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00" r:id="rId3"/>
  </p:sldMasterIdLst>
  <p:notesMasterIdLst>
    <p:notesMasterId r:id="rId295"/>
  </p:notesMasterIdLst>
  <p:handoutMasterIdLst>
    <p:handoutMasterId r:id="rId296"/>
  </p:handoutMasterIdLst>
  <p:sldIdLst>
    <p:sldId id="1345" r:id="rId4"/>
    <p:sldId id="1346" r:id="rId5"/>
    <p:sldId id="927" r:id="rId6"/>
    <p:sldId id="1650" r:id="rId7"/>
    <p:sldId id="1651" r:id="rId8"/>
    <p:sldId id="1683" r:id="rId9"/>
    <p:sldId id="316" r:id="rId10"/>
    <p:sldId id="1406" r:id="rId11"/>
    <p:sldId id="1347" r:id="rId12"/>
    <p:sldId id="1413" r:id="rId13"/>
    <p:sldId id="1414" r:id="rId14"/>
    <p:sldId id="1415" r:id="rId15"/>
    <p:sldId id="1416" r:id="rId16"/>
    <p:sldId id="1417" r:id="rId17"/>
    <p:sldId id="1418" r:id="rId18"/>
    <p:sldId id="1419" r:id="rId19"/>
    <p:sldId id="1348" r:id="rId20"/>
    <p:sldId id="1349" r:id="rId21"/>
    <p:sldId id="1350" r:id="rId22"/>
    <p:sldId id="1351" r:id="rId23"/>
    <p:sldId id="1352" r:id="rId24"/>
    <p:sldId id="1353" r:id="rId25"/>
    <p:sldId id="1420" r:id="rId26"/>
    <p:sldId id="1653" r:id="rId27"/>
    <p:sldId id="1652" r:id="rId28"/>
    <p:sldId id="1421" r:id="rId29"/>
    <p:sldId id="1422" r:id="rId30"/>
    <p:sldId id="1424" r:id="rId31"/>
    <p:sldId id="1425" r:id="rId32"/>
    <p:sldId id="1426" r:id="rId33"/>
    <p:sldId id="1427" r:id="rId34"/>
    <p:sldId id="1354" r:id="rId35"/>
    <p:sldId id="1407" r:id="rId36"/>
    <p:sldId id="1355" r:id="rId37"/>
    <p:sldId id="1428" r:id="rId38"/>
    <p:sldId id="1429" r:id="rId39"/>
    <p:sldId id="1441" r:id="rId40"/>
    <p:sldId id="1356" r:id="rId41"/>
    <p:sldId id="1442" r:id="rId42"/>
    <p:sldId id="1443" r:id="rId43"/>
    <p:sldId id="1444" r:id="rId44"/>
    <p:sldId id="1357" r:id="rId45"/>
    <p:sldId id="1644" r:id="rId46"/>
    <p:sldId id="1645" r:id="rId47"/>
    <p:sldId id="1646" r:id="rId48"/>
    <p:sldId id="1647" r:id="rId49"/>
    <p:sldId id="1648" r:id="rId50"/>
    <p:sldId id="1649" r:id="rId51"/>
    <p:sldId id="1358" r:id="rId52"/>
    <p:sldId id="1451" r:id="rId53"/>
    <p:sldId id="1452" r:id="rId54"/>
    <p:sldId id="1453" r:id="rId55"/>
    <p:sldId id="1454" r:id="rId56"/>
    <p:sldId id="1408" r:id="rId57"/>
    <p:sldId id="1359" r:id="rId58"/>
    <p:sldId id="1455" r:id="rId59"/>
    <p:sldId id="1456" r:id="rId60"/>
    <p:sldId id="1457" r:id="rId61"/>
    <p:sldId id="1458" r:id="rId62"/>
    <p:sldId id="1459" r:id="rId63"/>
    <p:sldId id="1460" r:id="rId64"/>
    <p:sldId id="1461" r:id="rId65"/>
    <p:sldId id="1463" r:id="rId66"/>
    <p:sldId id="1464" r:id="rId67"/>
    <p:sldId id="1465" r:id="rId68"/>
    <p:sldId id="1466" r:id="rId69"/>
    <p:sldId id="1467" r:id="rId70"/>
    <p:sldId id="1360" r:id="rId71"/>
    <p:sldId id="1468" r:id="rId72"/>
    <p:sldId id="1469" r:id="rId73"/>
    <p:sldId id="1470" r:id="rId74"/>
    <p:sldId id="1471" r:id="rId75"/>
    <p:sldId id="1472" r:id="rId76"/>
    <p:sldId id="1473" r:id="rId77"/>
    <p:sldId id="1474" r:id="rId78"/>
    <p:sldId id="1475" r:id="rId79"/>
    <p:sldId id="1361" r:id="rId80"/>
    <p:sldId id="1362" r:id="rId81"/>
    <p:sldId id="1476" r:id="rId82"/>
    <p:sldId id="1477" r:id="rId83"/>
    <p:sldId id="1478" r:id="rId84"/>
    <p:sldId id="1479" r:id="rId85"/>
    <p:sldId id="1480" r:id="rId86"/>
    <p:sldId id="1481" r:id="rId87"/>
    <p:sldId id="1363" r:id="rId88"/>
    <p:sldId id="1482" r:id="rId89"/>
    <p:sldId id="1483" r:id="rId90"/>
    <p:sldId id="1484" r:id="rId91"/>
    <p:sldId id="1485" r:id="rId92"/>
    <p:sldId id="1364" r:id="rId93"/>
    <p:sldId id="1486" r:id="rId94"/>
    <p:sldId id="1487" r:id="rId95"/>
    <p:sldId id="1488" r:id="rId96"/>
    <p:sldId id="1489" r:id="rId97"/>
    <p:sldId id="1490" r:id="rId98"/>
    <p:sldId id="1491" r:id="rId99"/>
    <p:sldId id="1365" r:id="rId100"/>
    <p:sldId id="1366" r:id="rId101"/>
    <p:sldId id="1367" r:id="rId102"/>
    <p:sldId id="1368" r:id="rId103"/>
    <p:sldId id="1492" r:id="rId104"/>
    <p:sldId id="1493" r:id="rId105"/>
    <p:sldId id="1494" r:id="rId106"/>
    <p:sldId id="1495" r:id="rId107"/>
    <p:sldId id="1496" r:id="rId108"/>
    <p:sldId id="1497" r:id="rId109"/>
    <p:sldId id="1498" r:id="rId110"/>
    <p:sldId id="1499" r:id="rId111"/>
    <p:sldId id="1500" r:id="rId112"/>
    <p:sldId id="1369" r:id="rId113"/>
    <p:sldId id="1501" r:id="rId114"/>
    <p:sldId id="1503" r:id="rId115"/>
    <p:sldId id="1504" r:id="rId116"/>
    <p:sldId id="1505" r:id="rId117"/>
    <p:sldId id="1506" r:id="rId118"/>
    <p:sldId id="1507" r:id="rId119"/>
    <p:sldId id="1508" r:id="rId120"/>
    <p:sldId id="1509" r:id="rId121"/>
    <p:sldId id="1510" r:id="rId122"/>
    <p:sldId id="1511" r:id="rId123"/>
    <p:sldId id="1512" r:id="rId124"/>
    <p:sldId id="1513" r:id="rId125"/>
    <p:sldId id="1370" r:id="rId126"/>
    <p:sldId id="1514" r:id="rId127"/>
    <p:sldId id="1515" r:id="rId128"/>
    <p:sldId id="1516" r:id="rId129"/>
    <p:sldId id="1517" r:id="rId130"/>
    <p:sldId id="1518" r:id="rId131"/>
    <p:sldId id="1519" r:id="rId132"/>
    <p:sldId id="1520" r:id="rId133"/>
    <p:sldId id="1371" r:id="rId134"/>
    <p:sldId id="1521" r:id="rId135"/>
    <p:sldId id="1522" r:id="rId136"/>
    <p:sldId id="1523" r:id="rId137"/>
    <p:sldId id="1524" r:id="rId138"/>
    <p:sldId id="1525" r:id="rId139"/>
    <p:sldId id="1526" r:id="rId140"/>
    <p:sldId id="1372" r:id="rId141"/>
    <p:sldId id="1373" r:id="rId142"/>
    <p:sldId id="1658" r:id="rId143"/>
    <p:sldId id="1659" r:id="rId144"/>
    <p:sldId id="1660" r:id="rId145"/>
    <p:sldId id="1375" r:id="rId146"/>
    <p:sldId id="1654" r:id="rId147"/>
    <p:sldId id="1656" r:id="rId148"/>
    <p:sldId id="1655" r:id="rId149"/>
    <p:sldId id="1533" r:id="rId150"/>
    <p:sldId id="1534" r:id="rId151"/>
    <p:sldId id="1681" r:id="rId152"/>
    <p:sldId id="1409" r:id="rId153"/>
    <p:sldId id="1376" r:id="rId154"/>
    <p:sldId id="1535" r:id="rId155"/>
    <p:sldId id="1536" r:id="rId156"/>
    <p:sldId id="1537" r:id="rId157"/>
    <p:sldId id="1538" r:id="rId158"/>
    <p:sldId id="1539" r:id="rId159"/>
    <p:sldId id="1377" r:id="rId160"/>
    <p:sldId id="1540" r:id="rId161"/>
    <p:sldId id="1541" r:id="rId162"/>
    <p:sldId id="1542" r:id="rId163"/>
    <p:sldId id="1543" r:id="rId164"/>
    <p:sldId id="1544" r:id="rId165"/>
    <p:sldId id="1545" r:id="rId166"/>
    <p:sldId id="1546" r:id="rId167"/>
    <p:sldId id="1547" r:id="rId168"/>
    <p:sldId id="1548" r:id="rId169"/>
    <p:sldId id="1549" r:id="rId170"/>
    <p:sldId id="1550" r:id="rId171"/>
    <p:sldId id="1551" r:id="rId172"/>
    <p:sldId id="1552" r:id="rId173"/>
    <p:sldId id="1553" r:id="rId174"/>
    <p:sldId id="1378" r:id="rId175"/>
    <p:sldId id="1555" r:id="rId176"/>
    <p:sldId id="1556" r:id="rId177"/>
    <p:sldId id="1557" r:id="rId178"/>
    <p:sldId id="1558" r:id="rId179"/>
    <p:sldId id="1559" r:id="rId180"/>
    <p:sldId id="1560" r:id="rId181"/>
    <p:sldId id="1561" r:id="rId182"/>
    <p:sldId id="1562" r:id="rId183"/>
    <p:sldId id="1379" r:id="rId184"/>
    <p:sldId id="1563" r:id="rId185"/>
    <p:sldId id="1564" r:id="rId186"/>
    <p:sldId id="1565" r:id="rId187"/>
    <p:sldId id="1380" r:id="rId188"/>
    <p:sldId id="1566" r:id="rId189"/>
    <p:sldId id="1567" r:id="rId190"/>
    <p:sldId id="1568" r:id="rId191"/>
    <p:sldId id="1569" r:id="rId192"/>
    <p:sldId id="1570" r:id="rId193"/>
    <p:sldId id="1381" r:id="rId194"/>
    <p:sldId id="1571" r:id="rId195"/>
    <p:sldId id="1382" r:id="rId196"/>
    <p:sldId id="1383" r:id="rId197"/>
    <p:sldId id="1572" r:id="rId198"/>
    <p:sldId id="1573" r:id="rId199"/>
    <p:sldId id="1393" r:id="rId200"/>
    <p:sldId id="1574" r:id="rId201"/>
    <p:sldId id="1410" r:id="rId202"/>
    <p:sldId id="1384" r:id="rId203"/>
    <p:sldId id="1578" r:id="rId204"/>
    <p:sldId id="1579" r:id="rId205"/>
    <p:sldId id="1580" r:id="rId206"/>
    <p:sldId id="1581" r:id="rId207"/>
    <p:sldId id="1582" r:id="rId208"/>
    <p:sldId id="1583" r:id="rId209"/>
    <p:sldId id="1584" r:id="rId210"/>
    <p:sldId id="1585" r:id="rId211"/>
    <p:sldId id="1586" r:id="rId212"/>
    <p:sldId id="1587" r:id="rId213"/>
    <p:sldId id="1588" r:id="rId214"/>
    <p:sldId id="1591" r:id="rId215"/>
    <p:sldId id="1385" r:id="rId216"/>
    <p:sldId id="1575" r:id="rId217"/>
    <p:sldId id="1576" r:id="rId218"/>
    <p:sldId id="1577" r:id="rId219"/>
    <p:sldId id="1388" r:id="rId220"/>
    <p:sldId id="1387" r:id="rId221"/>
    <p:sldId id="1389" r:id="rId222"/>
    <p:sldId id="1589" r:id="rId223"/>
    <p:sldId id="1590" r:id="rId224"/>
    <p:sldId id="1390" r:id="rId225"/>
    <p:sldId id="1592" r:id="rId226"/>
    <p:sldId id="1593" r:id="rId227"/>
    <p:sldId id="1594" r:id="rId228"/>
    <p:sldId id="1595" r:id="rId229"/>
    <p:sldId id="1596" r:id="rId230"/>
    <p:sldId id="1597" r:id="rId231"/>
    <p:sldId id="1598" r:id="rId232"/>
    <p:sldId id="1391" r:id="rId233"/>
    <p:sldId id="1599" r:id="rId234"/>
    <p:sldId id="1600" r:id="rId235"/>
    <p:sldId id="1601" r:id="rId236"/>
    <p:sldId id="1602" r:id="rId237"/>
    <p:sldId id="1392" r:id="rId238"/>
    <p:sldId id="1682" r:id="rId239"/>
    <p:sldId id="1411" r:id="rId240"/>
    <p:sldId id="1394" r:id="rId241"/>
    <p:sldId id="1395" r:id="rId242"/>
    <p:sldId id="1402" r:id="rId243"/>
    <p:sldId id="1396" r:id="rId244"/>
    <p:sldId id="1603" r:id="rId245"/>
    <p:sldId id="1604" r:id="rId246"/>
    <p:sldId id="1605" r:id="rId247"/>
    <p:sldId id="1606" r:id="rId248"/>
    <p:sldId id="1607" r:id="rId249"/>
    <p:sldId id="1608" r:id="rId250"/>
    <p:sldId id="1609" r:id="rId251"/>
    <p:sldId id="1610" r:id="rId252"/>
    <p:sldId id="1611" r:id="rId253"/>
    <p:sldId id="1397" r:id="rId254"/>
    <p:sldId id="1398" r:id="rId255"/>
    <p:sldId id="1612" r:id="rId256"/>
    <p:sldId id="1399" r:id="rId257"/>
    <p:sldId id="1400" r:id="rId258"/>
    <p:sldId id="1401" r:id="rId259"/>
    <p:sldId id="1412" r:id="rId260"/>
    <p:sldId id="1403" r:id="rId261"/>
    <p:sldId id="1404" r:id="rId262"/>
    <p:sldId id="1405" r:id="rId263"/>
    <p:sldId id="1613" r:id="rId264"/>
    <p:sldId id="1614" r:id="rId265"/>
    <p:sldId id="1615" r:id="rId266"/>
    <p:sldId id="1616" r:id="rId267"/>
    <p:sldId id="1617" r:id="rId268"/>
    <p:sldId id="1618" r:id="rId269"/>
    <p:sldId id="1619" r:id="rId270"/>
    <p:sldId id="1620" r:id="rId271"/>
    <p:sldId id="1621" r:id="rId272"/>
    <p:sldId id="1622" r:id="rId273"/>
    <p:sldId id="1623" r:id="rId274"/>
    <p:sldId id="1624" r:id="rId275"/>
    <p:sldId id="1625" r:id="rId276"/>
    <p:sldId id="1626" r:id="rId277"/>
    <p:sldId id="1627" r:id="rId278"/>
    <p:sldId id="1628" r:id="rId279"/>
    <p:sldId id="1629" r:id="rId280"/>
    <p:sldId id="1630" r:id="rId281"/>
    <p:sldId id="1631" r:id="rId282"/>
    <p:sldId id="1632" r:id="rId283"/>
    <p:sldId id="1633" r:id="rId284"/>
    <p:sldId id="1634" r:id="rId285"/>
    <p:sldId id="1635" r:id="rId286"/>
    <p:sldId id="1636" r:id="rId287"/>
    <p:sldId id="1637" r:id="rId288"/>
    <p:sldId id="1638" r:id="rId289"/>
    <p:sldId id="1639" r:id="rId290"/>
    <p:sldId id="1640" r:id="rId291"/>
    <p:sldId id="1641" r:id="rId292"/>
    <p:sldId id="1642" r:id="rId293"/>
    <p:sldId id="1643" r:id="rId29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82" autoAdjust="0"/>
    <p:restoredTop sz="94707" autoAdjust="0"/>
  </p:normalViewPr>
  <p:slideViewPr>
    <p:cSldViewPr snapToGrid="0">
      <p:cViewPr varScale="1">
        <p:scale>
          <a:sx n="77" d="100"/>
          <a:sy n="77" d="100"/>
        </p:scale>
        <p:origin x="96" y="132"/>
      </p:cViewPr>
      <p:guideLst>
        <p:guide orient="horz" pos="2160"/>
        <p:guide pos="3840"/>
      </p:guideLst>
    </p:cSldViewPr>
  </p:slideViewPr>
  <p:notesTextViewPr>
    <p:cViewPr>
      <p:scale>
        <a:sx n="3" d="2"/>
        <a:sy n="3" d="2"/>
      </p:scale>
      <p:origin x="0" y="0"/>
    </p:cViewPr>
  </p:notesTextViewPr>
  <p:sorterViewPr>
    <p:cViewPr>
      <p:scale>
        <a:sx n="100" d="100"/>
        <a:sy n="100" d="100"/>
      </p:scale>
      <p:origin x="0" y="-122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slide" Target="slides/slide236.xml"/><Relationship Id="rId2" Type="http://schemas.openxmlformats.org/officeDocument/2006/relationships/slideMaster" Target="slideMasters/slideMaster2.xml"/><Relationship Id="rId29" Type="http://schemas.openxmlformats.org/officeDocument/2006/relationships/slide" Target="slides/slide26.xml"/><Relationship Id="rId250" Type="http://schemas.openxmlformats.org/officeDocument/2006/relationships/slide" Target="slides/slide247.xml"/><Relationship Id="rId255" Type="http://schemas.openxmlformats.org/officeDocument/2006/relationships/slide" Target="slides/slide252.xml"/><Relationship Id="rId271" Type="http://schemas.openxmlformats.org/officeDocument/2006/relationships/slide" Target="slides/slide268.xml"/><Relationship Id="rId276" Type="http://schemas.openxmlformats.org/officeDocument/2006/relationships/slide" Target="slides/slide273.xml"/><Relationship Id="rId292" Type="http://schemas.openxmlformats.org/officeDocument/2006/relationships/slide" Target="slides/slide289.xml"/><Relationship Id="rId297" Type="http://schemas.openxmlformats.org/officeDocument/2006/relationships/presProps" Target="presProps.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slide" Target="slides/slide263.xml"/><Relationship Id="rId287" Type="http://schemas.openxmlformats.org/officeDocument/2006/relationships/slide" Target="slides/slide284.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viewProps" Target="view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slide" Target="slides/slide290.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handoutMaster" Target="handoutMasters/handoutMaster1.xml"/><Relationship Id="rId300" Type="http://schemas.openxmlformats.org/officeDocument/2006/relationships/tableStyles" Target="tableStyles.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DBDF957-A5CC-4EDC-B82F-1E84E9B78472}" type="datetimeFigureOut">
              <a:rPr lang="en-US" smtClean="0"/>
              <a:t>11/25/2016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2C1A23E-5804-4E83-9952-CC712DC11902}" type="slidenum">
              <a:rPr lang="en-US" smtClean="0"/>
              <a:t>‹#›</a:t>
            </a:fld>
            <a:endParaRPr lang="en-US"/>
          </a:p>
        </p:txBody>
      </p:sp>
    </p:spTree>
    <p:extLst>
      <p:ext uri="{BB962C8B-B14F-4D97-AF65-F5344CB8AC3E}">
        <p14:creationId xmlns:p14="http://schemas.microsoft.com/office/powerpoint/2010/main" val="1486585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569A41E-143F-46ED-B414-4C223D83A023}" type="datetimeFigureOut">
              <a:rPr lang="en-US" smtClean="0"/>
              <a:t>11/25/2016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712189F-35E1-4DA3-9F12-2244F84E5C30}" type="slidenum">
              <a:rPr lang="en-US" smtClean="0"/>
              <a:t>‹#›</a:t>
            </a:fld>
            <a:endParaRPr lang="en-US"/>
          </a:p>
        </p:txBody>
      </p:sp>
    </p:spTree>
    <p:extLst>
      <p:ext uri="{BB962C8B-B14F-4D97-AF65-F5344CB8AC3E}">
        <p14:creationId xmlns:p14="http://schemas.microsoft.com/office/powerpoint/2010/main" val="185594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2286000" y="514350"/>
            <a:ext cx="4572000" cy="257175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fld id="{46988B0C-D0FA-4593-BF38-A7BA3E9A5D69}" type="slidenum">
              <a:rPr kumimoji="0" lang="en-US" sz="1800" b="0" i="0" u="none" strike="noStrike" kern="0" cap="none" spc="0" normalizeH="0" baseline="0" noProof="0">
                <a:ln>
                  <a:noFill/>
                </a:ln>
                <a:solidFill>
                  <a:sysClr val="windowText" lastClr="000000"/>
                </a:solidFill>
                <a:effectLst/>
                <a:uLnTx/>
                <a:uFillTx/>
                <a:ea typeface="ＭＳ Ｐゴシック" pitchFamily="-72" charset="-128"/>
                <a:cs typeface="ＭＳ Ｐゴシック" pitchFamily="-72" charset="-128"/>
              </a:rPr>
              <a:pPr marL="0" marR="0" lvl="0" indent="0" defTabSz="914400" eaLnBrk="1" fontAlgn="base" latinLnBrk="0" hangingPunct="1">
                <a:lnSpc>
                  <a:spcPct val="100000"/>
                </a:lnSpc>
                <a:spcBef>
                  <a:spcPct val="0"/>
                </a:spcBef>
                <a:spcAft>
                  <a:spcPct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a typeface="ＭＳ Ｐゴシック" pitchFamily="-72" charset="-128"/>
              <a:cs typeface="ＭＳ Ｐゴシック" pitchFamily="-72" charset="-128"/>
            </a:endParaRPr>
          </a:p>
        </p:txBody>
      </p:sp>
    </p:spTree>
    <p:extLst>
      <p:ext uri="{BB962C8B-B14F-4D97-AF65-F5344CB8AC3E}">
        <p14:creationId xmlns:p14="http://schemas.microsoft.com/office/powerpoint/2010/main" val="309262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2286000" y="514350"/>
            <a:ext cx="4572000" cy="257175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fld id="{46988B0C-D0FA-4593-BF38-A7BA3E9A5D69}" type="slidenum">
              <a:rPr kumimoji="0" lang="en-US" sz="1800" b="0" i="0" u="none" strike="noStrike" kern="0" cap="none" spc="0" normalizeH="0" baseline="0" noProof="0">
                <a:ln>
                  <a:noFill/>
                </a:ln>
                <a:solidFill>
                  <a:sysClr val="windowText" lastClr="000000"/>
                </a:solidFill>
                <a:effectLst/>
                <a:uLnTx/>
                <a:uFillTx/>
                <a:ea typeface="ＭＳ Ｐゴシック" pitchFamily="-72" charset="-128"/>
                <a:cs typeface="ＭＳ Ｐゴシック" pitchFamily="-72" charset="-128"/>
              </a:rPr>
              <a:pPr marL="0" marR="0" lvl="0" indent="0" defTabSz="914400" eaLnBrk="1" fontAlgn="base" latinLnBrk="0" hangingPunct="1">
                <a:lnSpc>
                  <a:spcPct val="100000"/>
                </a:lnSpc>
                <a:spcBef>
                  <a:spcPct val="0"/>
                </a:spcBef>
                <a:spcAft>
                  <a:spcPct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a typeface="ＭＳ Ｐゴシック" pitchFamily="-72" charset="-128"/>
              <a:cs typeface="ＭＳ Ｐゴシック" pitchFamily="-72" charset="-128"/>
            </a:endParaRPr>
          </a:p>
        </p:txBody>
      </p:sp>
    </p:spTree>
    <p:extLst>
      <p:ext uri="{BB962C8B-B14F-4D97-AF65-F5344CB8AC3E}">
        <p14:creationId xmlns:p14="http://schemas.microsoft.com/office/powerpoint/2010/main" val="1196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a:t>
            </a:fld>
            <a:endParaRPr lang="en-US"/>
          </a:p>
        </p:txBody>
      </p:sp>
    </p:spTree>
    <p:extLst>
      <p:ext uri="{BB962C8B-B14F-4D97-AF65-F5344CB8AC3E}">
        <p14:creationId xmlns:p14="http://schemas.microsoft.com/office/powerpoint/2010/main" val="403526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MGB 2003</a:t>
            </a:r>
          </a:p>
        </p:txBody>
      </p:sp>
      <p:sp>
        <p:nvSpPr>
          <p:cNvPr id="5" name="Footer Placeholder 4"/>
          <p:cNvSpPr>
            <a:spLocks noGrp="1"/>
          </p:cNvSpPr>
          <p:nvPr>
            <p:ph type="ftr" sz="quarter" idx="11"/>
          </p:nvPr>
        </p:nvSpPr>
        <p:spPr/>
        <p:txBody>
          <a:bodyPr/>
          <a:lstStyle/>
          <a:p>
            <a:pPr>
              <a:defRPr/>
            </a:pPr>
            <a:r>
              <a:rPr lang="en-US"/>
              <a:t>© 2003 Microsoft Corporation. All rights reserved.</a:t>
            </a:r>
          </a:p>
          <a:p>
            <a:pPr>
              <a:defRPr/>
            </a:pPr>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12"/>
          </p:nvPr>
        </p:nvSpPr>
        <p:spPr/>
        <p:txBody>
          <a:bodyPr/>
          <a:lstStyle/>
          <a:p>
            <a:pPr>
              <a:defRPr/>
            </a:pPr>
            <a:fld id="{B6A1DCB4-CE84-4E17-8408-537E31BEA872}" type="slidenum">
              <a:rPr lang="en-US" smtClean="0"/>
              <a:pPr>
                <a:defRPr/>
              </a:pPr>
              <a:t>183</a:t>
            </a:fld>
            <a:endParaRPr lang="en-US"/>
          </a:p>
        </p:txBody>
      </p:sp>
    </p:spTree>
    <p:extLst>
      <p:ext uri="{BB962C8B-B14F-4D97-AF65-F5344CB8AC3E}">
        <p14:creationId xmlns:p14="http://schemas.microsoft.com/office/powerpoint/2010/main" val="2280554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MGB 2003</a:t>
            </a:r>
          </a:p>
        </p:txBody>
      </p:sp>
      <p:sp>
        <p:nvSpPr>
          <p:cNvPr id="5" name="Footer Placeholder 4"/>
          <p:cNvSpPr>
            <a:spLocks noGrp="1"/>
          </p:cNvSpPr>
          <p:nvPr>
            <p:ph type="ftr" sz="quarter" idx="11"/>
          </p:nvPr>
        </p:nvSpPr>
        <p:spPr/>
        <p:txBody>
          <a:bodyPr/>
          <a:lstStyle/>
          <a:p>
            <a:pPr>
              <a:defRPr/>
            </a:pPr>
            <a:r>
              <a:rPr lang="en-US"/>
              <a:t>© 2003 Microsoft Corporation. All rights reserved.</a:t>
            </a:r>
          </a:p>
          <a:p>
            <a:pPr>
              <a:defRPr/>
            </a:pPr>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12"/>
          </p:nvPr>
        </p:nvSpPr>
        <p:spPr/>
        <p:txBody>
          <a:bodyPr/>
          <a:lstStyle/>
          <a:p>
            <a:pPr>
              <a:defRPr/>
            </a:pPr>
            <a:fld id="{B6A1DCB4-CE84-4E17-8408-537E31BEA872}" type="slidenum">
              <a:rPr lang="en-US" smtClean="0"/>
              <a:pPr>
                <a:defRPr/>
              </a:pPr>
              <a:t>184</a:t>
            </a:fld>
            <a:endParaRPr lang="en-US"/>
          </a:p>
        </p:txBody>
      </p:sp>
    </p:spTree>
    <p:extLst>
      <p:ext uri="{BB962C8B-B14F-4D97-AF65-F5344CB8AC3E}">
        <p14:creationId xmlns:p14="http://schemas.microsoft.com/office/powerpoint/2010/main" val="2838553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Orange Line"/>
          <p:cNvCxnSpPr/>
          <p:nvPr userDrawn="1"/>
        </p:nvCxnSpPr>
        <p:spPr>
          <a:xfrm>
            <a:off x="3021541" y="5835391"/>
            <a:ext cx="6167595" cy="830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Social Textbox"/>
          <p:cNvSpPr>
            <a:spLocks noGrp="1"/>
          </p:cNvSpPr>
          <p:nvPr>
            <p:ph type="body" sz="quarter" idx="22" hasCustomPrompt="1"/>
          </p:nvPr>
        </p:nvSpPr>
        <p:spPr>
          <a:xfrm>
            <a:off x="5794039" y="5081631"/>
            <a:ext cx="5453733" cy="486239"/>
          </a:xfrm>
        </p:spPr>
        <p:txBody>
          <a:bodyPr>
            <a:normAutofit/>
          </a:bodyPr>
          <a:lstStyle>
            <a:lvl1pPr marL="0" indent="0" algn="l">
              <a:buFontTx/>
              <a:buNone/>
              <a:defRPr sz="1600">
                <a:solidFill>
                  <a:schemeClr val="tx1"/>
                </a:solidFill>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a:t>Click Here to Add URL | Twitter | Social connections</a:t>
            </a:r>
          </a:p>
        </p:txBody>
      </p:sp>
      <p:sp>
        <p:nvSpPr>
          <p:cNvPr id="5" name="Authors Name"/>
          <p:cNvSpPr>
            <a:spLocks noGrp="1"/>
          </p:cNvSpPr>
          <p:nvPr>
            <p:ph type="body" sz="quarter" idx="21" hasCustomPrompt="1"/>
          </p:nvPr>
        </p:nvSpPr>
        <p:spPr>
          <a:xfrm>
            <a:off x="5796448" y="4563971"/>
            <a:ext cx="5453733" cy="459605"/>
          </a:xfrm>
        </p:spPr>
        <p:txBody>
          <a:bodyPr>
            <a:normAutofit/>
          </a:bodyPr>
          <a:lstStyle>
            <a:lvl1pPr marL="0" indent="0" algn="l">
              <a:buFontTx/>
              <a:buNone/>
              <a:defRPr sz="2800">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a:t>Click to Add Author’s Name</a:t>
            </a:r>
          </a:p>
        </p:txBody>
      </p:sp>
      <p:sp>
        <p:nvSpPr>
          <p:cNvPr id="14" name="Author Picture"/>
          <p:cNvSpPr>
            <a:spLocks noGrp="1"/>
          </p:cNvSpPr>
          <p:nvPr>
            <p:ph type="pic" sz="quarter" idx="13" hasCustomPrompt="1"/>
          </p:nvPr>
        </p:nvSpPr>
        <p:spPr>
          <a:xfrm>
            <a:off x="3023821" y="3153689"/>
            <a:ext cx="2438400" cy="2438400"/>
          </a:xfrm>
        </p:spPr>
        <p:txBody>
          <a:bodyPr anchor="ctr"/>
          <a:lstStyle>
            <a:lvl1pPr marL="0" indent="0" algn="ctr">
              <a:buNone/>
              <a:defRPr sz="2400">
                <a:latin typeface="Myriad Pro" panose="020B0503030403020204" pitchFamily="34" charset="0"/>
              </a:defRPr>
            </a:lvl1pPr>
          </a:lstStyle>
          <a:p>
            <a:r>
              <a:rPr lang="en-US" dirty="0"/>
              <a:t>Click Icon to Add 300x300px Author Image</a:t>
            </a:r>
          </a:p>
        </p:txBody>
      </p:sp>
      <p:sp>
        <p:nvSpPr>
          <p:cNvPr id="12" name="Module Title 2"/>
          <p:cNvSpPr>
            <a:spLocks noGrp="1"/>
          </p:cNvSpPr>
          <p:nvPr>
            <p:ph type="body" sz="quarter" idx="11" hasCustomPrompt="1"/>
          </p:nvPr>
        </p:nvSpPr>
        <p:spPr>
          <a:xfrm>
            <a:off x="605371" y="1758185"/>
            <a:ext cx="11006667" cy="899436"/>
          </a:xfrm>
        </p:spPr>
        <p:txBody>
          <a:bodyPr anchor="ctr">
            <a:noAutofit/>
          </a:bodyPr>
          <a:lstStyle>
            <a:lvl1pPr marL="0" indent="0" algn="ctr">
              <a:buFontTx/>
              <a:buNone/>
              <a:defRPr sz="3200" baseline="0">
                <a:solidFill>
                  <a:schemeClr val="tx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r>
              <a:rPr lang="en-US" dirty="0"/>
              <a:t>Click to Edit Module Title (Module #2+)</a:t>
            </a:r>
          </a:p>
        </p:txBody>
      </p:sp>
      <p:sp>
        <p:nvSpPr>
          <p:cNvPr id="20" name="Course/Module Title"/>
          <p:cNvSpPr>
            <a:spLocks noGrp="1"/>
          </p:cNvSpPr>
          <p:nvPr>
            <p:ph type="title" hasCustomPrompt="1"/>
          </p:nvPr>
        </p:nvSpPr>
        <p:spPr>
          <a:xfrm>
            <a:off x="605371" y="187202"/>
            <a:ext cx="10991380" cy="1570983"/>
          </a:xfrm>
          <a:prstGeom prst="rect">
            <a:avLst/>
          </a:prstGeom>
        </p:spPr>
        <p:txBody>
          <a:bodyPr vert="horz" lIns="0" tIns="43960" rIns="87919" bIns="43960" rtlCol="0" anchor="b" anchorCtr="0">
            <a:noAutofit/>
          </a:bodyPr>
          <a:lstStyle>
            <a:lvl1pPr>
              <a:lnSpc>
                <a:spcPct val="100000"/>
              </a:lnSpc>
              <a:defRPr baseline="0">
                <a:latin typeface="+mj-lt"/>
              </a:defRPr>
            </a:lvl1pPr>
          </a:lstStyle>
          <a:p>
            <a:r>
              <a:rPr lang="en-US" dirty="0"/>
              <a:t>Click to Edit Course Title (Module #1) or </a:t>
            </a:r>
            <a:br>
              <a:rPr lang="en-US" dirty="0"/>
            </a:br>
            <a:r>
              <a:rPr lang="en-US" dirty="0"/>
              <a:t>Module Title (Module #2+)</a:t>
            </a:r>
          </a:p>
        </p:txBody>
      </p:sp>
    </p:spTree>
    <p:extLst>
      <p:ext uri="{BB962C8B-B14F-4D97-AF65-F5344CB8AC3E}">
        <p14:creationId xmlns:p14="http://schemas.microsoft.com/office/powerpoint/2010/main" val="158068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bg1"/>
                </a:solidFill>
              </a:defRPr>
            </a:lvl1pPr>
          </a:lstStyle>
          <a:p>
            <a:r>
              <a:rPr lang="en-US" dirty="0"/>
              <a:t>Click to Edit Slide Title in </a:t>
            </a:r>
            <a:r>
              <a:rPr lang="en-US" dirty="0" err="1"/>
              <a:t>Titlecase</a:t>
            </a:r>
            <a:endParaRPr lang="en-US" dirty="0"/>
          </a:p>
        </p:txBody>
      </p:sp>
      <p:sp>
        <p:nvSpPr>
          <p:cNvPr id="5" name="Text Placeholder 4"/>
          <p:cNvSpPr>
            <a:spLocks noGrp="1"/>
          </p:cNvSpPr>
          <p:nvPr>
            <p:ph type="body" sz="quarter" idx="10" hasCustomPrompt="1"/>
          </p:nvPr>
        </p:nvSpPr>
        <p:spPr>
          <a:xfrm>
            <a:off x="605371" y="1758184"/>
            <a:ext cx="10991380" cy="4535424"/>
          </a:xfrm>
          <a:noFill/>
        </p:spPr>
        <p:txBody>
          <a:bodyPr lIns="182880" tIns="137160" rIns="182880" bIns="13716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Tree>
    <p:extLst>
      <p:ext uri="{BB962C8B-B14F-4D97-AF65-F5344CB8AC3E}">
        <p14:creationId xmlns:p14="http://schemas.microsoft.com/office/powerpoint/2010/main" val="135080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0"/>
            <a:ext cx="12192000" cy="3784600"/>
          </a:xfrm>
          <a:solidFill>
            <a:schemeClr val="tx2"/>
          </a:solidFill>
        </p:spPr>
        <p:txBody>
          <a:bodyPr lIns="640080" tIns="365760" rIns="457200" bIns="274320" anchor="b" anchorCtr="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
        <p:nvSpPr>
          <p:cNvPr id="6" name="Text Placeholder 2"/>
          <p:cNvSpPr>
            <a:spLocks noGrp="1"/>
          </p:cNvSpPr>
          <p:nvPr>
            <p:ph type="body" sz="quarter" idx="12" hasCustomPrompt="1"/>
          </p:nvPr>
        </p:nvSpPr>
        <p:spPr>
          <a:xfrm>
            <a:off x="601135" y="4886959"/>
            <a:ext cx="10901139" cy="1327231"/>
          </a:xfrm>
        </p:spPr>
        <p:txBody>
          <a:bodyPr/>
          <a:lstStyle>
            <a:lvl1pPr marL="0" marR="0" indent="0" algn="l" defTabSz="586116" rtl="0" eaLnBrk="1" fontAlgn="auto" latinLnBrk="0" hangingPunct="1">
              <a:lnSpc>
                <a:spcPct val="100000"/>
              </a:lnSpc>
              <a:spcBef>
                <a:spcPts val="0"/>
              </a:spcBef>
              <a:spcAft>
                <a:spcPts val="1067"/>
              </a:spcAft>
              <a:buClr>
                <a:schemeClr val="accent1"/>
              </a:buClr>
              <a:buSzPct val="70000"/>
              <a:buFontTx/>
              <a:buNone/>
              <a:tabLst/>
              <a:defRPr sz="2400" baseline="0">
                <a:solidFill>
                  <a:schemeClr val="tx1">
                    <a:lumMod val="75000"/>
                    <a:lumOff val="25000"/>
                  </a:schemeClr>
                </a:solidFill>
              </a:defRPr>
            </a:lvl1pPr>
            <a:lvl2pPr marL="297129" indent="0">
              <a:spcBef>
                <a:spcPts val="0"/>
              </a:spcBef>
              <a:spcAft>
                <a:spcPts val="1067"/>
              </a:spcAft>
              <a:buFontTx/>
              <a:buNone/>
              <a:defRPr sz="4267">
                <a:solidFill>
                  <a:schemeClr val="tx1">
                    <a:lumMod val="75000"/>
                    <a:lumOff val="25000"/>
                  </a:schemeClr>
                </a:solidFill>
              </a:defRPr>
            </a:lvl2pPr>
            <a:lvl3pPr marL="596289" indent="0">
              <a:spcBef>
                <a:spcPts val="0"/>
              </a:spcBef>
              <a:spcAft>
                <a:spcPts val="1067"/>
              </a:spcAft>
              <a:buFontTx/>
              <a:buNone/>
              <a:defRPr sz="4267">
                <a:solidFill>
                  <a:schemeClr val="tx1">
                    <a:lumMod val="75000"/>
                    <a:lumOff val="25000"/>
                  </a:schemeClr>
                </a:solidFill>
              </a:defRPr>
            </a:lvl3pPr>
            <a:lvl4pPr marL="883245" indent="0">
              <a:spcBef>
                <a:spcPts val="0"/>
              </a:spcBef>
              <a:spcAft>
                <a:spcPts val="1067"/>
              </a:spcAft>
              <a:buFontTx/>
              <a:buNone/>
              <a:defRPr sz="4267">
                <a:solidFill>
                  <a:schemeClr val="tx1">
                    <a:lumMod val="75000"/>
                    <a:lumOff val="25000"/>
                  </a:schemeClr>
                </a:solidFill>
              </a:defRPr>
            </a:lvl4pPr>
            <a:lvl5pPr marL="1096931" indent="0">
              <a:spcBef>
                <a:spcPts val="0"/>
              </a:spcBef>
              <a:spcAft>
                <a:spcPts val="1067"/>
              </a:spcAft>
              <a:buFontTx/>
              <a:buNone/>
              <a:defRPr sz="4267">
                <a:solidFill>
                  <a:schemeClr val="tx1">
                    <a:lumMod val="75000"/>
                    <a:lumOff val="25000"/>
                  </a:schemeClr>
                </a:solidFill>
              </a:defRPr>
            </a:lvl5pPr>
          </a:lstStyle>
          <a:p>
            <a:pPr lvl="0"/>
            <a:r>
              <a:rPr lang="en-US" dirty="0"/>
              <a:t>Click to edit text</a:t>
            </a:r>
          </a:p>
        </p:txBody>
      </p:sp>
      <p:sp>
        <p:nvSpPr>
          <p:cNvPr id="2" name="Title 1"/>
          <p:cNvSpPr>
            <a:spLocks noGrp="1"/>
          </p:cNvSpPr>
          <p:nvPr>
            <p:ph type="title" hasCustomPrompt="1"/>
          </p:nvPr>
        </p:nvSpPr>
        <p:spPr>
          <a:xfrm>
            <a:off x="601133" y="3835401"/>
            <a:ext cx="10901139" cy="984169"/>
          </a:xfrm>
        </p:spPr>
        <p:txBody>
          <a:bodyPr anchor="b"/>
          <a:lstStyle>
            <a:lvl1pPr algn="l">
              <a:defRPr lang="en-US" sz="3200" b="0" i="0" kern="1200" baseline="0" dirty="0" smtClean="0">
                <a:solidFill>
                  <a:schemeClr val="tx1">
                    <a:lumMod val="75000"/>
                    <a:lumOff val="25000"/>
                  </a:schemeClr>
                </a:solidFill>
                <a:latin typeface="+mj-lt"/>
                <a:ea typeface="+mn-ea"/>
                <a:cs typeface="Arial"/>
              </a:defRPr>
            </a:lvl1pPr>
          </a:lstStyle>
          <a:p>
            <a:r>
              <a:rPr lang="en-US" dirty="0"/>
              <a:t>Click to edit text</a:t>
            </a:r>
          </a:p>
        </p:txBody>
      </p:sp>
    </p:spTree>
    <p:extLst>
      <p:ext uri="{BB962C8B-B14F-4D97-AF65-F5344CB8AC3E}">
        <p14:creationId xmlns:p14="http://schemas.microsoft.com/office/powerpoint/2010/main" val="1971862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3" name="Text Placeholder"/>
          <p:cNvSpPr>
            <a:spLocks noGrp="1"/>
          </p:cNvSpPr>
          <p:nvPr>
            <p:ph type="body" sz="quarter" idx="10" hasCustomPrompt="1"/>
          </p:nvPr>
        </p:nvSpPr>
        <p:spPr>
          <a:xfrm>
            <a:off x="2720788" y="1393826"/>
            <a:ext cx="6750424" cy="4070349"/>
          </a:xfrm>
        </p:spPr>
        <p:txBody>
          <a:bodyPr anchor="ctr"/>
          <a:lstStyle>
            <a:lvl1pPr marL="0" indent="0" algn="ctr">
              <a:buNone/>
              <a:defRPr sz="40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add a short important statement</a:t>
            </a:r>
          </a:p>
        </p:txBody>
      </p:sp>
    </p:spTree>
    <p:extLst>
      <p:ext uri="{BB962C8B-B14F-4D97-AF65-F5344CB8AC3E}">
        <p14:creationId xmlns:p14="http://schemas.microsoft.com/office/powerpoint/2010/main" val="128877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1"/>
          <p:cNvSpPr>
            <a:spLocks noGrp="1"/>
          </p:cNvSpPr>
          <p:nvPr>
            <p:ph sz="quarter" idx="18" hasCustomPrompt="1"/>
          </p:nvPr>
        </p:nvSpPr>
        <p:spPr>
          <a:xfrm>
            <a:off x="622710" y="1769808"/>
            <a:ext cx="5319068" cy="4230216"/>
          </a:xfrm>
        </p:spPr>
        <p:txBody>
          <a:bodyPr anchor="ctr">
            <a:no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a:t>Click to edit text or click the image icon to add a graphic</a:t>
            </a:r>
          </a:p>
          <a:p>
            <a:pPr lvl="1"/>
            <a:r>
              <a:rPr lang="en-US" dirty="0"/>
              <a:t>Second level</a:t>
            </a:r>
          </a:p>
        </p:txBody>
      </p:sp>
      <p:sp>
        <p:nvSpPr>
          <p:cNvPr id="12" name="Title Placeholder 1"/>
          <p:cNvSpPr>
            <a:spLocks noGrp="1"/>
          </p:cNvSpPr>
          <p:nvPr>
            <p:ph type="title" hasCustomPrompt="1"/>
          </p:nvPr>
        </p:nvSpPr>
        <p:spPr>
          <a:xfrm>
            <a:off x="622710" y="187202"/>
            <a:ext cx="10968431" cy="1570983"/>
          </a:xfrm>
          <a:prstGeom prst="rect">
            <a:avLst/>
          </a:prstGeom>
        </p:spPr>
        <p:txBody>
          <a:bodyPr vert="horz" lIns="0" tIns="43960" rIns="87919" bIns="43960" rtlCol="0" anchor="ctr" anchorCtr="0">
            <a:noAutofit/>
          </a:bodyPr>
          <a:lstStyle>
            <a:lvl1pPr>
              <a:defRPr>
                <a:latin typeface="+mj-lt"/>
              </a:defRPr>
            </a:lvl1pPr>
          </a:lstStyle>
          <a:p>
            <a:r>
              <a:rPr lang="en-US" dirty="0"/>
              <a:t>Click to Edit Slide Title in </a:t>
            </a:r>
            <a:r>
              <a:rPr lang="en-US" dirty="0" err="1"/>
              <a:t>Titlecase</a:t>
            </a:r>
            <a:endParaRPr lang="en-US" dirty="0"/>
          </a:p>
        </p:txBody>
      </p:sp>
      <p:sp>
        <p:nvSpPr>
          <p:cNvPr id="6" name="Content Placeholder 1"/>
          <p:cNvSpPr>
            <a:spLocks noGrp="1"/>
          </p:cNvSpPr>
          <p:nvPr>
            <p:ph sz="quarter" idx="19" hasCustomPrompt="1"/>
          </p:nvPr>
        </p:nvSpPr>
        <p:spPr>
          <a:xfrm>
            <a:off x="6272073" y="1769808"/>
            <a:ext cx="5319068" cy="4230216"/>
          </a:xfrm>
        </p:spPr>
        <p:txBody>
          <a:bodyPr anchor="ctr">
            <a:no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a:t>Click to edit text or click the image icon to add a graphic</a:t>
            </a:r>
          </a:p>
          <a:p>
            <a:pPr lvl="1"/>
            <a:r>
              <a:rPr lang="en-US" dirty="0"/>
              <a:t>Second level</a:t>
            </a:r>
          </a:p>
        </p:txBody>
      </p:sp>
    </p:spTree>
    <p:extLst>
      <p:ext uri="{BB962C8B-B14F-4D97-AF65-F5344CB8AC3E}">
        <p14:creationId xmlns:p14="http://schemas.microsoft.com/office/powerpoint/2010/main" val="4092194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11" name="Content 2 Placeholder"/>
          <p:cNvSpPr>
            <a:spLocks noGrp="1"/>
          </p:cNvSpPr>
          <p:nvPr>
            <p:ph sz="quarter" idx="23" hasCustomPrompt="1"/>
          </p:nvPr>
        </p:nvSpPr>
        <p:spPr>
          <a:xfrm>
            <a:off x="6256883" y="2672077"/>
            <a:ext cx="5327904" cy="3340608"/>
          </a:xfrm>
        </p:spPr>
        <p:txBody>
          <a:bodyPr>
            <a:noAutofit/>
          </a:bodyPr>
          <a:lstStyle>
            <a:lvl1pPr>
              <a:defRPr sz="2600"/>
            </a:lvl1pPr>
            <a:lvl3pPr>
              <a:defRPr sz="2200"/>
            </a:lvl3pPr>
            <a:lvl4pPr>
              <a:defRPr sz="2000"/>
            </a:lvl4pPr>
            <a:lvl5pPr>
              <a:defRPr sz="1800"/>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ubtitle 2"/>
          <p:cNvSpPr>
            <a:spLocks noGrp="1"/>
          </p:cNvSpPr>
          <p:nvPr>
            <p:ph type="body" sz="quarter" idx="18" hasCustomPrompt="1"/>
          </p:nvPr>
        </p:nvSpPr>
        <p:spPr>
          <a:xfrm>
            <a:off x="6256883" y="1768634"/>
            <a:ext cx="5317052" cy="745412"/>
          </a:xfrm>
        </p:spPr>
        <p:txBody>
          <a:bodyPr anchor="ctr">
            <a:normAutofit/>
          </a:bodyPr>
          <a:lstStyle>
            <a:lvl1pPr marL="0" indent="0" algn="l">
              <a:buNone/>
              <a:defRPr sz="2800" b="0" i="0">
                <a:solidFill>
                  <a:schemeClr val="accent1"/>
                </a:solidFill>
                <a:latin typeface="Myriad Pro" panose="020B0503030403020204" pitchFamily="34" charset="0"/>
              </a:defRPr>
            </a:lvl1pPr>
          </a:lstStyle>
          <a:p>
            <a:pPr lvl="0"/>
            <a:r>
              <a:rPr lang="en-US" dirty="0"/>
              <a:t>Click to Edit Column Title</a:t>
            </a:r>
          </a:p>
        </p:txBody>
      </p:sp>
      <p:sp>
        <p:nvSpPr>
          <p:cNvPr id="4" name="Content 1 Placeholder"/>
          <p:cNvSpPr>
            <a:spLocks noGrp="1"/>
          </p:cNvSpPr>
          <p:nvPr>
            <p:ph sz="quarter" idx="22" hasCustomPrompt="1"/>
          </p:nvPr>
        </p:nvSpPr>
        <p:spPr>
          <a:xfrm>
            <a:off x="605368" y="2672077"/>
            <a:ext cx="5327904" cy="3340608"/>
          </a:xfrm>
        </p:spPr>
        <p:txBody>
          <a:bodyPr>
            <a:noAutofit/>
          </a:bodyPr>
          <a:lstStyle>
            <a:lvl1pPr>
              <a:defRPr sz="2600"/>
            </a:lvl1pPr>
            <a:lvl2pPr>
              <a:defRPr sz="2400"/>
            </a:lvl2pPr>
            <a:lvl3pPr>
              <a:defRPr sz="2200"/>
            </a:lvl3pPr>
            <a:lvl4pPr>
              <a:defRPr sz="2000"/>
            </a:lvl4pPr>
            <a:lvl5pPr>
              <a:defRPr sz="1800"/>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ubtitle 1"/>
          <p:cNvSpPr>
            <a:spLocks noGrp="1"/>
          </p:cNvSpPr>
          <p:nvPr>
            <p:ph type="body" sz="quarter" idx="17" hasCustomPrompt="1"/>
          </p:nvPr>
        </p:nvSpPr>
        <p:spPr>
          <a:xfrm>
            <a:off x="605368" y="1767090"/>
            <a:ext cx="5325003" cy="746957"/>
          </a:xfrm>
        </p:spPr>
        <p:txBody>
          <a:bodyPr anchor="ctr">
            <a:normAutofit/>
          </a:bodyPr>
          <a:lstStyle>
            <a:lvl1pPr marL="0" indent="0" algn="l">
              <a:buNone/>
              <a:defRPr sz="2800" b="0" i="0" baseline="0">
                <a:solidFill>
                  <a:schemeClr val="accent1"/>
                </a:solidFill>
                <a:latin typeface="Myriad Pro" panose="020B0503030403020204" pitchFamily="34" charset="0"/>
              </a:defRPr>
            </a:lvl1pPr>
          </a:lstStyle>
          <a:p>
            <a:pPr lvl="0"/>
            <a:r>
              <a:rPr lang="en-US" dirty="0"/>
              <a:t>Click to Edit Column Title</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sz="4400">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71476201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7206965" y="1758184"/>
            <a:ext cx="4517459" cy="4239281"/>
          </a:xfrm>
          <a:prstGeom prst="rect">
            <a:avLst/>
          </a:prstGeom>
          <a:solidFill>
            <a:schemeClr val="bg1">
              <a:lumMod val="95000"/>
            </a:schemeClr>
          </a:solidFill>
          <a:ln w="12700">
            <a:miter lim="400000"/>
          </a:ln>
        </p:spPr>
        <p:txBody>
          <a:bodyPr lIns="38099" tIns="38100" rIns="38099" bIns="38100" anchor="ctr"/>
          <a:lstStyle/>
          <a:p>
            <a:pPr defTabSz="586116">
              <a:defRPr sz="2400"/>
            </a:pPr>
            <a:endParaRPr sz="3200">
              <a:solidFill>
                <a:srgbClr val="333333"/>
              </a:solidFill>
            </a:endParaRPr>
          </a:p>
        </p:txBody>
      </p:sp>
      <p:sp>
        <p:nvSpPr>
          <p:cNvPr id="8" name="Right Placeholder"/>
          <p:cNvSpPr>
            <a:spLocks noGrp="1"/>
          </p:cNvSpPr>
          <p:nvPr>
            <p:ph sz="quarter" idx="18" hasCustomPrompt="1"/>
          </p:nvPr>
        </p:nvSpPr>
        <p:spPr>
          <a:xfrm>
            <a:off x="7435775" y="1972233"/>
            <a:ext cx="4031781" cy="3824944"/>
          </a:xfrm>
        </p:spPr>
        <p:txBody>
          <a:bodyPr anchor="ctr">
            <a:normAutofit/>
          </a:bodyPr>
          <a:lstStyle>
            <a:lvl1pPr marL="0" indent="0" algn="ctr">
              <a:buClr>
                <a:schemeClr val="accent1"/>
              </a:buClr>
              <a:buNone/>
              <a:defRPr sz="2400" baseline="0">
                <a:solidFill>
                  <a:schemeClr val="tx1"/>
                </a:solidFill>
                <a:latin typeface="Myriad Pro" panose="020B0503030403020204" pitchFamily="34" charset="0"/>
              </a:defRPr>
            </a:lvl1pPr>
            <a:lvl2pPr>
              <a:buClr>
                <a:schemeClr val="bg1">
                  <a:lumMod val="65000"/>
                </a:schemeClr>
              </a:buClr>
              <a:defRPr sz="2800"/>
            </a:lvl2pPr>
            <a:lvl3pPr>
              <a:buClr>
                <a:schemeClr val="bg1">
                  <a:lumMod val="85000"/>
                </a:schemeClr>
              </a:buClr>
              <a:defRPr sz="2400"/>
            </a:lvl3pPr>
            <a:lvl4pPr>
              <a:defRPr sz="2133"/>
            </a:lvl4pPr>
            <a:lvl5pPr marL="879174" indent="0">
              <a:buNone/>
              <a:defRPr sz="1867"/>
            </a:lvl5pPr>
          </a:lstStyle>
          <a:p>
            <a:r>
              <a:rPr lang="en-US" dirty="0"/>
              <a:t>Drag picture </a:t>
            </a:r>
            <a:br>
              <a:rPr lang="en-US" dirty="0"/>
            </a:br>
            <a:r>
              <a:rPr lang="en-US" dirty="0"/>
              <a:t>to placeholder </a:t>
            </a:r>
            <a:br>
              <a:rPr lang="en-US" dirty="0"/>
            </a:br>
            <a:r>
              <a:rPr lang="en-US" dirty="0"/>
              <a:t>or click icon to </a:t>
            </a:r>
            <a:br>
              <a:rPr lang="en-US" dirty="0"/>
            </a:br>
            <a:r>
              <a:rPr lang="en-US" dirty="0"/>
              <a:t>add a graphic</a:t>
            </a:r>
          </a:p>
        </p:txBody>
      </p:sp>
      <p:sp>
        <p:nvSpPr>
          <p:cNvPr id="21" name="Left Content Placeholder"/>
          <p:cNvSpPr>
            <a:spLocks noGrp="1"/>
          </p:cNvSpPr>
          <p:nvPr>
            <p:ph sz="quarter" idx="13" hasCustomPrompt="1"/>
          </p:nvPr>
        </p:nvSpPr>
        <p:spPr>
          <a:xfrm>
            <a:off x="603126" y="1769808"/>
            <a:ext cx="6220013" cy="4230307"/>
          </a:xfrm>
        </p:spPr>
        <p:txBody>
          <a:bodyPr>
            <a:no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Lucida Grande"/>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p:txBody>
      </p:sp>
      <p:sp>
        <p:nvSpPr>
          <p:cNvPr id="19"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919598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Text/Graphic">
    <p:spTree>
      <p:nvGrpSpPr>
        <p:cNvPr id="1" name=""/>
        <p:cNvGrpSpPr/>
        <p:nvPr/>
      </p:nvGrpSpPr>
      <p:grpSpPr>
        <a:xfrm>
          <a:off x="0" y="0"/>
          <a:ext cx="0" cy="0"/>
          <a:chOff x="0" y="0"/>
          <a:chExt cx="0" cy="0"/>
        </a:xfrm>
      </p:grpSpPr>
      <p:sp>
        <p:nvSpPr>
          <p:cNvPr id="18" name="Content Placeholder 3"/>
          <p:cNvSpPr>
            <a:spLocks noGrp="1"/>
          </p:cNvSpPr>
          <p:nvPr>
            <p:ph sz="quarter" idx="20" hasCustomPrompt="1"/>
          </p:nvPr>
        </p:nvSpPr>
        <p:spPr>
          <a:xfrm>
            <a:off x="8114721" y="1758185"/>
            <a:ext cx="3482031" cy="4230308"/>
          </a:xfrm>
        </p:spPr>
        <p:txBody>
          <a:bodyPr anchor="ctr">
            <a:no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a:t>Click to edit text or click the image icon to add a graphic</a:t>
            </a:r>
          </a:p>
        </p:txBody>
      </p:sp>
      <p:sp>
        <p:nvSpPr>
          <p:cNvPr id="12" name="Content Placeholder 2"/>
          <p:cNvSpPr>
            <a:spLocks noGrp="1"/>
          </p:cNvSpPr>
          <p:nvPr>
            <p:ph sz="quarter" idx="19" hasCustomPrompt="1"/>
          </p:nvPr>
        </p:nvSpPr>
        <p:spPr>
          <a:xfrm>
            <a:off x="4354986" y="1769807"/>
            <a:ext cx="3482031" cy="4230308"/>
          </a:xfrm>
        </p:spPr>
        <p:txBody>
          <a:bodyPr anchor="ctr">
            <a:no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a:t>Click to edit text or click the image icon to add a graphic</a:t>
            </a:r>
          </a:p>
        </p:txBody>
      </p:sp>
      <p:sp>
        <p:nvSpPr>
          <p:cNvPr id="16" name="Content Placeholder 1"/>
          <p:cNvSpPr>
            <a:spLocks noGrp="1"/>
          </p:cNvSpPr>
          <p:nvPr>
            <p:ph sz="quarter" idx="18" hasCustomPrompt="1"/>
          </p:nvPr>
        </p:nvSpPr>
        <p:spPr>
          <a:xfrm>
            <a:off x="605371" y="1769807"/>
            <a:ext cx="3482031" cy="4230308"/>
          </a:xfrm>
        </p:spPr>
        <p:txBody>
          <a:bodyPr anchor="ctr">
            <a:noAutofit/>
          </a:bodyPr>
          <a:lstStyle>
            <a:lvl1pPr marL="0" indent="0" algn="ctr">
              <a:spcBef>
                <a:spcPts val="0"/>
              </a:spcBef>
              <a:spcAft>
                <a:spcPts val="800"/>
              </a:spcAft>
              <a:buClr>
                <a:srgbClr val="FF6600"/>
              </a:buClr>
              <a:buFontTx/>
              <a:buNone/>
              <a:defRPr sz="2800" baseline="0">
                <a:latin typeface="+mn-lt"/>
              </a:defRPr>
            </a:lvl1pPr>
            <a:lvl2pPr marL="297129" indent="0" algn="ctr">
              <a:buClr>
                <a:srgbClr val="FF6600"/>
              </a:buClr>
              <a:buFontTx/>
              <a:buNone/>
              <a:defRPr sz="2800"/>
            </a:lvl2pPr>
            <a:lvl3pPr marL="596289" indent="0" algn="ctr">
              <a:buClr>
                <a:srgbClr val="FF6600"/>
              </a:buClr>
              <a:buFontTx/>
              <a:buNone/>
              <a:defRPr sz="2400"/>
            </a:lvl3pPr>
            <a:lvl4pPr>
              <a:defRPr sz="2133"/>
            </a:lvl4pPr>
            <a:lvl5pPr marL="879174" indent="0">
              <a:buNone/>
              <a:defRPr sz="1867"/>
            </a:lvl5pPr>
          </a:lstStyle>
          <a:p>
            <a:pPr lvl="0"/>
            <a:r>
              <a:rPr lang="en-US" dirty="0"/>
              <a:t>Click to edit text or click the image icon to add a graphic</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solidFill>
                  <a:schemeClr val="tx1"/>
                </a:solidFill>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4285789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or Chunking">
    <p:spTree>
      <p:nvGrpSpPr>
        <p:cNvPr id="1" name=""/>
        <p:cNvGrpSpPr/>
        <p:nvPr/>
      </p:nvGrpSpPr>
      <p:grpSpPr>
        <a:xfrm>
          <a:off x="0" y="0"/>
          <a:ext cx="0" cy="0"/>
          <a:chOff x="0" y="0"/>
          <a:chExt cx="0" cy="0"/>
        </a:xfrm>
      </p:grpSpPr>
      <p:sp>
        <p:nvSpPr>
          <p:cNvPr id="12" name="Blue Box"/>
          <p:cNvSpPr>
            <a:spLocks noGrp="1"/>
          </p:cNvSpPr>
          <p:nvPr>
            <p:ph type="body" sz="quarter" idx="38" hasCustomPrompt="1"/>
          </p:nvPr>
        </p:nvSpPr>
        <p:spPr>
          <a:xfrm>
            <a:off x="6211120" y="4134748"/>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3" name="Gray Box"/>
          <p:cNvSpPr>
            <a:spLocks noGrp="1"/>
          </p:cNvSpPr>
          <p:nvPr>
            <p:ph type="body" sz="quarter" idx="39" hasCustomPrompt="1"/>
          </p:nvPr>
        </p:nvSpPr>
        <p:spPr>
          <a:xfrm>
            <a:off x="2488415" y="4134748"/>
            <a:ext cx="3462528" cy="2084832"/>
          </a:xfrm>
          <a:solidFill>
            <a:schemeClr val="bg1">
              <a:lumMod val="65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1" name="Green Box"/>
          <p:cNvSpPr>
            <a:spLocks noGrp="1"/>
          </p:cNvSpPr>
          <p:nvPr>
            <p:ph type="body" sz="quarter" idx="37" hasCustomPrompt="1"/>
          </p:nvPr>
        </p:nvSpPr>
        <p:spPr>
          <a:xfrm>
            <a:off x="6211120" y="1803061"/>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5" name="Orange Box"/>
          <p:cNvSpPr>
            <a:spLocks noGrp="1"/>
          </p:cNvSpPr>
          <p:nvPr>
            <p:ph type="body" sz="quarter" idx="36"/>
          </p:nvPr>
        </p:nvSpPr>
        <p:spPr>
          <a:xfrm>
            <a:off x="2488415" y="1803061"/>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a:t>Click to edit Master text styles</a:t>
            </a:r>
          </a:p>
        </p:txBody>
      </p:sp>
      <p:sp>
        <p:nvSpPr>
          <p:cNvPr id="27"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256718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Color Chunking">
    <p:spTree>
      <p:nvGrpSpPr>
        <p:cNvPr id="1" name=""/>
        <p:cNvGrpSpPr/>
        <p:nvPr/>
      </p:nvGrpSpPr>
      <p:grpSpPr>
        <a:xfrm>
          <a:off x="0" y="0"/>
          <a:ext cx="0" cy="0"/>
          <a:chOff x="0" y="0"/>
          <a:chExt cx="0" cy="0"/>
        </a:xfrm>
      </p:grpSpPr>
      <p:sp>
        <p:nvSpPr>
          <p:cNvPr id="11" name="Bottom Right Box"/>
          <p:cNvSpPr>
            <a:spLocks noGrp="1"/>
          </p:cNvSpPr>
          <p:nvPr>
            <p:ph type="body" sz="quarter" idx="39" hasCustomPrompt="1"/>
          </p:nvPr>
        </p:nvSpPr>
        <p:spPr>
          <a:xfrm>
            <a:off x="8095211" y="4162972"/>
            <a:ext cx="3462528" cy="2084832"/>
          </a:xfrm>
          <a:solidFill>
            <a:schemeClr val="accent5"/>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2" name="Middle Bottom Box"/>
          <p:cNvSpPr>
            <a:spLocks noGrp="1"/>
          </p:cNvSpPr>
          <p:nvPr>
            <p:ph type="body" sz="quarter" idx="40" hasCustomPrompt="1"/>
          </p:nvPr>
        </p:nvSpPr>
        <p:spPr>
          <a:xfrm>
            <a:off x="4360493" y="4162972"/>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3" name="Bottom Left Box"/>
          <p:cNvSpPr>
            <a:spLocks noGrp="1"/>
          </p:cNvSpPr>
          <p:nvPr>
            <p:ph type="body" sz="quarter" idx="41" hasCustomPrompt="1"/>
          </p:nvPr>
        </p:nvSpPr>
        <p:spPr>
          <a:xfrm>
            <a:off x="625776" y="4162972"/>
            <a:ext cx="3462528" cy="2084832"/>
          </a:xfrm>
          <a:solidFill>
            <a:schemeClr val="tx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0" name="Top Right Box"/>
          <p:cNvSpPr>
            <a:spLocks noGrp="1"/>
          </p:cNvSpPr>
          <p:nvPr>
            <p:ph type="body" sz="quarter" idx="38" hasCustomPrompt="1"/>
          </p:nvPr>
        </p:nvSpPr>
        <p:spPr>
          <a:xfrm>
            <a:off x="8095211" y="1801707"/>
            <a:ext cx="3462528" cy="2084832"/>
          </a:xfrm>
          <a:solidFill>
            <a:schemeClr val="tx2">
              <a:lumMod val="60000"/>
              <a:lumOff val="40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9" name="Top Middle Box"/>
          <p:cNvSpPr>
            <a:spLocks noGrp="1"/>
          </p:cNvSpPr>
          <p:nvPr>
            <p:ph type="body" sz="quarter" idx="37" hasCustomPrompt="1"/>
          </p:nvPr>
        </p:nvSpPr>
        <p:spPr>
          <a:xfrm>
            <a:off x="4360493" y="1801707"/>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4" name="Top Left Box"/>
          <p:cNvSpPr>
            <a:spLocks noGrp="1"/>
          </p:cNvSpPr>
          <p:nvPr>
            <p:ph type="body" sz="quarter" idx="42" hasCustomPrompt="1"/>
          </p:nvPr>
        </p:nvSpPr>
        <p:spPr>
          <a:xfrm>
            <a:off x="625776" y="1801707"/>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a:t>Click to edit text</a:t>
            </a:r>
          </a:p>
        </p:txBody>
      </p:sp>
      <p:sp>
        <p:nvSpPr>
          <p:cNvPr id="15"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376775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Chunking">
    <p:spTree>
      <p:nvGrpSpPr>
        <p:cNvPr id="1" name=""/>
        <p:cNvGrpSpPr/>
        <p:nvPr/>
      </p:nvGrpSpPr>
      <p:grpSpPr>
        <a:xfrm>
          <a:off x="0" y="0"/>
          <a:ext cx="0" cy="0"/>
          <a:chOff x="0" y="0"/>
          <a:chExt cx="0" cy="0"/>
        </a:xfrm>
      </p:grpSpPr>
      <p:sp>
        <p:nvSpPr>
          <p:cNvPr id="12" name="Text Placeholder 11"/>
          <p:cNvSpPr>
            <a:spLocks noGrp="1"/>
          </p:cNvSpPr>
          <p:nvPr>
            <p:ph type="body" sz="quarter" idx="28" hasCustomPrompt="1"/>
          </p:nvPr>
        </p:nvSpPr>
        <p:spPr>
          <a:xfrm>
            <a:off x="60929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a:t>Click to edit text</a:t>
            </a:r>
          </a:p>
        </p:txBody>
      </p:sp>
      <p:sp>
        <p:nvSpPr>
          <p:cNvPr id="26" name="Text Placeholder 11"/>
          <p:cNvSpPr>
            <a:spLocks noGrp="1"/>
          </p:cNvSpPr>
          <p:nvPr>
            <p:ph type="body" sz="quarter" idx="29" hasCustomPrompt="1"/>
          </p:nvPr>
        </p:nvSpPr>
        <p:spPr>
          <a:xfrm>
            <a:off x="342506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a:t>Click to edit text</a:t>
            </a:r>
          </a:p>
        </p:txBody>
      </p:sp>
      <p:sp>
        <p:nvSpPr>
          <p:cNvPr id="28" name="Text Placeholder 11"/>
          <p:cNvSpPr>
            <a:spLocks noGrp="1"/>
          </p:cNvSpPr>
          <p:nvPr>
            <p:ph type="body" sz="quarter" idx="30" hasCustomPrompt="1"/>
          </p:nvPr>
        </p:nvSpPr>
        <p:spPr>
          <a:xfrm>
            <a:off x="6240840"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a:t>Click to edit text</a:t>
            </a:r>
          </a:p>
        </p:txBody>
      </p:sp>
      <p:sp>
        <p:nvSpPr>
          <p:cNvPr id="29" name="Text Placeholder 11"/>
          <p:cNvSpPr>
            <a:spLocks noGrp="1"/>
          </p:cNvSpPr>
          <p:nvPr>
            <p:ph type="body" sz="quarter" idx="31" hasCustomPrompt="1"/>
          </p:nvPr>
        </p:nvSpPr>
        <p:spPr>
          <a:xfrm>
            <a:off x="9056611"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a:t>Click to edit text</a:t>
            </a:r>
          </a:p>
        </p:txBody>
      </p:sp>
      <p:sp>
        <p:nvSpPr>
          <p:cNvPr id="34" name="Right 2 Placeholder"/>
          <p:cNvSpPr>
            <a:spLocks noGrp="1"/>
          </p:cNvSpPr>
          <p:nvPr>
            <p:ph sz="quarter" idx="27" hasCustomPrompt="1"/>
          </p:nvPr>
        </p:nvSpPr>
        <p:spPr>
          <a:xfrm>
            <a:off x="921444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a:t>Drag picture to placeholder or click icon to add</a:t>
            </a:r>
          </a:p>
        </p:txBody>
      </p:sp>
      <p:sp>
        <p:nvSpPr>
          <p:cNvPr id="25" name="Right 1 Placeholder"/>
          <p:cNvSpPr>
            <a:spLocks noGrp="1"/>
          </p:cNvSpPr>
          <p:nvPr>
            <p:ph sz="quarter" idx="25" hasCustomPrompt="1"/>
          </p:nvPr>
        </p:nvSpPr>
        <p:spPr>
          <a:xfrm>
            <a:off x="640308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a:t>Drag picture to placeholder or click icon to add</a:t>
            </a:r>
          </a:p>
        </p:txBody>
      </p:sp>
      <p:sp>
        <p:nvSpPr>
          <p:cNvPr id="22" name="Left 2 Placeholder"/>
          <p:cNvSpPr>
            <a:spLocks noGrp="1"/>
          </p:cNvSpPr>
          <p:nvPr>
            <p:ph sz="quarter" idx="23" hasCustomPrompt="1"/>
          </p:nvPr>
        </p:nvSpPr>
        <p:spPr>
          <a:xfrm>
            <a:off x="3594139"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a:t>Drag picture to placeholder or click icon to add</a:t>
            </a:r>
          </a:p>
        </p:txBody>
      </p:sp>
      <p:sp>
        <p:nvSpPr>
          <p:cNvPr id="13" name="Left 1 Placeholder"/>
          <p:cNvSpPr>
            <a:spLocks noGrp="1"/>
          </p:cNvSpPr>
          <p:nvPr>
            <p:ph sz="quarter" idx="21" hasCustomPrompt="1"/>
          </p:nvPr>
        </p:nvSpPr>
        <p:spPr>
          <a:xfrm>
            <a:off x="785198"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a:t>Drag picture to placeholder or click icon to add</a:t>
            </a:r>
          </a:p>
        </p:txBody>
      </p:sp>
      <p:sp>
        <p:nvSpPr>
          <p:cNvPr id="27" name="Title 1"/>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02880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cxnSp>
        <p:nvCxnSpPr>
          <p:cNvPr id="24" name="Orange Line"/>
          <p:cNvCxnSpPr/>
          <p:nvPr userDrawn="1"/>
        </p:nvCxnSpPr>
        <p:spPr>
          <a:xfrm>
            <a:off x="4064001" y="1753810"/>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Content 2"/>
          <p:cNvSpPr>
            <a:spLocks noGrp="1"/>
          </p:cNvSpPr>
          <p:nvPr>
            <p:ph type="body" sz="quarter" idx="10" hasCustomPrompt="1"/>
          </p:nvPr>
        </p:nvSpPr>
        <p:spPr>
          <a:xfrm>
            <a:off x="4478867" y="1826379"/>
            <a:ext cx="7095067" cy="4100288"/>
          </a:xfrm>
        </p:spPr>
        <p:txBody>
          <a:bodyPr lIns="0" rIns="0" bIns="0" anchor="ctr" anchorCtr="0">
            <a:noAutofit/>
          </a:bodyPr>
          <a:lstStyle>
            <a:lvl1pPr marL="0" marR="0" indent="0" algn="l" defTabSz="586116" rtl="0" eaLnBrk="1" fontAlgn="auto" latinLnBrk="0" hangingPunct="1">
              <a:lnSpc>
                <a:spcPct val="100000"/>
              </a:lnSpc>
              <a:spcBef>
                <a:spcPts val="0"/>
              </a:spcBef>
              <a:spcAft>
                <a:spcPts val="1600"/>
              </a:spcAft>
              <a:buClr>
                <a:schemeClr val="accent1"/>
              </a:buClr>
              <a:buSzPct val="70000"/>
              <a:buFont typeface="Wingdings" charset="2"/>
              <a:buNone/>
              <a:tabLst/>
              <a:defRPr sz="3200" b="0" baseline="0">
                <a:latin typeface="+mn-lt"/>
                <a:cs typeface="Myriad Pro" panose="020B0503030403020204" pitchFamily="34" charset="0"/>
              </a:defRPr>
            </a:lvl1pPr>
          </a:lstStyle>
          <a:p>
            <a:pPr lvl="0"/>
            <a:r>
              <a:rPr lang="en-US" dirty="0"/>
              <a:t>Click to add overview of topics</a:t>
            </a:r>
          </a:p>
          <a:p>
            <a:pPr lvl="0"/>
            <a:r>
              <a:rPr lang="en-US" dirty="0"/>
              <a:t>Don’t forget to include why this subject is important and build a little excitement about this course/module</a:t>
            </a:r>
          </a:p>
        </p:txBody>
      </p:sp>
      <p:sp>
        <p:nvSpPr>
          <p:cNvPr id="20" name="Content 1"/>
          <p:cNvSpPr>
            <a:spLocks noGrp="1"/>
          </p:cNvSpPr>
          <p:nvPr>
            <p:ph sz="quarter" idx="11" hasCustomPrompt="1"/>
          </p:nvPr>
        </p:nvSpPr>
        <p:spPr>
          <a:xfrm>
            <a:off x="1318366" y="2712749"/>
            <a:ext cx="2325095" cy="2327547"/>
          </a:xfrm>
        </p:spPr>
        <p:txBody>
          <a:bodyPr anchor="ctr">
            <a:normAutofit/>
          </a:bodyPr>
          <a:lstStyle>
            <a:lvl1pPr marL="0" indent="0" algn="ctr">
              <a:buNone/>
              <a:defRPr sz="2133">
                <a:solidFill>
                  <a:schemeClr val="tx1"/>
                </a:solidFill>
                <a:latin typeface="Myriad Pro" panose="020B0503030403020204" pitchFamily="34" charset="0"/>
              </a:defRPr>
            </a:lvl1pPr>
          </a:lstStyle>
          <a:p>
            <a:r>
              <a:rPr lang="en-US" dirty="0"/>
              <a:t>Drag picture to placeholder or click icon to add a graphic</a:t>
            </a:r>
          </a:p>
        </p:txBody>
      </p:sp>
      <p:sp>
        <p:nvSpPr>
          <p:cNvPr id="3" name="Title Placeholder 1"/>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atin typeface="+mj-lt"/>
              </a:defRPr>
            </a:lvl1pPr>
          </a:lstStyle>
          <a:p>
            <a:r>
              <a:rPr lang="en-US" dirty="0"/>
              <a:t>Overview, Summary, or Similar Title</a:t>
            </a:r>
          </a:p>
        </p:txBody>
      </p:sp>
    </p:spTree>
    <p:extLst>
      <p:ext uri="{BB962C8B-B14F-4D97-AF65-F5344CB8AC3E}">
        <p14:creationId xmlns:p14="http://schemas.microsoft.com/office/powerpoint/2010/main" val="827325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Chunkin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Autofit/>
          </a:bodyPr>
          <a:lstStyle>
            <a:lvl1pPr marL="0" indent="0" algn="ctr">
              <a:buNone/>
              <a:defRPr sz="2800">
                <a:latin typeface="+mn-lt"/>
              </a:defRPr>
            </a:lvl1pPr>
          </a:lstStyle>
          <a:p>
            <a:pPr lvl="0"/>
            <a:r>
              <a:rPr lang="en-US" dirty="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Autofit/>
          </a:bodyPr>
          <a:lstStyle>
            <a:lvl1pPr marL="0" indent="0" algn="ctr">
              <a:buNone/>
              <a:defRPr sz="2800">
                <a:latin typeface="+mn-lt"/>
              </a:defRPr>
            </a:lvl1pPr>
          </a:lstStyle>
          <a:p>
            <a:pPr lvl="0"/>
            <a:r>
              <a:rPr lang="en-US" dirty="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Autofit/>
          </a:bodyPr>
          <a:lstStyle>
            <a:lvl1pPr marL="0" indent="0" algn="ctr">
              <a:buNone/>
              <a:defRPr sz="2800">
                <a:latin typeface="+mn-lt"/>
              </a:defRPr>
            </a:lvl1pPr>
          </a:lstStyle>
          <a:p>
            <a:pPr lvl="0"/>
            <a:r>
              <a:rPr lang="en-US" dirty="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388034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Chunking Orange">
    <p:bg>
      <p:bgPr>
        <a:solidFill>
          <a:schemeClr val="accent1"/>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solidFill>
                  <a:schemeClr val="bg1"/>
                </a:solidFill>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57233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 Left | Line | Text Right">
    <p:spTree>
      <p:nvGrpSpPr>
        <p:cNvPr id="1" name=""/>
        <p:cNvGrpSpPr/>
        <p:nvPr/>
      </p:nvGrpSpPr>
      <p:grpSpPr>
        <a:xfrm>
          <a:off x="0" y="0"/>
          <a:ext cx="0" cy="0"/>
          <a:chOff x="0" y="0"/>
          <a:chExt cx="0" cy="0"/>
        </a:xfrm>
      </p:grpSpPr>
      <p:sp>
        <p:nvSpPr>
          <p:cNvPr id="15" name="Text Placeholder"/>
          <p:cNvSpPr>
            <a:spLocks noGrp="1"/>
          </p:cNvSpPr>
          <p:nvPr>
            <p:ph type="body" sz="quarter" idx="10" hasCustomPrompt="1"/>
          </p:nvPr>
        </p:nvSpPr>
        <p:spPr>
          <a:xfrm>
            <a:off x="4478867" y="2353311"/>
            <a:ext cx="7095067" cy="1998133"/>
          </a:xfrm>
        </p:spPr>
        <p:txBody>
          <a:bodyPr anchor="ctr">
            <a:noAutofit/>
          </a:bodyPr>
          <a:lstStyle>
            <a:lvl1pPr marL="0" indent="0">
              <a:buNone/>
              <a:defRPr sz="3200" b="0">
                <a:latin typeface="+mn-lt"/>
                <a:cs typeface="Myriad Pro" panose="020B0503030403020204" pitchFamily="34" charset="0"/>
              </a:defRPr>
            </a:lvl1pPr>
          </a:lstStyle>
          <a:p>
            <a:pPr lvl="0"/>
            <a:r>
              <a:rPr lang="en-US" dirty="0"/>
              <a:t>Click to edit text</a:t>
            </a:r>
          </a:p>
        </p:txBody>
      </p:sp>
      <p:cxnSp>
        <p:nvCxnSpPr>
          <p:cNvPr id="9" name="Green Line"/>
          <p:cNvCxnSpPr/>
          <p:nvPr userDrawn="1"/>
        </p:nvCxnSpPr>
        <p:spPr>
          <a:xfrm>
            <a:off x="4061163" y="2359797"/>
            <a:ext cx="0" cy="2008257"/>
          </a:xfrm>
          <a:prstGeom prst="line">
            <a:avLst/>
          </a:prstGeom>
          <a:ln w="2222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sz="quarter" idx="11" hasCustomPrompt="1"/>
          </p:nvPr>
        </p:nvSpPr>
        <p:spPr>
          <a:xfrm>
            <a:off x="1632492" y="2353311"/>
            <a:ext cx="2010969" cy="2013091"/>
          </a:xfrm>
        </p:spPr>
        <p:txBody>
          <a:bodyPr anchor="ctr">
            <a:normAutofit/>
          </a:bodyPr>
          <a:lstStyle>
            <a:lvl1pPr marL="0" indent="0" algn="ctr">
              <a:buNone/>
              <a:defRPr sz="2000">
                <a:solidFill>
                  <a:schemeClr val="tx1"/>
                </a:solidFill>
                <a:latin typeface="Myriad Pro" panose="020B0503030403020204" pitchFamily="34" charset="0"/>
              </a:defRPr>
            </a:lvl1pPr>
          </a:lstStyle>
          <a:p>
            <a:r>
              <a:rPr lang="en-US" dirty="0"/>
              <a:t>Drag picture to placeholder or click icon to add </a:t>
            </a:r>
            <a:br>
              <a:rPr lang="en-US" dirty="0"/>
            </a:br>
            <a:r>
              <a:rPr lang="en-US" dirty="0"/>
              <a:t>a graphic</a:t>
            </a:r>
          </a:p>
        </p:txBody>
      </p:sp>
    </p:spTree>
    <p:extLst>
      <p:ext uri="{BB962C8B-B14F-4D97-AF65-F5344CB8AC3E}">
        <p14:creationId xmlns:p14="http://schemas.microsoft.com/office/powerpoint/2010/main" val="2234811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Left | Text Right">
    <p:spTree>
      <p:nvGrpSpPr>
        <p:cNvPr id="1" name=""/>
        <p:cNvGrpSpPr/>
        <p:nvPr/>
      </p:nvGrpSpPr>
      <p:grpSpPr>
        <a:xfrm>
          <a:off x="0" y="0"/>
          <a:ext cx="0" cy="0"/>
          <a:chOff x="0" y="0"/>
          <a:chExt cx="0" cy="0"/>
        </a:xfrm>
      </p:grpSpPr>
      <p:cxnSp>
        <p:nvCxnSpPr>
          <p:cNvPr id="8" name="Blue Line"/>
          <p:cNvCxnSpPr/>
          <p:nvPr userDrawn="1"/>
        </p:nvCxnSpPr>
        <p:spPr>
          <a:xfrm>
            <a:off x="4060035" y="2354484"/>
            <a:ext cx="0" cy="2008257"/>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 name="Text Placeholder"/>
          <p:cNvSpPr>
            <a:spLocks noGrp="1"/>
          </p:cNvSpPr>
          <p:nvPr>
            <p:ph type="body" sz="quarter" idx="11" hasCustomPrompt="1"/>
          </p:nvPr>
        </p:nvSpPr>
        <p:spPr>
          <a:xfrm>
            <a:off x="4354919" y="2343576"/>
            <a:ext cx="7246579" cy="2067983"/>
          </a:xfrm>
        </p:spPr>
        <p:txBody>
          <a:bodyPr anchor="ctr">
            <a:noAutofit/>
          </a:bodyPr>
          <a:lstStyle>
            <a:lvl1pPr marL="58738" indent="-58738">
              <a:spcBef>
                <a:spcPts val="1600"/>
              </a:spcBef>
              <a:buClr>
                <a:schemeClr val="accent2"/>
              </a:buClr>
              <a:buSzPct val="25000"/>
              <a:buFont typeface="Myriad Pro Light" panose="020B0403030403020204" pitchFamily="34" charset="0"/>
              <a:buChar char=" "/>
              <a:defRPr sz="3200" b="0" baseline="0">
                <a:latin typeface="+mn-lt"/>
                <a:cs typeface="Myriad Pro" panose="020B0503030403020204" pitchFamily="34" charset="0"/>
              </a:defRPr>
            </a:lvl1pPr>
            <a:lvl2pPr marL="58738" indent="-58738">
              <a:spcBef>
                <a:spcPts val="0"/>
              </a:spcBef>
              <a:buClr>
                <a:schemeClr val="accent2"/>
              </a:buClr>
              <a:buSzPct val="25000"/>
              <a:buFont typeface="Myriad Pro Light" panose="020B0403030403020204" pitchFamily="34" charset="0"/>
              <a:buChar char=" "/>
              <a:defRPr sz="2400" baseline="0">
                <a:solidFill>
                  <a:schemeClr val="accent2"/>
                </a:solidFill>
                <a:latin typeface="+mn-lt"/>
              </a:defRPr>
            </a:lvl2pPr>
            <a:lvl3pPr marL="58738" indent="-58738">
              <a:spcBef>
                <a:spcPts val="0"/>
              </a:spcBef>
              <a:buClr>
                <a:schemeClr val="bg1"/>
              </a:buClr>
              <a:buSzPct val="25000"/>
              <a:buFont typeface="Myriad Pro" panose="020B0503030403020204" pitchFamily="34" charset="0"/>
              <a:buChar char=" "/>
              <a:defRPr baseline="0">
                <a:solidFill>
                  <a:schemeClr val="tx1"/>
                </a:solidFill>
                <a:latin typeface="Myriad Pro Light" panose="020B0403030403020204" pitchFamily="34" charset="0"/>
              </a:defRPr>
            </a:lvl3pPr>
          </a:lstStyle>
          <a:p>
            <a:pPr lvl="0"/>
            <a:r>
              <a:rPr lang="en-US" dirty="0"/>
              <a:t>Click to edit text</a:t>
            </a:r>
          </a:p>
          <a:p>
            <a:pPr lvl="1"/>
            <a:r>
              <a:rPr lang="en-US" dirty="0"/>
              <a:t>Second level</a:t>
            </a:r>
          </a:p>
        </p:txBody>
      </p:sp>
      <p:sp>
        <p:nvSpPr>
          <p:cNvPr id="7" name="Title"/>
          <p:cNvSpPr>
            <a:spLocks noGrp="1"/>
          </p:cNvSpPr>
          <p:nvPr>
            <p:ph type="title" hasCustomPrompt="1"/>
          </p:nvPr>
        </p:nvSpPr>
        <p:spPr>
          <a:xfrm>
            <a:off x="582083" y="2360647"/>
            <a:ext cx="3171639" cy="2033843"/>
          </a:xfrm>
        </p:spPr>
        <p:txBody>
          <a:bodyPr rIns="36576" anchor="ctr">
            <a:normAutofit/>
          </a:bodyPr>
          <a:lstStyle>
            <a:lvl1pPr algn="r">
              <a:defRPr sz="4000" baseline="0">
                <a:solidFill>
                  <a:schemeClr val="accent2"/>
                </a:solidFill>
                <a:latin typeface="+mj-lt"/>
              </a:defRPr>
            </a:lvl1pPr>
          </a:lstStyle>
          <a:p>
            <a:r>
              <a:rPr lang="en-US" dirty="0"/>
              <a:t>Click to Edit Title</a:t>
            </a:r>
          </a:p>
        </p:txBody>
      </p:sp>
    </p:spTree>
    <p:extLst>
      <p:ext uri="{BB962C8B-B14F-4D97-AF65-F5344CB8AC3E}">
        <p14:creationId xmlns:p14="http://schemas.microsoft.com/office/powerpoint/2010/main" val="1381900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p:cNvSpPr>
            <a:spLocks noGrp="1"/>
          </p:cNvSpPr>
          <p:nvPr>
            <p:ph type="pic" sz="quarter" idx="13" hasCustomPrompt="1"/>
          </p:nvPr>
        </p:nvSpPr>
        <p:spPr>
          <a:xfrm>
            <a:off x="0" y="0"/>
            <a:ext cx="12192000" cy="6858000"/>
          </a:xfrm>
        </p:spPr>
        <p:txBody>
          <a:bodyPr anchor="ctr"/>
          <a:lstStyle>
            <a:lvl1pPr marL="0" indent="0" algn="ctr">
              <a:buNone/>
              <a:defRPr sz="2400">
                <a:solidFill>
                  <a:schemeClr val="tx1"/>
                </a:solidFill>
              </a:defRPr>
            </a:lvl1pPr>
          </a:lstStyle>
          <a:p>
            <a:r>
              <a:rPr lang="en-US" dirty="0"/>
              <a:t>Drag picture to placeholder or click icon to add a full page graphic</a:t>
            </a:r>
          </a:p>
        </p:txBody>
      </p:sp>
    </p:spTree>
    <p:extLst>
      <p:ext uri="{BB962C8B-B14F-4D97-AF65-F5344CB8AC3E}">
        <p14:creationId xmlns:p14="http://schemas.microsoft.com/office/powerpoint/2010/main" val="708070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5" name="TextBox 4"/>
          <p:cNvSpPr txBox="1"/>
          <p:nvPr userDrawn="1"/>
        </p:nvSpPr>
        <p:spPr>
          <a:xfrm>
            <a:off x="81681" y="487266"/>
            <a:ext cx="2168031" cy="3770135"/>
          </a:xfrm>
          <a:prstGeom prst="rect">
            <a:avLst/>
          </a:prstGeom>
          <a:noFill/>
        </p:spPr>
        <p:txBody>
          <a:bodyPr wrap="square" rtlCol="0">
            <a:spAutoFit/>
          </a:bodyPr>
          <a:lstStyle/>
          <a:p>
            <a:pPr defTabSz="586116"/>
            <a:r>
              <a:rPr lang="en-US" sz="23899" dirty="0">
                <a:solidFill>
                  <a:srgbClr val="FFFFFF"/>
                </a:solidFill>
              </a:rPr>
              <a:t>“</a:t>
            </a:r>
          </a:p>
        </p:txBody>
      </p:sp>
      <p:sp>
        <p:nvSpPr>
          <p:cNvPr id="8" name="Title 1"/>
          <p:cNvSpPr>
            <a:spLocks noGrp="1"/>
          </p:cNvSpPr>
          <p:nvPr>
            <p:ph type="title" hasCustomPrompt="1"/>
          </p:nvPr>
        </p:nvSpPr>
        <p:spPr>
          <a:xfrm>
            <a:off x="1556392" y="1522163"/>
            <a:ext cx="9079216" cy="2987749"/>
          </a:xfrm>
        </p:spPr>
        <p:txBody>
          <a:bodyPr lIns="45720" rIns="45720">
            <a:normAutofit/>
          </a:bodyPr>
          <a:lstStyle>
            <a:lvl1pPr algn="l">
              <a:lnSpc>
                <a:spcPct val="110000"/>
              </a:lnSpc>
              <a:defRPr sz="4200">
                <a:solidFill>
                  <a:schemeClr val="tx1"/>
                </a:solidFill>
                <a:latin typeface="Myriad Pro" panose="020B0503030403020204" pitchFamily="34" charset="0"/>
              </a:defRPr>
            </a:lvl1pPr>
          </a:lstStyle>
          <a:p>
            <a:r>
              <a:rPr lang="en-US" dirty="0">
                <a:latin typeface="Myriad Pro" panose="020B0503030403020204" pitchFamily="34" charset="0"/>
              </a:rPr>
              <a:t>Click to add quote.</a:t>
            </a:r>
          </a:p>
        </p:txBody>
      </p:sp>
      <p:sp>
        <p:nvSpPr>
          <p:cNvPr id="9" name="Text Placeholder 2"/>
          <p:cNvSpPr>
            <a:spLocks noGrp="1"/>
          </p:cNvSpPr>
          <p:nvPr>
            <p:ph type="body" sz="quarter" idx="10"/>
          </p:nvPr>
        </p:nvSpPr>
        <p:spPr>
          <a:xfrm>
            <a:off x="1556393" y="5038603"/>
            <a:ext cx="8187708" cy="771896"/>
          </a:xfrm>
        </p:spPr>
        <p:txBody>
          <a:bodyPr lIns="45720" tIns="45720" rIns="45720" bIns="45720" anchor="ctr">
            <a:normAutofit/>
          </a:bodyPr>
          <a:lstStyle>
            <a:lvl1pPr marL="457189" indent="-457189" algn="r">
              <a:buClr>
                <a:schemeClr val="accent2"/>
              </a:buClr>
              <a:buFont typeface="Myriad Pro Light" panose="020B0403030403020204" pitchFamily="34" charset="0"/>
              <a:buChar char=""/>
              <a:defRPr sz="3733">
                <a:solidFill>
                  <a:schemeClr val="accent2"/>
                </a:solidFill>
                <a:latin typeface="Myriad Pro" panose="020B0503030403020204" pitchFamily="34" charset="0"/>
              </a:defRPr>
            </a:lvl1pPr>
          </a:lstStyle>
          <a:p>
            <a:pPr lvl="0"/>
            <a:r>
              <a:rPr lang="en-US" sz="3200">
                <a:solidFill>
                  <a:schemeClr val="accent2"/>
                </a:solidFill>
              </a:rPr>
              <a:t>Click to edit Master text styles</a:t>
            </a:r>
          </a:p>
        </p:txBody>
      </p:sp>
      <p:pic>
        <p:nvPicPr>
          <p:cNvPr id="2" name="Picture 1" descr="Quotation_L.ai"/>
          <p:cNvPicPr>
            <a:picLocks noChangeAspect="1"/>
          </p:cNvPicPr>
          <p:nvPr userDrawn="1"/>
        </p:nvPicPr>
        <p:blipFill>
          <a:blip r:embed="rId2" cstate="print">
            <a:alphaModFix amt="12000"/>
            <a:extLst>
              <a:ext uri="{28A0092B-C50C-407E-A947-70E740481C1C}">
                <a14:useLocalDpi xmlns:a14="http://schemas.microsoft.com/office/drawing/2010/main" val="0"/>
              </a:ext>
            </a:extLst>
          </a:blip>
          <a:stretch>
            <a:fillRect/>
          </a:stretch>
        </p:blipFill>
        <p:spPr>
          <a:xfrm>
            <a:off x="620581" y="607485"/>
            <a:ext cx="1509460" cy="1310295"/>
          </a:xfrm>
          <a:prstGeom prst="rect">
            <a:avLst/>
          </a:prstGeom>
        </p:spPr>
      </p:pic>
      <p:pic>
        <p:nvPicPr>
          <p:cNvPr id="12" name="Picture 11"/>
          <p:cNvPicPr>
            <a:picLocks noChangeAspect="1"/>
          </p:cNvPicPr>
          <p:nvPr userDrawn="1"/>
        </p:nvPicPr>
        <p:blipFill>
          <a:blip r:embed="rId3" cstate="print">
            <a:alphaModFix amt="12000"/>
            <a:extLst>
              <a:ext uri="{28A0092B-C50C-407E-A947-70E740481C1C}">
                <a14:useLocalDpi xmlns:a14="http://schemas.microsoft.com/office/drawing/2010/main" val="0"/>
              </a:ext>
            </a:extLst>
          </a:blip>
          <a:stretch>
            <a:fillRect/>
          </a:stretch>
        </p:blipFill>
        <p:spPr>
          <a:xfrm>
            <a:off x="10072941" y="4537121"/>
            <a:ext cx="1509459" cy="1310295"/>
          </a:xfrm>
          <a:prstGeom prst="rect">
            <a:avLst/>
          </a:prstGeom>
        </p:spPr>
      </p:pic>
    </p:spTree>
    <p:extLst>
      <p:ext uri="{BB962C8B-B14F-4D97-AF65-F5344CB8AC3E}">
        <p14:creationId xmlns:p14="http://schemas.microsoft.com/office/powerpoint/2010/main" val="1032715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Autofit/>
          </a:bodyPr>
          <a:lstStyle>
            <a:lvl1pPr marL="0" inden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2584237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574886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11/25/2016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59437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6"/>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028415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8" name="Bottom Line"/>
          <p:cNvCxnSpPr/>
          <p:nvPr userDrawn="1"/>
        </p:nvCxnSpPr>
        <p:spPr>
          <a:xfrm>
            <a:off x="622710" y="5507951"/>
            <a:ext cx="109684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Section Subtitle"/>
          <p:cNvSpPr>
            <a:spLocks noGrp="1"/>
          </p:cNvSpPr>
          <p:nvPr>
            <p:ph type="body" sz="quarter" idx="11" hasCustomPrompt="1"/>
          </p:nvPr>
        </p:nvSpPr>
        <p:spPr>
          <a:xfrm>
            <a:off x="622710" y="3525521"/>
            <a:ext cx="10968431" cy="1311460"/>
          </a:xfrm>
        </p:spPr>
        <p:txBody>
          <a:bodyPr anchor="t"/>
          <a:lstStyle>
            <a:lvl1pPr marL="0" indent="0" algn="ctr">
              <a:buFontTx/>
              <a:buNone/>
              <a:defRPr sz="320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a:t>Click to Add Subtitle</a:t>
            </a:r>
          </a:p>
        </p:txBody>
      </p:sp>
      <p:sp>
        <p:nvSpPr>
          <p:cNvPr id="12" name="Section Title"/>
          <p:cNvSpPr>
            <a:spLocks noGrp="1"/>
          </p:cNvSpPr>
          <p:nvPr>
            <p:ph type="body" sz="quarter" idx="10" hasCustomPrompt="1"/>
          </p:nvPr>
        </p:nvSpPr>
        <p:spPr>
          <a:xfrm>
            <a:off x="622710" y="1641764"/>
            <a:ext cx="10968431" cy="1661776"/>
          </a:xfrm>
        </p:spPr>
        <p:txBody>
          <a:bodyPr anchor="b"/>
          <a:lstStyle>
            <a:lvl1pPr marL="0" indent="0" algn="ctr">
              <a:buFontTx/>
              <a:buNone/>
              <a:defRPr sz="4400">
                <a:solidFill>
                  <a:schemeClr val="tx1"/>
                </a:solidFill>
                <a:latin typeface="+mj-lt"/>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a:t>Click to Edit Slide Title in </a:t>
            </a:r>
            <a:r>
              <a:rPr lang="en-US" dirty="0" err="1"/>
              <a:t>Titlecase</a:t>
            </a:r>
            <a:endParaRPr lang="en-US" dirty="0"/>
          </a:p>
        </p:txBody>
      </p:sp>
      <p:cxnSp>
        <p:nvCxnSpPr>
          <p:cNvPr id="14" name="Top Line"/>
          <p:cNvCxnSpPr/>
          <p:nvPr userDrawn="1"/>
        </p:nvCxnSpPr>
        <p:spPr>
          <a:xfrm>
            <a:off x="622710" y="1054484"/>
            <a:ext cx="1096843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472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2"/>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35835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11/25/2016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20912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11/25/2016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6802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11/25/2016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056023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52"/>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4766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11/25/2016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4983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95921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1689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cxnSp>
        <p:nvCxnSpPr>
          <p:cNvPr id="14" name="Straight Connector 13"/>
          <p:cNvCxnSpPr/>
          <p:nvPr userDrawn="1"/>
        </p:nvCxnSpPr>
        <p:spPr>
          <a:xfrm>
            <a:off x="711696" y="394774"/>
            <a:ext cx="10768615" cy="0"/>
          </a:xfrm>
          <a:prstGeom prst="line">
            <a:avLst/>
          </a:prstGeom>
          <a:ln w="28575">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711696" y="6466710"/>
            <a:ext cx="10768615" cy="0"/>
          </a:xfrm>
          <a:prstGeom prst="line">
            <a:avLst/>
          </a:prstGeom>
          <a:ln w="28575">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8607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1">
    <p:spTree>
      <p:nvGrpSpPr>
        <p:cNvPr id="1" name=""/>
        <p:cNvGrpSpPr/>
        <p:nvPr/>
      </p:nvGrpSpPr>
      <p:grpSpPr>
        <a:xfrm>
          <a:off x="0" y="0"/>
          <a:ext cx="0" cy="0"/>
          <a:chOff x="0" y="0"/>
          <a:chExt cx="0" cy="0"/>
        </a:xfrm>
      </p:grpSpPr>
      <p:pic>
        <p:nvPicPr>
          <p:cNvPr id="3" name="Picture 2" descr="PLSGHT WEB PHOTO 002 dark.jpg"/>
          <p:cNvPicPr>
            <a:picLocks noChangeAspect="1"/>
          </p:cNvPicPr>
          <p:nvPr userDrawn="1"/>
        </p:nvPicPr>
        <p:blipFill rotWithShape="1">
          <a:blip r:embed="rId2">
            <a:extLst>
              <a:ext uri="{28A0092B-C50C-407E-A947-70E740481C1C}">
                <a14:useLocalDpi xmlns:a14="http://schemas.microsoft.com/office/drawing/2010/main" val="0"/>
              </a:ext>
            </a:extLst>
          </a:blip>
          <a:srcRect t="9650" b="5953"/>
          <a:stretch/>
        </p:blipFill>
        <p:spPr>
          <a:xfrm>
            <a:off x="1" y="3"/>
            <a:ext cx="12192000" cy="6857999"/>
          </a:xfrm>
          <a:prstGeom prst="rect">
            <a:avLst/>
          </a:prstGeom>
        </p:spPr>
      </p:pic>
      <p:sp>
        <p:nvSpPr>
          <p:cNvPr id="4" name="Rectangle 3"/>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10330785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Content"/>
          <p:cNvSpPr>
            <a:spLocks noGrp="1"/>
          </p:cNvSpPr>
          <p:nvPr>
            <p:ph sz="quarter" idx="13" hasCustomPrompt="1"/>
          </p:nvPr>
        </p:nvSpPr>
        <p:spPr>
          <a:xfrm>
            <a:off x="616858" y="1775479"/>
            <a:ext cx="10984445" cy="4230307"/>
          </a:xfrm>
        </p:spPr>
        <p:txBody>
          <a:bodyPr>
            <a:no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sz="2400"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Wingdings" panose="05000000000000000000" pitchFamily="2" charset="2"/>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a:t>Click to edit text or click the image icon to add a graphic</a:t>
            </a:r>
          </a:p>
          <a:p>
            <a:pPr lvl="1"/>
            <a:r>
              <a:rPr lang="en-US" dirty="0"/>
              <a:t>Second level</a:t>
            </a:r>
          </a:p>
          <a:p>
            <a:pPr lvl="2"/>
            <a:r>
              <a:rPr lang="en-US" dirty="0"/>
              <a:t>Third level</a:t>
            </a:r>
          </a:p>
          <a:p>
            <a:pPr lvl="3"/>
            <a:r>
              <a:rPr lang="en-US" dirty="0"/>
              <a:t>Fourth level</a:t>
            </a:r>
          </a:p>
        </p:txBody>
      </p:sp>
      <p:sp>
        <p:nvSpPr>
          <p:cNvPr id="14"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atin typeface="+mj-lt"/>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4293261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hoto 2">
    <p:spTree>
      <p:nvGrpSpPr>
        <p:cNvPr id="1" name=""/>
        <p:cNvGrpSpPr/>
        <p:nvPr/>
      </p:nvGrpSpPr>
      <p:grpSpPr>
        <a:xfrm>
          <a:off x="0" y="0"/>
          <a:ext cx="0" cy="0"/>
          <a:chOff x="0" y="0"/>
          <a:chExt cx="0" cy="0"/>
        </a:xfrm>
      </p:grpSpPr>
      <p:pic>
        <p:nvPicPr>
          <p:cNvPr id="5" name="Picture 4" descr="PLSGHT WEB PHOTO 015 dark.jpg"/>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1" y="0"/>
            <a:ext cx="12192000" cy="6858000"/>
          </a:xfrm>
          <a:prstGeom prst="rect">
            <a:avLst/>
          </a:prstGeom>
        </p:spPr>
      </p:pic>
      <p:sp>
        <p:nvSpPr>
          <p:cNvPr id="3" name="Rectangle 2"/>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2641267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3">
    <p:spTree>
      <p:nvGrpSpPr>
        <p:cNvPr id="1" name=""/>
        <p:cNvGrpSpPr/>
        <p:nvPr/>
      </p:nvGrpSpPr>
      <p:grpSpPr>
        <a:xfrm>
          <a:off x="0" y="0"/>
          <a:ext cx="0" cy="0"/>
          <a:chOff x="0" y="0"/>
          <a:chExt cx="0" cy="0"/>
        </a:xfrm>
      </p:grpSpPr>
      <p:pic>
        <p:nvPicPr>
          <p:cNvPr id="3" name="Picture 2" descr="PLSGHT WEB PHOTO 022 dark.jpg"/>
          <p:cNvPicPr>
            <a:picLocks noChangeAspect="1"/>
          </p:cNvPicPr>
          <p:nvPr userDrawn="1"/>
        </p:nvPicPr>
        <p:blipFill rotWithShape="1">
          <a:blip r:embed="rId2">
            <a:extLst>
              <a:ext uri="{28A0092B-C50C-407E-A947-70E740481C1C}">
                <a14:useLocalDpi xmlns:a14="http://schemas.microsoft.com/office/drawing/2010/main" val="0"/>
              </a:ext>
            </a:extLst>
          </a:blip>
          <a:srcRect b="14578"/>
          <a:stretch/>
        </p:blipFill>
        <p:spPr>
          <a:xfrm>
            <a:off x="1" y="0"/>
            <a:ext cx="12192000" cy="6858000"/>
          </a:xfrm>
          <a:prstGeom prst="rect">
            <a:avLst/>
          </a:prstGeom>
        </p:spPr>
      </p:pic>
      <p:sp>
        <p:nvSpPr>
          <p:cNvPr id="4" name="Rectangle 3"/>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31175742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hoto 4">
    <p:spTree>
      <p:nvGrpSpPr>
        <p:cNvPr id="1" name=""/>
        <p:cNvGrpSpPr/>
        <p:nvPr/>
      </p:nvGrpSpPr>
      <p:grpSpPr>
        <a:xfrm>
          <a:off x="0" y="0"/>
          <a:ext cx="0" cy="0"/>
          <a:chOff x="0" y="0"/>
          <a:chExt cx="0" cy="0"/>
        </a:xfrm>
      </p:grpSpPr>
      <p:pic>
        <p:nvPicPr>
          <p:cNvPr id="3" name="Picture 2" descr="PLSGHT WEB PHOTO 025 dark.jpg"/>
          <p:cNvPicPr>
            <a:picLocks noChangeAspect="1"/>
          </p:cNvPicPr>
          <p:nvPr userDrawn="1"/>
        </p:nvPicPr>
        <p:blipFill rotWithShape="1">
          <a:blip r:embed="rId2">
            <a:extLst>
              <a:ext uri="{28A0092B-C50C-407E-A947-70E740481C1C}">
                <a14:useLocalDpi xmlns:a14="http://schemas.microsoft.com/office/drawing/2010/main" val="0"/>
              </a:ext>
            </a:extLst>
          </a:blip>
          <a:srcRect t="13564"/>
          <a:stretch/>
        </p:blipFill>
        <p:spPr>
          <a:xfrm>
            <a:off x="1" y="0"/>
            <a:ext cx="12192000" cy="7023736"/>
          </a:xfrm>
          <a:prstGeom prst="rect">
            <a:avLst/>
          </a:prstGeom>
        </p:spPr>
      </p:pic>
      <p:sp>
        <p:nvSpPr>
          <p:cNvPr id="4" name="Rectangle 3"/>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2588971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5">
    <p:spTree>
      <p:nvGrpSpPr>
        <p:cNvPr id="1" name=""/>
        <p:cNvGrpSpPr/>
        <p:nvPr/>
      </p:nvGrpSpPr>
      <p:grpSpPr>
        <a:xfrm>
          <a:off x="0" y="0"/>
          <a:ext cx="0" cy="0"/>
          <a:chOff x="0" y="0"/>
          <a:chExt cx="0" cy="0"/>
        </a:xfrm>
      </p:grpSpPr>
      <p:pic>
        <p:nvPicPr>
          <p:cNvPr id="3" name="Picture 2" descr="PLSGHT WEB PHOTO 044 dark.jpg"/>
          <p:cNvPicPr>
            <a:picLocks noChangeAspect="1"/>
          </p:cNvPicPr>
          <p:nvPr userDrawn="1"/>
        </p:nvPicPr>
        <p:blipFill rotWithShape="1">
          <a:blip r:embed="rId2">
            <a:extLst>
              <a:ext uri="{28A0092B-C50C-407E-A947-70E740481C1C}">
                <a14:useLocalDpi xmlns:a14="http://schemas.microsoft.com/office/drawing/2010/main" val="0"/>
              </a:ext>
            </a:extLst>
          </a:blip>
          <a:srcRect t="6389" b="9214"/>
          <a:stretch/>
        </p:blipFill>
        <p:spPr>
          <a:xfrm>
            <a:off x="1" y="1"/>
            <a:ext cx="12192000" cy="6858000"/>
          </a:xfrm>
          <a:prstGeom prst="rect">
            <a:avLst/>
          </a:prstGeom>
        </p:spPr>
      </p:pic>
      <p:sp>
        <p:nvSpPr>
          <p:cNvPr id="4" name="Rectangle 3"/>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25445594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hoto 6">
    <p:spTree>
      <p:nvGrpSpPr>
        <p:cNvPr id="1" name=""/>
        <p:cNvGrpSpPr/>
        <p:nvPr/>
      </p:nvGrpSpPr>
      <p:grpSpPr>
        <a:xfrm>
          <a:off x="0" y="0"/>
          <a:ext cx="0" cy="0"/>
          <a:chOff x="0" y="0"/>
          <a:chExt cx="0" cy="0"/>
        </a:xfrm>
      </p:grpSpPr>
      <p:pic>
        <p:nvPicPr>
          <p:cNvPr id="3" name="Picture 2" descr="PLSGHT WEB PHOTO 093 dark.jpg"/>
          <p:cNvPicPr>
            <a:picLocks noChangeAspect="1"/>
          </p:cNvPicPr>
          <p:nvPr userDrawn="1"/>
        </p:nvPicPr>
        <p:blipFill rotWithShape="1">
          <a:blip r:embed="rId2">
            <a:extLst>
              <a:ext uri="{28A0092B-C50C-407E-A947-70E740481C1C}">
                <a14:useLocalDpi xmlns:a14="http://schemas.microsoft.com/office/drawing/2010/main" val="0"/>
              </a:ext>
            </a:extLst>
          </a:blip>
          <a:srcRect t="2621" b="12983"/>
          <a:stretch/>
        </p:blipFill>
        <p:spPr>
          <a:xfrm>
            <a:off x="1" y="-1"/>
            <a:ext cx="12192000" cy="6924893"/>
          </a:xfrm>
          <a:prstGeom prst="rect">
            <a:avLst/>
          </a:prstGeom>
        </p:spPr>
      </p:pic>
      <p:sp>
        <p:nvSpPr>
          <p:cNvPr id="4" name="Rectangle 3"/>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40726522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21508672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24339416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 grey">
    <p:bg>
      <p:bgPr>
        <a:solidFill>
          <a:schemeClr val="bg2"/>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
        <p:nvSpPr>
          <p:cNvPr id="3" name="Rectangle 2"/>
          <p:cNvSpPr/>
          <p:nvPr userDrawn="1"/>
        </p:nvSpPr>
        <p:spPr>
          <a:xfrm>
            <a:off x="83820" y="83821"/>
            <a:ext cx="12009858" cy="6680774"/>
          </a:xfrm>
          <a:prstGeom prst="rect">
            <a:avLst/>
          </a:prstGeom>
          <a:noFill/>
          <a:ln w="190500" cap="sq">
            <a:solidFill>
              <a:schemeClr val="bg1"/>
            </a:solidFill>
            <a:miter lim="800000"/>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dirty="0" err="1">
              <a:solidFill>
                <a:schemeClr val="bg1"/>
              </a:solidFill>
            </a:endParaRPr>
          </a:p>
        </p:txBody>
      </p:sp>
    </p:spTree>
    <p:extLst>
      <p:ext uri="{BB962C8B-B14F-4D97-AF65-F5344CB8AC3E}">
        <p14:creationId xmlns:p14="http://schemas.microsoft.com/office/powerpoint/2010/main" val="2848544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9" y="426706"/>
            <a:ext cx="3518806" cy="5990425"/>
          </a:xfrm>
        </p:spPr>
        <p:txBody>
          <a:bodyPr anchor="ctr"/>
          <a:lstStyle>
            <a:lvl1pPr algn="r">
              <a:lnSpc>
                <a:spcPct val="100000"/>
              </a:lnSpc>
              <a:defRPr sz="2399">
                <a:solidFill>
                  <a:schemeClr val="accent1"/>
                </a:solidFill>
              </a:defRPr>
            </a:lvl1pPr>
            <a:lvl2pPr marL="585770" indent="-288816" algn="r">
              <a:lnSpc>
                <a:spcPct val="100000"/>
              </a:lnSpc>
              <a:buFont typeface="Myriad Pro" panose="020B0503030403020204" pitchFamily="34" charset="0"/>
              <a:buChar char=" "/>
              <a:defRPr sz="2399" b="0" i="0">
                <a:solidFill>
                  <a:schemeClr val="accent1"/>
                </a:solidFill>
                <a:latin typeface="Montserrat Light" charset="0"/>
                <a:ea typeface="Montserrat Light" charset="0"/>
                <a:cs typeface="Montserrat Light" charset="0"/>
              </a:defRPr>
            </a:lvl2pPr>
            <a:lvl3pPr marL="882724" indent="-286784" algn="r">
              <a:lnSpc>
                <a:spcPct val="100000"/>
              </a:lnSpc>
              <a:buFont typeface="Myriad Pro" panose="020B0503030403020204" pitchFamily="34" charset="0"/>
              <a:buChar char=" "/>
              <a:defRPr sz="2399" b="0" i="0">
                <a:solidFill>
                  <a:schemeClr val="accent1"/>
                </a:solidFill>
                <a:latin typeface="Montserrat Light" charset="0"/>
                <a:ea typeface="Montserrat Light" charset="0"/>
                <a:cs typeface="Montserrat Light" charset="0"/>
              </a:defRPr>
            </a:lvl3pPr>
            <a:lvl4pPr marL="1096290" indent="-213564" algn="r">
              <a:lnSpc>
                <a:spcPct val="100000"/>
              </a:lnSpc>
              <a:buFont typeface="Myriad Pro" panose="020B0503030403020204" pitchFamily="34" charset="0"/>
              <a:buChar char=" "/>
              <a:defRPr sz="2399" b="0" i="0">
                <a:solidFill>
                  <a:schemeClr val="accent1"/>
                </a:solidFill>
                <a:latin typeface="Montserrat Light" charset="0"/>
                <a:ea typeface="Montserrat Light" charset="0"/>
                <a:cs typeface="Montserrat Light" charset="0"/>
              </a:defRPr>
            </a:lvl4pPr>
            <a:lvl5pPr marL="1395276" indent="-298988" algn="r">
              <a:lnSpc>
                <a:spcPct val="100000"/>
              </a:lnSpc>
              <a:buFont typeface="Myriad Pro" panose="020B0503030403020204" pitchFamily="34" charset="0"/>
              <a:buChar char=" "/>
              <a:defRPr sz="2399" b="0" i="0">
                <a:solidFill>
                  <a:schemeClr val="accent1"/>
                </a:solidFill>
                <a:latin typeface="Montserrat Light" charset="0"/>
                <a:ea typeface="Montserrat Light" charset="0"/>
                <a:cs typeface="Montserrat Light"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426706"/>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3" y="1598904"/>
            <a:ext cx="6273479" cy="3646025"/>
          </a:xfrm>
        </p:spPr>
        <p:txBody>
          <a:bodyPr anchor="ctr"/>
          <a:lstStyle>
            <a:lvl1pPr>
              <a:lnSpc>
                <a:spcPct val="100000"/>
              </a:lnSpc>
              <a:defRPr sz="3599">
                <a:latin typeface="+mj-lt"/>
              </a:defRPr>
            </a:lvl1pPr>
          </a:lstStyle>
          <a:p>
            <a:pPr lvl="0"/>
            <a:r>
              <a:rPr lang="en-US" dirty="0"/>
              <a:t>Click Text to Add Title or Click Icon to Add Graphic</a:t>
            </a:r>
          </a:p>
        </p:txBody>
      </p:sp>
    </p:spTree>
    <p:extLst>
      <p:ext uri="{BB962C8B-B14F-4D97-AF65-F5344CB8AC3E}">
        <p14:creationId xmlns:p14="http://schemas.microsoft.com/office/powerpoint/2010/main" val="248607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5" y="426706"/>
            <a:ext cx="6776355" cy="5990425"/>
          </a:xfrm>
        </p:spPr>
        <p:txBody>
          <a:bodyPr anchor="ctr"/>
          <a:lstStyle>
            <a:lvl1pPr algn="l">
              <a:lnSpc>
                <a:spcPct val="100000"/>
              </a:lnSpc>
              <a:defRPr sz="2399">
                <a:solidFill>
                  <a:schemeClr val="accent1"/>
                </a:solidFill>
              </a:defRPr>
            </a:lvl1pPr>
            <a:lvl2pPr algn="l">
              <a:lnSpc>
                <a:spcPct val="100000"/>
              </a:lnSpc>
              <a:defRPr sz="2399" b="0" i="0">
                <a:solidFill>
                  <a:schemeClr val="accent1"/>
                </a:solidFill>
                <a:latin typeface="Montserrat Light" charset="0"/>
                <a:ea typeface="Montserrat Light" charset="0"/>
                <a:cs typeface="Montserrat Light" charset="0"/>
              </a:defRPr>
            </a:lvl2pPr>
            <a:lvl3pPr algn="l">
              <a:lnSpc>
                <a:spcPct val="100000"/>
              </a:lnSpc>
              <a:defRPr sz="2399" b="0" i="0">
                <a:solidFill>
                  <a:schemeClr val="accent1"/>
                </a:solidFill>
                <a:latin typeface="Montserrat Light" charset="0"/>
                <a:ea typeface="Montserrat Light" charset="0"/>
                <a:cs typeface="Montserrat Light" charset="0"/>
              </a:defRPr>
            </a:lvl3pPr>
            <a:lvl4pPr algn="l">
              <a:lnSpc>
                <a:spcPct val="100000"/>
              </a:lnSpc>
              <a:defRPr sz="2399" b="0" i="0">
                <a:solidFill>
                  <a:schemeClr val="accent1"/>
                </a:solidFill>
                <a:latin typeface="Montserrat Light" charset="0"/>
                <a:ea typeface="Montserrat Light" charset="0"/>
                <a:cs typeface="Montserrat Light" charset="0"/>
              </a:defRPr>
            </a:lvl4pPr>
            <a:lvl5pPr algn="l">
              <a:lnSpc>
                <a:spcPct val="100000"/>
              </a:lnSpc>
              <a:defRPr sz="2399" b="0" i="0">
                <a:solidFill>
                  <a:schemeClr val="accent1"/>
                </a:solidFill>
                <a:latin typeface="Montserrat Light" charset="0"/>
                <a:ea typeface="Montserrat Light" charset="0"/>
                <a:cs typeface="Montserrat Light" charset="0"/>
              </a:defRPr>
            </a:lvl5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426706"/>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598904"/>
            <a:ext cx="3773223" cy="3646025"/>
          </a:xfrm>
        </p:spPr>
        <p:txBody>
          <a:bodyPr anchor="ctr"/>
          <a:lstStyle>
            <a:lvl1pPr algn="r">
              <a:lnSpc>
                <a:spcPct val="100000"/>
              </a:lnSpc>
              <a:defRPr sz="3599">
                <a:latin typeface="+mj-lt"/>
              </a:defRPr>
            </a:lvl1pPr>
          </a:lstStyle>
          <a:p>
            <a:pPr lvl="0"/>
            <a:r>
              <a:rPr lang="en-US" dirty="0"/>
              <a:t>Click Text to Add Title or Click Icon to Add Graphic</a:t>
            </a:r>
          </a:p>
        </p:txBody>
      </p:sp>
    </p:spTree>
    <p:extLst>
      <p:ext uri="{BB962C8B-B14F-4D97-AF65-F5344CB8AC3E}">
        <p14:creationId xmlns:p14="http://schemas.microsoft.com/office/powerpoint/2010/main" val="378280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w/Image">
    <p:spTree>
      <p:nvGrpSpPr>
        <p:cNvPr id="1" name=""/>
        <p:cNvGrpSpPr/>
        <p:nvPr/>
      </p:nvGrpSpPr>
      <p:grpSpPr>
        <a:xfrm>
          <a:off x="0" y="0"/>
          <a:ext cx="0" cy="0"/>
          <a:chOff x="0" y="0"/>
          <a:chExt cx="0" cy="0"/>
        </a:xfrm>
      </p:grpSpPr>
      <p:sp>
        <p:nvSpPr>
          <p:cNvPr id="26" name="Title"/>
          <p:cNvSpPr>
            <a:spLocks noGrp="1"/>
          </p:cNvSpPr>
          <p:nvPr>
            <p:ph type="title" hasCustomPrompt="1"/>
          </p:nvPr>
        </p:nvSpPr>
        <p:spPr>
          <a:xfrm>
            <a:off x="624410" y="514676"/>
            <a:ext cx="10966869" cy="899088"/>
          </a:xfrm>
          <a:prstGeom prst="rect">
            <a:avLst/>
          </a:prstGeom>
        </p:spPr>
        <p:txBody>
          <a:bodyPr vert="horz" lIns="0" tIns="43960" rIns="87919" bIns="43960" rtlCol="0" anchor="ctr" anchorCtr="0">
            <a:noAutofit/>
          </a:bodyPr>
          <a:lstStyle>
            <a:lvl1pPr>
              <a:defRPr>
                <a:solidFill>
                  <a:schemeClr val="tx1"/>
                </a:solidFill>
                <a:latin typeface="+mj-lt"/>
              </a:defRPr>
            </a:lvl1pPr>
          </a:lstStyle>
          <a:p>
            <a:r>
              <a:rPr lang="en-US" dirty="0"/>
              <a:t>Click to Edit Slide Title in </a:t>
            </a:r>
            <a:r>
              <a:rPr lang="en-US" dirty="0" err="1"/>
              <a:t>Titlecase</a:t>
            </a:r>
            <a:endParaRPr lang="en-US" dirty="0"/>
          </a:p>
        </p:txBody>
      </p:sp>
      <p:sp>
        <p:nvSpPr>
          <p:cNvPr id="3" name="Content"/>
          <p:cNvSpPr>
            <a:spLocks noGrp="1"/>
          </p:cNvSpPr>
          <p:nvPr>
            <p:ph sz="quarter" idx="16" hasCustomPrompt="1"/>
          </p:nvPr>
        </p:nvSpPr>
        <p:spPr>
          <a:xfrm>
            <a:off x="609600" y="2687743"/>
            <a:ext cx="10972800" cy="3324403"/>
          </a:xfrm>
        </p:spPr>
        <p:txBody>
          <a:bodyPr anchor="ctr">
            <a:normAutofit/>
          </a:bodyPr>
          <a:lstStyle>
            <a:lvl1pPr marL="0" indent="0" algn="ctr">
              <a:buNone/>
              <a:defRPr sz="2400">
                <a:latin typeface="Myriad Pro" panose="020B0503030403020204" pitchFamily="34" charset="0"/>
              </a:defRPr>
            </a:lvl1pPr>
          </a:lstStyle>
          <a:p>
            <a:r>
              <a:rPr lang="en-US" dirty="0"/>
              <a:t>Drag picture to placeholder or click icon to add a graphic</a:t>
            </a:r>
          </a:p>
        </p:txBody>
      </p:sp>
      <p:sp>
        <p:nvSpPr>
          <p:cNvPr id="25" name="Subtitle"/>
          <p:cNvSpPr>
            <a:spLocks noGrp="1"/>
          </p:cNvSpPr>
          <p:nvPr>
            <p:ph type="body" sz="quarter" idx="11" hasCustomPrompt="1"/>
          </p:nvPr>
        </p:nvSpPr>
        <p:spPr>
          <a:xfrm>
            <a:off x="609600" y="1628406"/>
            <a:ext cx="10972800" cy="862452"/>
          </a:xfrm>
        </p:spPr>
        <p:txBody>
          <a:bodyPr anchor="ctr"/>
          <a:lstStyle>
            <a:lvl1pPr marL="0" indent="0" algn="ctr">
              <a:buFontTx/>
              <a:buNone/>
              <a:defRPr sz="3200" baseline="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a:t>Click to Add Subtitle</a:t>
            </a:r>
          </a:p>
        </p:txBody>
      </p:sp>
    </p:spTree>
    <p:extLst>
      <p:ext uri="{BB962C8B-B14F-4D97-AF65-F5344CB8AC3E}">
        <p14:creationId xmlns:p14="http://schemas.microsoft.com/office/powerpoint/2010/main" val="1995862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7" y="1828802"/>
            <a:ext cx="4267334" cy="2429933"/>
          </a:xfrm>
        </p:spPr>
        <p:txBody>
          <a:bodyPr anchor="ctr"/>
          <a:lstStyle>
            <a:lvl1pPr marL="0" indent="0" algn="ctr">
              <a:lnSpc>
                <a:spcPct val="100000"/>
              </a:lnSpc>
              <a:buNone/>
              <a:defRPr sz="2399" b="0" i="0" baseline="0">
                <a:latin typeface="Montserrat Ultra Light" charset="0"/>
                <a:ea typeface="Montserrat Ultra Light" charset="0"/>
                <a:cs typeface="Montserrat Ultra Light" charset="0"/>
              </a:defRPr>
            </a:lvl1pPr>
            <a:lvl2pPr marL="296956" indent="0" algn="l">
              <a:buNone/>
              <a:defRPr sz="2199"/>
            </a:lvl2pPr>
            <a:lvl3pPr marL="595940" indent="0" algn="l">
              <a:buNone/>
              <a:defRPr sz="2199"/>
            </a:lvl3pPr>
            <a:lvl4pPr marL="882726" indent="0" algn="l">
              <a:buNone/>
              <a:defRPr sz="2199"/>
            </a:lvl4pPr>
            <a:lvl5pPr marL="1096288" indent="0" algn="l">
              <a:buNone/>
              <a:defRPr sz="2199"/>
            </a:lvl5pPr>
          </a:lstStyle>
          <a:p>
            <a:pPr lvl="0"/>
            <a:r>
              <a:rPr lang="en-US" dirty="0"/>
              <a:t>Click to add image</a:t>
            </a:r>
          </a:p>
        </p:txBody>
      </p:sp>
      <p:sp>
        <p:nvSpPr>
          <p:cNvPr id="4" name="Text Placeholder 3"/>
          <p:cNvSpPr>
            <a:spLocks noGrp="1"/>
          </p:cNvSpPr>
          <p:nvPr>
            <p:ph type="body" sz="quarter" idx="14" hasCustomPrompt="1"/>
          </p:nvPr>
        </p:nvSpPr>
        <p:spPr>
          <a:xfrm>
            <a:off x="705973" y="4568349"/>
            <a:ext cx="5095377" cy="1408906"/>
          </a:xfrm>
        </p:spPr>
        <p:txBody>
          <a:bodyPr/>
          <a:lstStyle>
            <a:lvl1pPr marL="0" indent="0" algn="ctr">
              <a:lnSpc>
                <a:spcPct val="100000"/>
              </a:lnSpc>
              <a:spcBef>
                <a:spcPts val="600"/>
              </a:spcBef>
              <a:buNone/>
              <a:defRPr sz="1999" b="0" i="0">
                <a:latin typeface="Montserrat Light" charset="0"/>
                <a:ea typeface="Montserrat Light" charset="0"/>
                <a:cs typeface="Montserrat Light"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a:lstStyle>
            <a:lvl1pPr algn="ctr">
              <a:lnSpc>
                <a:spcPct val="100000"/>
              </a:lnSpc>
              <a:spcBef>
                <a:spcPts val="600"/>
              </a:spcBef>
              <a:defRPr sz="1999" b="0" i="0">
                <a:latin typeface="Montserrat Light" charset="0"/>
                <a:ea typeface="Montserrat Light" charset="0"/>
                <a:cs typeface="Montserrat Light"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7" cy="2429340"/>
          </a:xfrm>
        </p:spPr>
        <p:txBody>
          <a:bodyPr anchor="ctr"/>
          <a:lstStyle>
            <a:lvl1pPr marL="0" indent="0" algn="ctr">
              <a:lnSpc>
                <a:spcPct val="100000"/>
              </a:lnSpc>
              <a:buNone/>
              <a:defRPr sz="2399" b="0" i="0" baseline="0">
                <a:latin typeface="Montserrat Ultra Light" charset="0"/>
                <a:ea typeface="Montserrat Ultra Light" charset="0"/>
                <a:cs typeface="Montserrat Ultra Light" charset="0"/>
              </a:defRPr>
            </a:lvl1pPr>
            <a:lvl2pPr marL="296956" indent="0" algn="l">
              <a:buNone/>
              <a:defRPr sz="2199"/>
            </a:lvl2pPr>
            <a:lvl3pPr marL="595940" indent="0" algn="l">
              <a:buNone/>
              <a:defRPr sz="2199"/>
            </a:lvl3pPr>
            <a:lvl4pPr marL="882726" indent="0" algn="l">
              <a:buNone/>
              <a:defRPr sz="2199"/>
            </a:lvl4pPr>
            <a:lvl5pPr marL="1096288" indent="0" algn="l">
              <a:buNone/>
              <a:defRPr sz="2199"/>
            </a:lvl5pPr>
          </a:lstStyle>
          <a:p>
            <a:pPr lvl="0"/>
            <a:r>
              <a:rPr lang="en-US" dirty="0"/>
              <a:t>Click to add image</a:t>
            </a:r>
          </a:p>
        </p:txBody>
      </p:sp>
      <p:sp>
        <p:nvSpPr>
          <p:cNvPr id="10"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1184265382"/>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11" name="Content Placeholder 11"/>
          <p:cNvSpPr>
            <a:spLocks noGrp="1"/>
          </p:cNvSpPr>
          <p:nvPr>
            <p:ph sz="quarter" idx="13" hasCustomPrompt="1"/>
          </p:nvPr>
        </p:nvSpPr>
        <p:spPr>
          <a:xfrm>
            <a:off x="8551580" y="1825884"/>
            <a:ext cx="2556688" cy="2448428"/>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13" name="Content Placeholder 11"/>
          <p:cNvSpPr>
            <a:spLocks noGrp="1"/>
          </p:cNvSpPr>
          <p:nvPr>
            <p:ph sz="quarter" idx="14" hasCustomPrompt="1"/>
          </p:nvPr>
        </p:nvSpPr>
        <p:spPr>
          <a:xfrm>
            <a:off x="4843450" y="1842230"/>
            <a:ext cx="2522550" cy="2415736"/>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15" name="Text Placeholder 3"/>
          <p:cNvSpPr>
            <a:spLocks noGrp="1"/>
          </p:cNvSpPr>
          <p:nvPr>
            <p:ph type="body" sz="quarter" idx="15" hasCustomPrompt="1"/>
          </p:nvPr>
        </p:nvSpPr>
        <p:spPr>
          <a:xfrm>
            <a:off x="705976" y="4568512"/>
            <a:ext cx="3296065" cy="1231106"/>
          </a:xfrm>
        </p:spPr>
        <p:txBody>
          <a:bodyPr/>
          <a:lstStyle>
            <a:lvl1pPr marL="0" indent="0" algn="ctr">
              <a:lnSpc>
                <a:spcPct val="100000"/>
              </a:lnSpc>
              <a:spcBef>
                <a:spcPts val="600"/>
              </a:spcBef>
              <a:buNone/>
              <a:defRPr sz="1999" b="0" i="0" baseline="0">
                <a:latin typeface="Montserrat Light" charset="0"/>
                <a:ea typeface="Montserrat Light" charset="0"/>
                <a:cs typeface="Montserrat Light" charset="0"/>
              </a:defRPr>
            </a:lvl1pPr>
          </a:lstStyle>
          <a:p>
            <a:pPr lvl="0"/>
            <a:r>
              <a:rPr lang="en-US" dirty="0"/>
              <a:t>Click to add text</a:t>
            </a:r>
          </a:p>
        </p:txBody>
      </p:sp>
      <p:sp>
        <p:nvSpPr>
          <p:cNvPr id="10"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
        <p:nvSpPr>
          <p:cNvPr id="9" name="Text Placeholder 3"/>
          <p:cNvSpPr>
            <a:spLocks noGrp="1"/>
          </p:cNvSpPr>
          <p:nvPr>
            <p:ph type="body" sz="quarter" idx="18" hasCustomPrompt="1"/>
          </p:nvPr>
        </p:nvSpPr>
        <p:spPr>
          <a:xfrm>
            <a:off x="4456692" y="4568512"/>
            <a:ext cx="3296065" cy="1231106"/>
          </a:xfrm>
        </p:spPr>
        <p:txBody>
          <a:bodyPr/>
          <a:lstStyle>
            <a:lvl1pPr marL="0" indent="0" algn="ctr">
              <a:lnSpc>
                <a:spcPct val="100000"/>
              </a:lnSpc>
              <a:spcBef>
                <a:spcPts val="600"/>
              </a:spcBef>
              <a:buNone/>
              <a:defRPr sz="1999" b="0" i="0" baseline="0">
                <a:latin typeface="Montserrat Light" charset="0"/>
                <a:ea typeface="Montserrat Light" charset="0"/>
                <a:cs typeface="Montserrat Light"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a:lstStyle>
            <a:lvl1pPr marL="0" indent="0" algn="ctr">
              <a:lnSpc>
                <a:spcPct val="100000"/>
              </a:lnSpc>
              <a:spcBef>
                <a:spcPts val="600"/>
              </a:spcBef>
              <a:buNone/>
              <a:defRPr sz="1999" b="0" i="0" baseline="0">
                <a:latin typeface="Montserrat Light" charset="0"/>
                <a:ea typeface="Montserrat Light" charset="0"/>
                <a:cs typeface="Montserrat Light" charset="0"/>
              </a:defRPr>
            </a:lvl1pPr>
          </a:lstStyle>
          <a:p>
            <a:pPr lvl="0"/>
            <a:r>
              <a:rPr lang="en-US" dirty="0"/>
              <a:t>Click to add text</a:t>
            </a:r>
          </a:p>
        </p:txBody>
      </p:sp>
    </p:spTree>
    <p:extLst>
      <p:ext uri="{BB962C8B-B14F-4D97-AF65-F5344CB8AC3E}">
        <p14:creationId xmlns:p14="http://schemas.microsoft.com/office/powerpoint/2010/main" val="2439095919"/>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Four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695865" y="1831342"/>
            <a:ext cx="2503259" cy="2658533"/>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15" name="Text Placeholder 3"/>
          <p:cNvSpPr>
            <a:spLocks noGrp="1"/>
          </p:cNvSpPr>
          <p:nvPr>
            <p:ph type="body" sz="quarter" idx="15" hasCustomPrompt="1"/>
          </p:nvPr>
        </p:nvSpPr>
        <p:spPr>
          <a:xfrm>
            <a:off x="701336" y="4683936"/>
            <a:ext cx="2503259" cy="1231106"/>
          </a:xfrm>
        </p:spPr>
        <p:txBody>
          <a:bodyPr/>
          <a:lstStyle>
            <a:lvl1pPr marL="0" indent="0" algn="ctr">
              <a:lnSpc>
                <a:spcPct val="100000"/>
              </a:lnSpc>
              <a:spcBef>
                <a:spcPts val="600"/>
              </a:spcBef>
              <a:buNone/>
              <a:defRPr sz="1999" b="0" i="0">
                <a:latin typeface="Montserrat Light" charset="0"/>
                <a:ea typeface="Montserrat Light" charset="0"/>
                <a:cs typeface="Montserrat Light" charset="0"/>
              </a:defRPr>
            </a:lvl1pPr>
          </a:lstStyle>
          <a:p>
            <a:pPr lvl="0"/>
            <a:r>
              <a:rPr lang="en-US" dirty="0"/>
              <a:t>Click to add text </a:t>
            </a:r>
          </a:p>
        </p:txBody>
      </p:sp>
      <p:sp>
        <p:nvSpPr>
          <p:cNvPr id="13"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
        <p:nvSpPr>
          <p:cNvPr id="20" name="Content Placeholder 11"/>
          <p:cNvSpPr>
            <a:spLocks noGrp="1"/>
          </p:cNvSpPr>
          <p:nvPr>
            <p:ph sz="quarter" idx="20" hasCustomPrompt="1"/>
          </p:nvPr>
        </p:nvSpPr>
        <p:spPr>
          <a:xfrm>
            <a:off x="8991098" y="1831342"/>
            <a:ext cx="2503259" cy="2658533"/>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26" name="Content Placeholder 11"/>
          <p:cNvSpPr>
            <a:spLocks noGrp="1"/>
          </p:cNvSpPr>
          <p:nvPr>
            <p:ph sz="quarter" idx="23" hasCustomPrompt="1"/>
          </p:nvPr>
        </p:nvSpPr>
        <p:spPr>
          <a:xfrm>
            <a:off x="3464069" y="1831342"/>
            <a:ext cx="2503259" cy="2658533"/>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27" name="Content Placeholder 11"/>
          <p:cNvSpPr>
            <a:spLocks noGrp="1"/>
          </p:cNvSpPr>
          <p:nvPr>
            <p:ph sz="quarter" idx="24" hasCustomPrompt="1"/>
          </p:nvPr>
        </p:nvSpPr>
        <p:spPr>
          <a:xfrm>
            <a:off x="6227583" y="1831342"/>
            <a:ext cx="2503259" cy="2658533"/>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34" name="Text Placeholder 3"/>
          <p:cNvSpPr>
            <a:spLocks noGrp="1"/>
          </p:cNvSpPr>
          <p:nvPr>
            <p:ph type="body" sz="quarter" idx="25" hasCustomPrompt="1"/>
          </p:nvPr>
        </p:nvSpPr>
        <p:spPr>
          <a:xfrm>
            <a:off x="3464069" y="4683936"/>
            <a:ext cx="2503259" cy="1231106"/>
          </a:xfrm>
        </p:spPr>
        <p:txBody>
          <a:bodyPr/>
          <a:lstStyle>
            <a:lvl1pPr marL="0" indent="0" algn="ctr">
              <a:lnSpc>
                <a:spcPct val="100000"/>
              </a:lnSpc>
              <a:spcBef>
                <a:spcPts val="600"/>
              </a:spcBef>
              <a:buNone/>
              <a:defRPr sz="1999" b="0" i="0">
                <a:latin typeface="Montserrat Light" charset="0"/>
                <a:ea typeface="Montserrat Light" charset="0"/>
                <a:cs typeface="Montserrat Light"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6226800" y="4683936"/>
            <a:ext cx="2503259" cy="1231106"/>
          </a:xfrm>
        </p:spPr>
        <p:txBody>
          <a:bodyPr/>
          <a:lstStyle>
            <a:lvl1pPr marL="0" indent="0" algn="ctr">
              <a:lnSpc>
                <a:spcPct val="100000"/>
              </a:lnSpc>
              <a:spcBef>
                <a:spcPts val="600"/>
              </a:spcBef>
              <a:buNone/>
              <a:defRPr sz="1999" b="0" i="0">
                <a:latin typeface="Montserrat Light" charset="0"/>
                <a:ea typeface="Montserrat Light" charset="0"/>
                <a:cs typeface="Montserrat Light"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8991098" y="4683936"/>
            <a:ext cx="2503259" cy="1231106"/>
          </a:xfrm>
        </p:spPr>
        <p:txBody>
          <a:bodyPr/>
          <a:lstStyle>
            <a:lvl1pPr marL="0" indent="0" algn="ctr">
              <a:lnSpc>
                <a:spcPct val="100000"/>
              </a:lnSpc>
              <a:spcBef>
                <a:spcPts val="600"/>
              </a:spcBef>
              <a:buNone/>
              <a:defRPr sz="1999" b="0" i="0">
                <a:latin typeface="Montserrat Light" charset="0"/>
                <a:ea typeface="Montserrat Light" charset="0"/>
                <a:cs typeface="Montserrat Light" charset="0"/>
              </a:defRPr>
            </a:lvl1pPr>
          </a:lstStyle>
          <a:p>
            <a:pPr lvl="0"/>
            <a:r>
              <a:rPr lang="en-US" dirty="0"/>
              <a:t>Click to add text </a:t>
            </a:r>
          </a:p>
        </p:txBody>
      </p:sp>
    </p:spTree>
    <p:extLst>
      <p:ext uri="{BB962C8B-B14F-4D97-AF65-F5344CB8AC3E}">
        <p14:creationId xmlns:p14="http://schemas.microsoft.com/office/powerpoint/2010/main" val="2734205424"/>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ix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701336" y="1828802"/>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15" name="Text Placeholder 3"/>
          <p:cNvSpPr>
            <a:spLocks noGrp="1"/>
          </p:cNvSpPr>
          <p:nvPr>
            <p:ph type="body" sz="quarter" idx="15" hasCustomPrompt="1"/>
          </p:nvPr>
        </p:nvSpPr>
        <p:spPr>
          <a:xfrm>
            <a:off x="705976" y="3365945"/>
            <a:ext cx="3296065" cy="472978"/>
          </a:xfrm>
        </p:spPr>
        <p:txBody>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27" name="Content Placeholder 11"/>
          <p:cNvSpPr>
            <a:spLocks noGrp="1"/>
          </p:cNvSpPr>
          <p:nvPr>
            <p:ph sz="quarter" idx="16" hasCustomPrompt="1"/>
          </p:nvPr>
        </p:nvSpPr>
        <p:spPr>
          <a:xfrm>
            <a:off x="8174360" y="1828802"/>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28" name="Text Placeholder 3"/>
          <p:cNvSpPr>
            <a:spLocks noGrp="1"/>
          </p:cNvSpPr>
          <p:nvPr>
            <p:ph type="body" sz="quarter" idx="17" hasCustomPrompt="1"/>
          </p:nvPr>
        </p:nvSpPr>
        <p:spPr>
          <a:xfrm>
            <a:off x="8178998" y="3365945"/>
            <a:ext cx="3296065" cy="472978"/>
          </a:xfrm>
        </p:spPr>
        <p:txBody>
          <a:bodyPr/>
          <a:lstStyle>
            <a:lvl1pPr algn="ctr">
              <a:lnSpc>
                <a:spcPct val="100000"/>
              </a:lnSpc>
              <a:defRPr sz="1999" b="0" i="0">
                <a:latin typeface="Montserrat Light" charset="0"/>
                <a:ea typeface="Montserrat Light" charset="0"/>
                <a:cs typeface="Montserrat Light" charset="0"/>
              </a:defRPr>
            </a:lvl1pPr>
          </a:lstStyle>
          <a:p>
            <a:pPr lvl="0"/>
            <a:r>
              <a:rPr lang="en-US" dirty="0"/>
              <a:t>Click to add text</a:t>
            </a:r>
          </a:p>
        </p:txBody>
      </p:sp>
      <p:sp>
        <p:nvSpPr>
          <p:cNvPr id="29" name="Content Placeholder 11"/>
          <p:cNvSpPr>
            <a:spLocks noGrp="1"/>
          </p:cNvSpPr>
          <p:nvPr>
            <p:ph sz="quarter" idx="18" hasCustomPrompt="1"/>
          </p:nvPr>
        </p:nvSpPr>
        <p:spPr>
          <a:xfrm>
            <a:off x="4449648" y="1828802"/>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30" name="Text Placeholder 3"/>
          <p:cNvSpPr>
            <a:spLocks noGrp="1"/>
          </p:cNvSpPr>
          <p:nvPr>
            <p:ph type="body" sz="quarter" idx="19" hasCustomPrompt="1"/>
          </p:nvPr>
        </p:nvSpPr>
        <p:spPr>
          <a:xfrm>
            <a:off x="4454286" y="3365945"/>
            <a:ext cx="3296065" cy="472978"/>
          </a:xfrm>
        </p:spPr>
        <p:txBody>
          <a:bodyPr/>
          <a:lstStyle>
            <a:lvl1pPr algn="ctr">
              <a:lnSpc>
                <a:spcPct val="100000"/>
              </a:lnSpc>
              <a:defRPr sz="1999" b="0" i="0">
                <a:latin typeface="Montserrat Light" charset="0"/>
                <a:ea typeface="Montserrat Light" charset="0"/>
                <a:cs typeface="Montserrat Light" charset="0"/>
              </a:defRPr>
            </a:lvl1pPr>
          </a:lstStyle>
          <a:p>
            <a:pPr lvl="0"/>
            <a:r>
              <a:rPr lang="en-US" dirty="0"/>
              <a:t>Click to add text</a:t>
            </a:r>
          </a:p>
        </p:txBody>
      </p:sp>
      <p:sp>
        <p:nvSpPr>
          <p:cNvPr id="31" name="Content Placeholder 11"/>
          <p:cNvSpPr>
            <a:spLocks noGrp="1"/>
          </p:cNvSpPr>
          <p:nvPr>
            <p:ph sz="quarter" idx="20" hasCustomPrompt="1"/>
          </p:nvPr>
        </p:nvSpPr>
        <p:spPr>
          <a:xfrm>
            <a:off x="701336" y="4026039"/>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32" name="Text Placeholder 3"/>
          <p:cNvSpPr>
            <a:spLocks noGrp="1"/>
          </p:cNvSpPr>
          <p:nvPr>
            <p:ph type="body" sz="quarter" idx="21" hasCustomPrompt="1"/>
          </p:nvPr>
        </p:nvSpPr>
        <p:spPr>
          <a:xfrm>
            <a:off x="705976" y="5563182"/>
            <a:ext cx="3296065" cy="472978"/>
          </a:xfrm>
        </p:spPr>
        <p:txBody>
          <a:bodyPr/>
          <a:lstStyle>
            <a:lvl1pPr algn="ctr">
              <a:lnSpc>
                <a:spcPct val="100000"/>
              </a:lnSpc>
              <a:defRPr sz="1999" b="0" i="0">
                <a:latin typeface="Montserrat Light" charset="0"/>
                <a:ea typeface="Montserrat Light" charset="0"/>
                <a:cs typeface="Montserrat Light" charset="0"/>
              </a:defRPr>
            </a:lvl1pPr>
          </a:lstStyle>
          <a:p>
            <a:pPr lvl="0"/>
            <a:r>
              <a:rPr lang="en-US" dirty="0"/>
              <a:t>Click to add text</a:t>
            </a:r>
          </a:p>
        </p:txBody>
      </p:sp>
      <p:sp>
        <p:nvSpPr>
          <p:cNvPr id="33" name="Content Placeholder 11"/>
          <p:cNvSpPr>
            <a:spLocks noGrp="1"/>
          </p:cNvSpPr>
          <p:nvPr>
            <p:ph sz="quarter" idx="22" hasCustomPrompt="1"/>
          </p:nvPr>
        </p:nvSpPr>
        <p:spPr>
          <a:xfrm>
            <a:off x="8174360" y="4026039"/>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34" name="Text Placeholder 3"/>
          <p:cNvSpPr>
            <a:spLocks noGrp="1"/>
          </p:cNvSpPr>
          <p:nvPr>
            <p:ph type="body" sz="quarter" idx="23" hasCustomPrompt="1"/>
          </p:nvPr>
        </p:nvSpPr>
        <p:spPr>
          <a:xfrm>
            <a:off x="8178998" y="5563182"/>
            <a:ext cx="3296065" cy="472978"/>
          </a:xfrm>
        </p:spPr>
        <p:txBody>
          <a:bodyPr/>
          <a:lstStyle>
            <a:lvl1pPr algn="ctr">
              <a:lnSpc>
                <a:spcPct val="100000"/>
              </a:lnSpc>
              <a:defRPr sz="1999" b="0" i="0">
                <a:latin typeface="Montserrat Light" charset="0"/>
                <a:ea typeface="Montserrat Light" charset="0"/>
                <a:cs typeface="Montserrat Light" charset="0"/>
              </a:defRPr>
            </a:lvl1pPr>
          </a:lstStyle>
          <a:p>
            <a:pPr lvl="0"/>
            <a:r>
              <a:rPr lang="en-US" dirty="0"/>
              <a:t>Click to add text</a:t>
            </a:r>
          </a:p>
        </p:txBody>
      </p:sp>
      <p:sp>
        <p:nvSpPr>
          <p:cNvPr id="35" name="Content Placeholder 11"/>
          <p:cNvSpPr>
            <a:spLocks noGrp="1"/>
          </p:cNvSpPr>
          <p:nvPr>
            <p:ph sz="quarter" idx="24" hasCustomPrompt="1"/>
          </p:nvPr>
        </p:nvSpPr>
        <p:spPr>
          <a:xfrm>
            <a:off x="4449648" y="4026039"/>
            <a:ext cx="3311130" cy="1393959"/>
          </a:xfrm>
        </p:spPr>
        <p:txBody>
          <a:bodyPr anchor="ctr"/>
          <a:lstStyle>
            <a:lvl1pPr marL="0" indent="0" algn="ctr">
              <a:lnSpc>
                <a:spcPct val="100000"/>
              </a:lnSpc>
              <a:buNone/>
              <a:defRPr sz="2199" b="0" i="0" baseline="0">
                <a:latin typeface="Montserrat Ultra Light" charset="0"/>
                <a:ea typeface="Montserrat Ultra Light" charset="0"/>
                <a:cs typeface="Montserrat Ultra Light" charset="0"/>
              </a:defRPr>
            </a:lvl1pPr>
            <a:lvl2pPr algn="ctr">
              <a:defRPr sz="2199"/>
            </a:lvl2pPr>
            <a:lvl3pPr algn="ctr">
              <a:defRPr sz="2199"/>
            </a:lvl3pPr>
            <a:lvl4pPr algn="ctr">
              <a:defRPr sz="2199"/>
            </a:lvl4pPr>
            <a:lvl5pPr algn="ctr">
              <a:defRPr sz="2199"/>
            </a:lvl5pPr>
          </a:lstStyle>
          <a:p>
            <a:pPr lvl="0"/>
            <a:r>
              <a:rPr lang="en-US" dirty="0"/>
              <a:t>Click to add image</a:t>
            </a:r>
          </a:p>
        </p:txBody>
      </p:sp>
      <p:sp>
        <p:nvSpPr>
          <p:cNvPr id="36" name="Text Placeholder 3"/>
          <p:cNvSpPr>
            <a:spLocks noGrp="1"/>
          </p:cNvSpPr>
          <p:nvPr>
            <p:ph type="body" sz="quarter" idx="25" hasCustomPrompt="1"/>
          </p:nvPr>
        </p:nvSpPr>
        <p:spPr>
          <a:xfrm>
            <a:off x="4454286" y="5563182"/>
            <a:ext cx="3296065" cy="472978"/>
          </a:xfrm>
        </p:spPr>
        <p:txBody>
          <a:bodyPr/>
          <a:lstStyle>
            <a:lvl1pPr algn="ctr">
              <a:lnSpc>
                <a:spcPct val="100000"/>
              </a:lnSpc>
              <a:defRPr sz="1999" b="0" i="0">
                <a:latin typeface="Montserrat Light" charset="0"/>
                <a:ea typeface="Montserrat Light" charset="0"/>
                <a:cs typeface="Montserrat Light" charset="0"/>
              </a:defRPr>
            </a:lvl1pPr>
          </a:lstStyle>
          <a:p>
            <a:pPr lvl="0"/>
            <a:r>
              <a:rPr lang="en-US" dirty="0"/>
              <a:t>Click to add text</a:t>
            </a:r>
          </a:p>
        </p:txBody>
      </p:sp>
      <p:sp>
        <p:nvSpPr>
          <p:cNvPr id="16"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4035722171"/>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Text Chunking">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032002"/>
            <a:ext cx="5257800" cy="3488267"/>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19" name="Content Placeholder 10"/>
          <p:cNvSpPr>
            <a:spLocks noGrp="1"/>
          </p:cNvSpPr>
          <p:nvPr>
            <p:ph sz="quarter" idx="10" hasCustomPrompt="1"/>
          </p:nvPr>
        </p:nvSpPr>
        <p:spPr>
          <a:xfrm>
            <a:off x="706516" y="2032002"/>
            <a:ext cx="5257800" cy="3488267"/>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7"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7861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mph" presetSubtype="1" nodeType="withEffect">
                                  <p:stCondLst>
                                    <p:cond delay="0"/>
                                  </p:stCondLst>
                                  <p:endCondLst>
                                    <p:cond evt="onNext" delay="0">
                                      <p:tgtEl>
                                        <p:sldTgt/>
                                      </p:tgtEl>
                                    </p:cond>
                                  </p:endCondLst>
                                  <p:childTnLst>
                                    <p:set>
                                      <p:cBhvr>
                                        <p:cTn id="8" dur="indefinite"/>
                                        <p:tgtEl>
                                          <p:spTgt spid="19"/>
                                        </p:tgtEl>
                                        <p:attrNameLst>
                                          <p:attrName>fillcolor</p:attrName>
                                        </p:attrNameLst>
                                      </p:cBhvr>
                                      <p:to>
                                        <p:clrVal>
                                          <a:schemeClr val="tx2"/>
                                        </p:clrVal>
                                      </p:to>
                                    </p:set>
                                    <p:set>
                                      <p:cBhvr>
                                        <p:cTn id="9" dur="indefinite"/>
                                        <p:tgtEl>
                                          <p:spTgt spid="19"/>
                                        </p:tgtEl>
                                        <p:attrNameLst>
                                          <p:attrName>fill.type</p:attrName>
                                        </p:attrNameLst>
                                      </p:cBhvr>
                                      <p:to>
                                        <p:strVal val="solid"/>
                                      </p:to>
                                    </p:set>
                                    <p:set>
                                      <p:cBhvr>
                                        <p:cTn id="10" dur="indefinite"/>
                                        <p:tgtEl>
                                          <p:spTgt spid="19"/>
                                        </p:tgtEl>
                                        <p:attrNameLst>
                                          <p:attrName>fill.on</p:attrName>
                                        </p:attrNameLst>
                                      </p:cBhvr>
                                      <p:to>
                                        <p:strVal val="true"/>
                                      </p:to>
                                    </p:set>
                                  </p:childTnLst>
                                </p:cTn>
                              </p:par>
                              <p:par>
                                <p:cTn id="11" presetID="3" presetClass="emph" presetSubtype="1" grpId="0" nodeType="withEffect">
                                  <p:stCondLst>
                                    <p:cond delay="0"/>
                                  </p:stCondLst>
                                  <p:endCondLst>
                                    <p:cond evt="onNext" delay="0">
                                      <p:tgtEl>
                                        <p:sldTgt/>
                                      </p:tgtEl>
                                    </p:cond>
                                  </p:endCondLst>
                                  <p:childTnLst>
                                    <p:set>
                                      <p:cBhvr override="childStyle">
                                        <p:cTn id="12" dur="indefinite"/>
                                        <p:tgtEl>
                                          <p:spTgt spid="19"/>
                                        </p:tgtEl>
                                        <p:attrNameLst>
                                          <p:attrName>style.color</p:attrName>
                                        </p:attrNameLst>
                                      </p:cBhvr>
                                      <p:to>
                                        <p:clrVal>
                                          <a:schemeClr val="hlink"/>
                                        </p:clrVal>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mph" presetSubtype="1" nodeType="withEffect">
                                  <p:stCondLst>
                                    <p:cond delay="0"/>
                                  </p:stCondLst>
                                  <p:endCondLst>
                                    <p:cond evt="onNext" delay="0">
                                      <p:tgtEl>
                                        <p:sldTgt/>
                                      </p:tgtEl>
                                    </p:cond>
                                  </p:endCondLst>
                                  <p:childTnLst>
                                    <p:set>
                                      <p:cBhvr>
                                        <p:cTn id="18" dur="indefinite"/>
                                        <p:tgtEl>
                                          <p:spTgt spid="21"/>
                                        </p:tgtEl>
                                        <p:attrNameLst>
                                          <p:attrName>fillcolor</p:attrName>
                                        </p:attrNameLst>
                                      </p:cBhvr>
                                      <p:to>
                                        <p:clrVal>
                                          <a:schemeClr val="tx2"/>
                                        </p:clrVal>
                                      </p:to>
                                    </p:set>
                                    <p:set>
                                      <p:cBhvr>
                                        <p:cTn id="19" dur="indefinite"/>
                                        <p:tgtEl>
                                          <p:spTgt spid="21"/>
                                        </p:tgtEl>
                                        <p:attrNameLst>
                                          <p:attrName>fill.type</p:attrName>
                                        </p:attrNameLst>
                                      </p:cBhvr>
                                      <p:to>
                                        <p:strVal val="solid"/>
                                      </p:to>
                                    </p:set>
                                    <p:set>
                                      <p:cBhvr>
                                        <p:cTn id="20" dur="indefinite"/>
                                        <p:tgtEl>
                                          <p:spTgt spid="21"/>
                                        </p:tgtEl>
                                        <p:attrNameLst>
                                          <p:attrName>fill.on</p:attrName>
                                        </p:attrNameLst>
                                      </p:cBhvr>
                                      <p:to>
                                        <p:strVal val="true"/>
                                      </p:to>
                                    </p:set>
                                  </p:childTnLst>
                                </p:cTn>
                              </p:par>
                              <p:par>
                                <p:cTn id="21" presetID="3" presetClass="emph" presetSubtype="1" grpId="0" nodeType="withEffect">
                                  <p:stCondLst>
                                    <p:cond delay="0"/>
                                  </p:stCondLst>
                                  <p:endCondLst>
                                    <p:cond evt="onNext" delay="0">
                                      <p:tgtEl>
                                        <p:sldTgt/>
                                      </p:tgtEl>
                                    </p:cond>
                                  </p:endCondLst>
                                  <p:childTnLst>
                                    <p:set>
                                      <p:cBhvr override="childStyle">
                                        <p:cTn id="22" dur="indefinite"/>
                                        <p:tgtEl>
                                          <p:spTgt spid="21"/>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21"/>
                        </p:tgtEl>
                        <p:attrNameLst>
                          <p:attrName>style.color</p:attrName>
                        </p:attrNameLst>
                      </p:cBhvr>
                      <p:to>
                        <p:clrVal>
                          <a:schemeClr val="hlink"/>
                        </p:clrVal>
                      </p:to>
                    </p:set>
                  </p:childTnLst>
                </p:cTn>
              </p:par>
            </p:tnLst>
          </p:tmpl>
        </p:tmplLst>
      </p:bldP>
      <p:bldP spid="21" grpId="1" animBg="1">
        <p:tmplLst>
          <p:tmpl>
            <p:tnLst>
              <p:par>
                <p:cTn presetID="1" presetClass="entr" presetSubtype="0" fill="hold" nodeType="click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1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9"/>
                        </p:tgtEl>
                        <p:attrNameLst>
                          <p:attrName>style.color</p:attrName>
                        </p:attrNameLst>
                      </p:cBhvr>
                      <p:to>
                        <p:clrVal>
                          <a:schemeClr val="hlink"/>
                        </p:clrVal>
                      </p:to>
                    </p:set>
                  </p:childTnLst>
                </p:cTn>
              </p:par>
            </p:tnLst>
          </p:tmpl>
        </p:tmplLst>
      </p:bldP>
      <p:bldP spid="19" grpId="1" animBg="1">
        <p:tmplLst>
          <p:tmpl>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7" y="2032001"/>
            <a:ext cx="3429000" cy="3496733"/>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1" y="2032001"/>
            <a:ext cx="3429000" cy="3496733"/>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19" name="Content Placeholder 10"/>
          <p:cNvSpPr>
            <a:spLocks noGrp="1"/>
          </p:cNvSpPr>
          <p:nvPr>
            <p:ph sz="quarter" idx="10" hasCustomPrompt="1"/>
          </p:nvPr>
        </p:nvSpPr>
        <p:spPr>
          <a:xfrm>
            <a:off x="701336" y="2032001"/>
            <a:ext cx="3429000" cy="3496733"/>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9"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250447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mph" presetSubtype="1" nodeType="withEffect">
                                  <p:stCondLst>
                                    <p:cond delay="0"/>
                                  </p:stCondLst>
                                  <p:endCondLst>
                                    <p:cond evt="onNext" delay="0">
                                      <p:tgtEl>
                                        <p:sldTgt/>
                                      </p:tgtEl>
                                    </p:cond>
                                  </p:endCondLst>
                                  <p:childTnLst>
                                    <p:set>
                                      <p:cBhvr>
                                        <p:cTn id="8" dur="indefinite"/>
                                        <p:tgtEl>
                                          <p:spTgt spid="19"/>
                                        </p:tgtEl>
                                        <p:attrNameLst>
                                          <p:attrName>fillcolor</p:attrName>
                                        </p:attrNameLst>
                                      </p:cBhvr>
                                      <p:to>
                                        <p:clrVal>
                                          <a:schemeClr val="tx2"/>
                                        </p:clrVal>
                                      </p:to>
                                    </p:set>
                                    <p:set>
                                      <p:cBhvr>
                                        <p:cTn id="9" dur="indefinite"/>
                                        <p:tgtEl>
                                          <p:spTgt spid="19"/>
                                        </p:tgtEl>
                                        <p:attrNameLst>
                                          <p:attrName>fill.type</p:attrName>
                                        </p:attrNameLst>
                                      </p:cBhvr>
                                      <p:to>
                                        <p:strVal val="solid"/>
                                      </p:to>
                                    </p:set>
                                    <p:set>
                                      <p:cBhvr>
                                        <p:cTn id="10" dur="indefinite"/>
                                        <p:tgtEl>
                                          <p:spTgt spid="19"/>
                                        </p:tgtEl>
                                        <p:attrNameLst>
                                          <p:attrName>fill.on</p:attrName>
                                        </p:attrNameLst>
                                      </p:cBhvr>
                                      <p:to>
                                        <p:strVal val="true"/>
                                      </p:to>
                                    </p:set>
                                  </p:childTnLst>
                                </p:cTn>
                              </p:par>
                              <p:par>
                                <p:cTn id="11" presetID="3" presetClass="emph" presetSubtype="1" grpId="0" nodeType="withEffect">
                                  <p:stCondLst>
                                    <p:cond delay="0"/>
                                  </p:stCondLst>
                                  <p:endCondLst>
                                    <p:cond evt="onNext" delay="0">
                                      <p:tgtEl>
                                        <p:sldTgt/>
                                      </p:tgtEl>
                                    </p:cond>
                                  </p:endCondLst>
                                  <p:childTnLst>
                                    <p:set>
                                      <p:cBhvr override="childStyle">
                                        <p:cTn id="12" dur="indefinite"/>
                                        <p:tgtEl>
                                          <p:spTgt spid="19"/>
                                        </p:tgtEl>
                                        <p:attrNameLst>
                                          <p:attrName>style.color</p:attrName>
                                        </p:attrNameLst>
                                      </p:cBhvr>
                                      <p:to>
                                        <p:clrVal>
                                          <a:schemeClr val="hlink"/>
                                        </p:clrVal>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mph" presetSubtype="1" nodeType="withEffect">
                                  <p:stCondLst>
                                    <p:cond delay="0"/>
                                  </p:stCondLst>
                                  <p:endCondLst>
                                    <p:cond evt="onNext" delay="0">
                                      <p:tgtEl>
                                        <p:sldTgt/>
                                      </p:tgtEl>
                                    </p:cond>
                                  </p:endCondLst>
                                  <p:childTnLst>
                                    <p:set>
                                      <p:cBhvr>
                                        <p:cTn id="18" dur="indefinite"/>
                                        <p:tgtEl>
                                          <p:spTgt spid="17"/>
                                        </p:tgtEl>
                                        <p:attrNameLst>
                                          <p:attrName>fillcolor</p:attrName>
                                        </p:attrNameLst>
                                      </p:cBhvr>
                                      <p:to>
                                        <p:clrVal>
                                          <a:schemeClr val="tx2"/>
                                        </p:clrVal>
                                      </p:to>
                                    </p:set>
                                    <p:set>
                                      <p:cBhvr>
                                        <p:cTn id="19" dur="indefinite"/>
                                        <p:tgtEl>
                                          <p:spTgt spid="17"/>
                                        </p:tgtEl>
                                        <p:attrNameLst>
                                          <p:attrName>fill.type</p:attrName>
                                        </p:attrNameLst>
                                      </p:cBhvr>
                                      <p:to>
                                        <p:strVal val="solid"/>
                                      </p:to>
                                    </p:set>
                                    <p:set>
                                      <p:cBhvr>
                                        <p:cTn id="20" dur="indefinite"/>
                                        <p:tgtEl>
                                          <p:spTgt spid="17"/>
                                        </p:tgtEl>
                                        <p:attrNameLst>
                                          <p:attrName>fill.on</p:attrName>
                                        </p:attrNameLst>
                                      </p:cBhvr>
                                      <p:to>
                                        <p:strVal val="true"/>
                                      </p:to>
                                    </p:set>
                                  </p:childTnLst>
                                </p:cTn>
                              </p:par>
                              <p:par>
                                <p:cTn id="21" presetID="3" presetClass="emph" presetSubtype="1" grpId="0" nodeType="withEffect">
                                  <p:stCondLst>
                                    <p:cond delay="0"/>
                                  </p:stCondLst>
                                  <p:endCondLst>
                                    <p:cond evt="onNext" delay="0">
                                      <p:tgtEl>
                                        <p:sldTgt/>
                                      </p:tgtEl>
                                    </p:cond>
                                  </p:endCondLst>
                                  <p:childTnLst>
                                    <p:set>
                                      <p:cBhvr override="childStyle">
                                        <p:cTn id="22" dur="indefinite"/>
                                        <p:tgtEl>
                                          <p:spTgt spid="17"/>
                                        </p:tgtEl>
                                        <p:attrNameLst>
                                          <p:attrName>style.color</p:attrName>
                                        </p:attrNameLst>
                                      </p:cBhvr>
                                      <p:to>
                                        <p:clrVal>
                                          <a:schemeClr val="hlink"/>
                                        </p:clrVal>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mph" presetSubtype="1" nodeType="withEffect">
                                  <p:stCondLst>
                                    <p:cond delay="0"/>
                                  </p:stCondLst>
                                  <p:endCondLst>
                                    <p:cond evt="onNext" delay="0">
                                      <p:tgtEl>
                                        <p:sldTgt/>
                                      </p:tgtEl>
                                    </p:cond>
                                  </p:endCondLst>
                                  <p:childTnLst>
                                    <p:set>
                                      <p:cBhvr>
                                        <p:cTn id="28" dur="indefinite"/>
                                        <p:tgtEl>
                                          <p:spTgt spid="20"/>
                                        </p:tgtEl>
                                        <p:attrNameLst>
                                          <p:attrName>fillcolor</p:attrName>
                                        </p:attrNameLst>
                                      </p:cBhvr>
                                      <p:to>
                                        <p:clrVal>
                                          <a:schemeClr val="tx2"/>
                                        </p:clrVal>
                                      </p:to>
                                    </p:set>
                                    <p:set>
                                      <p:cBhvr>
                                        <p:cTn id="29" dur="indefinite"/>
                                        <p:tgtEl>
                                          <p:spTgt spid="20"/>
                                        </p:tgtEl>
                                        <p:attrNameLst>
                                          <p:attrName>fill.type</p:attrName>
                                        </p:attrNameLst>
                                      </p:cBhvr>
                                      <p:to>
                                        <p:strVal val="solid"/>
                                      </p:to>
                                    </p:set>
                                    <p:set>
                                      <p:cBhvr>
                                        <p:cTn id="30" dur="indefinite"/>
                                        <p:tgtEl>
                                          <p:spTgt spid="20"/>
                                        </p:tgtEl>
                                        <p:attrNameLst>
                                          <p:attrName>fill.on</p:attrName>
                                        </p:attrNameLst>
                                      </p:cBhvr>
                                      <p:to>
                                        <p:strVal val="true"/>
                                      </p:to>
                                    </p:set>
                                  </p:childTnLst>
                                </p:cTn>
                              </p:par>
                              <p:par>
                                <p:cTn id="31" presetID="3" presetClass="emph" presetSubtype="1" grpId="0" nodeType="withEffect">
                                  <p:stCondLst>
                                    <p:cond delay="0"/>
                                  </p:stCondLst>
                                  <p:endCondLst>
                                    <p:cond evt="onNext" delay="0">
                                      <p:tgtEl>
                                        <p:sldTgt/>
                                      </p:tgtEl>
                                    </p:cond>
                                  </p:endCondLst>
                                  <p:childTnLst>
                                    <p:set>
                                      <p:cBhvr override="childStyle">
                                        <p:cTn id="32" dur="indefinite"/>
                                        <p:tgtEl>
                                          <p:spTgt spid="20"/>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20"/>
                        </p:tgtEl>
                        <p:attrNameLst>
                          <p:attrName>style.color</p:attrName>
                        </p:attrNameLst>
                      </p:cBhvr>
                      <p:to>
                        <p:clrVal>
                          <a:schemeClr val="hlink"/>
                        </p:clrVal>
                      </p:to>
                    </p:set>
                  </p:childTnLst>
                </p:cTn>
              </p:par>
            </p:tnLst>
          </p:tmpl>
        </p:tmplLst>
      </p:bldP>
      <p:bldP spid="20" grpId="1" animBg="1">
        <p:tmplLst>
          <p:tmpl>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7"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7"/>
                        </p:tgtEl>
                        <p:attrNameLst>
                          <p:attrName>style.color</p:attrName>
                        </p:attrNameLst>
                      </p:cBhvr>
                      <p:to>
                        <p:clrVal>
                          <a:schemeClr val="hlink"/>
                        </p:clrVal>
                      </p:to>
                    </p:set>
                  </p:childTnLst>
                </p:cTn>
              </p:par>
            </p:tnLst>
          </p:tmpl>
        </p:tmplLst>
      </p:bldP>
      <p:bldP spid="17" grpId="1" animBg="1">
        <p:tmplLst>
          <p:tmpl>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9"/>
                        </p:tgtEl>
                        <p:attrNameLst>
                          <p:attrName>style.color</p:attrName>
                        </p:attrNameLst>
                      </p:cBhvr>
                      <p:to>
                        <p:clrVal>
                          <a:schemeClr val="hlink"/>
                        </p:clrVal>
                      </p:to>
                    </p:set>
                  </p:childTnLst>
                </p:cTn>
              </p:par>
            </p:tnLst>
          </p:tmpl>
        </p:tmplLst>
      </p:bldP>
      <p:bldP spid="19" grpId="1" animBg="1">
        <p:tmplLst>
          <p:tmpl>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3926794"/>
            <a:ext cx="5257800" cy="1618875"/>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17" name="Content Placeholder 10"/>
          <p:cNvSpPr>
            <a:spLocks noGrp="1"/>
          </p:cNvSpPr>
          <p:nvPr>
            <p:ph sz="quarter" idx="14" hasCustomPrompt="1"/>
          </p:nvPr>
        </p:nvSpPr>
        <p:spPr>
          <a:xfrm>
            <a:off x="701336" y="3926794"/>
            <a:ext cx="5257800" cy="1618875"/>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8" name="Content Placeholder 10"/>
          <p:cNvSpPr>
            <a:spLocks noGrp="1"/>
          </p:cNvSpPr>
          <p:nvPr>
            <p:ph sz="quarter" idx="13" hasCustomPrompt="1"/>
          </p:nvPr>
        </p:nvSpPr>
        <p:spPr>
          <a:xfrm>
            <a:off x="6217330" y="2032002"/>
            <a:ext cx="5257800" cy="1618875"/>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7" name="Content Placeholder 10"/>
          <p:cNvSpPr>
            <a:spLocks noGrp="1"/>
          </p:cNvSpPr>
          <p:nvPr>
            <p:ph sz="quarter" idx="12" hasCustomPrompt="1"/>
          </p:nvPr>
        </p:nvSpPr>
        <p:spPr>
          <a:xfrm>
            <a:off x="701336" y="2032002"/>
            <a:ext cx="5257800" cy="1618875"/>
          </a:xfrm>
          <a:solidFill>
            <a:schemeClr val="bg2"/>
          </a:solidFill>
        </p:spPr>
        <p:txBody>
          <a:bodyPr lIns="274320" tIns="274320" rIns="274320" bIns="274320" anchor="ctr">
            <a:normAutofit/>
          </a:bodyPr>
          <a:lstStyle>
            <a:lvl1pPr marL="0" indent="0" algn="ctr">
              <a:lnSpc>
                <a:spcPct val="100000"/>
              </a:lnSpc>
              <a:buNone/>
              <a:defRPr sz="2399" b="0" i="0">
                <a:latin typeface="Montserrat Light" charset="0"/>
                <a:ea typeface="Montserrat Light" charset="0"/>
                <a:cs typeface="Montserrat Light" charset="0"/>
              </a:defRPr>
            </a:lvl1pPr>
          </a:lstStyle>
          <a:p>
            <a:pPr lvl="0"/>
            <a:r>
              <a:rPr lang="en-US" dirty="0"/>
              <a:t>Click to add text</a:t>
            </a:r>
          </a:p>
        </p:txBody>
      </p:sp>
      <p:sp>
        <p:nvSpPr>
          <p:cNvPr id="11"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16809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mph" presetSubtype="1" nodeType="withEffect">
                                  <p:stCondLst>
                                    <p:cond delay="0"/>
                                  </p:stCondLst>
                                  <p:endCondLst>
                                    <p:cond evt="onNext" delay="0">
                                      <p:tgtEl>
                                        <p:sldTgt/>
                                      </p:tgtEl>
                                    </p:cond>
                                  </p:endCondLst>
                                  <p:childTnLst>
                                    <p:set>
                                      <p:cBhvr>
                                        <p:cTn id="8" dur="indefinite"/>
                                        <p:tgtEl>
                                          <p:spTgt spid="7"/>
                                        </p:tgtEl>
                                        <p:attrNameLst>
                                          <p:attrName>fillcolor</p:attrName>
                                        </p:attrNameLst>
                                      </p:cBhvr>
                                      <p:to>
                                        <p:clrVal>
                                          <a:schemeClr val="tx2"/>
                                        </p:clrVal>
                                      </p:to>
                                    </p:set>
                                    <p:set>
                                      <p:cBhvr>
                                        <p:cTn id="9" dur="indefinite"/>
                                        <p:tgtEl>
                                          <p:spTgt spid="7"/>
                                        </p:tgtEl>
                                        <p:attrNameLst>
                                          <p:attrName>fill.type</p:attrName>
                                        </p:attrNameLst>
                                      </p:cBhvr>
                                      <p:to>
                                        <p:strVal val="solid"/>
                                      </p:to>
                                    </p:set>
                                    <p:set>
                                      <p:cBhvr>
                                        <p:cTn id="10" dur="indefinite"/>
                                        <p:tgtEl>
                                          <p:spTgt spid="7"/>
                                        </p:tgtEl>
                                        <p:attrNameLst>
                                          <p:attrName>fill.on</p:attrName>
                                        </p:attrNameLst>
                                      </p:cBhvr>
                                      <p:to>
                                        <p:strVal val="true"/>
                                      </p:to>
                                    </p:set>
                                  </p:childTnLst>
                                </p:cTn>
                              </p:par>
                              <p:par>
                                <p:cTn id="11" presetID="3" presetClass="emph" presetSubtype="1" grpId="0" nodeType="withEffect">
                                  <p:stCondLst>
                                    <p:cond delay="0"/>
                                  </p:stCondLst>
                                  <p:endCondLst>
                                    <p:cond evt="onNext" delay="0">
                                      <p:tgtEl>
                                        <p:sldTgt/>
                                      </p:tgtEl>
                                    </p:cond>
                                  </p:endCondLst>
                                  <p:childTnLst>
                                    <p:set>
                                      <p:cBhvr override="childStyle">
                                        <p:cTn id="12" dur="indefinite"/>
                                        <p:tgtEl>
                                          <p:spTgt spid="7"/>
                                        </p:tgtEl>
                                        <p:attrNameLst>
                                          <p:attrName>style.color</p:attrName>
                                        </p:attrNameLst>
                                      </p:cBhvr>
                                      <p:to>
                                        <p:clrVal>
                                          <a:schemeClr val="hlink"/>
                                        </p:clrVal>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mph" presetSubtype="1" nodeType="withEffect">
                                  <p:stCondLst>
                                    <p:cond delay="0"/>
                                  </p:stCondLst>
                                  <p:endCondLst>
                                    <p:cond evt="onNext" delay="0">
                                      <p:tgtEl>
                                        <p:sldTgt/>
                                      </p:tgtEl>
                                    </p:cond>
                                  </p:endCondLst>
                                  <p:childTnLst>
                                    <p:set>
                                      <p:cBhvr>
                                        <p:cTn id="18" dur="indefinite"/>
                                        <p:tgtEl>
                                          <p:spTgt spid="8"/>
                                        </p:tgtEl>
                                        <p:attrNameLst>
                                          <p:attrName>fillcolor</p:attrName>
                                        </p:attrNameLst>
                                      </p:cBhvr>
                                      <p:to>
                                        <p:clrVal>
                                          <a:schemeClr val="tx2"/>
                                        </p:clrVal>
                                      </p:to>
                                    </p:set>
                                    <p:set>
                                      <p:cBhvr>
                                        <p:cTn id="19" dur="indefinite"/>
                                        <p:tgtEl>
                                          <p:spTgt spid="8"/>
                                        </p:tgtEl>
                                        <p:attrNameLst>
                                          <p:attrName>fill.type</p:attrName>
                                        </p:attrNameLst>
                                      </p:cBhvr>
                                      <p:to>
                                        <p:strVal val="solid"/>
                                      </p:to>
                                    </p:set>
                                    <p:set>
                                      <p:cBhvr>
                                        <p:cTn id="20" dur="indefinite"/>
                                        <p:tgtEl>
                                          <p:spTgt spid="8"/>
                                        </p:tgtEl>
                                        <p:attrNameLst>
                                          <p:attrName>fill.on</p:attrName>
                                        </p:attrNameLst>
                                      </p:cBhvr>
                                      <p:to>
                                        <p:strVal val="true"/>
                                      </p:to>
                                    </p:set>
                                  </p:childTnLst>
                                </p:cTn>
                              </p:par>
                              <p:par>
                                <p:cTn id="21" presetID="3" presetClass="emph" presetSubtype="1" grpId="0" nodeType="withEffect">
                                  <p:stCondLst>
                                    <p:cond delay="0"/>
                                  </p:stCondLst>
                                  <p:endCondLst>
                                    <p:cond evt="onNext" delay="0">
                                      <p:tgtEl>
                                        <p:sldTgt/>
                                      </p:tgtEl>
                                    </p:cond>
                                  </p:endCondLst>
                                  <p:childTnLst>
                                    <p:set>
                                      <p:cBhvr override="childStyle">
                                        <p:cTn id="22" dur="indefinite"/>
                                        <p:tgtEl>
                                          <p:spTgt spid="8"/>
                                        </p:tgtEl>
                                        <p:attrNameLst>
                                          <p:attrName>style.color</p:attrName>
                                        </p:attrNameLst>
                                      </p:cBhvr>
                                      <p:to>
                                        <p:clrVal>
                                          <a:schemeClr val="hlink"/>
                                        </p:clrVal>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mph" presetSubtype="1" nodeType="withEffect">
                                  <p:stCondLst>
                                    <p:cond delay="0"/>
                                  </p:stCondLst>
                                  <p:endCondLst>
                                    <p:cond evt="onNext" delay="0">
                                      <p:tgtEl>
                                        <p:sldTgt/>
                                      </p:tgtEl>
                                    </p:cond>
                                  </p:endCondLst>
                                  <p:childTnLst>
                                    <p:set>
                                      <p:cBhvr>
                                        <p:cTn id="28" dur="indefinite"/>
                                        <p:tgtEl>
                                          <p:spTgt spid="17"/>
                                        </p:tgtEl>
                                        <p:attrNameLst>
                                          <p:attrName>fillcolor</p:attrName>
                                        </p:attrNameLst>
                                      </p:cBhvr>
                                      <p:to>
                                        <p:clrVal>
                                          <a:schemeClr val="tx2"/>
                                        </p:clrVal>
                                      </p:to>
                                    </p:set>
                                    <p:set>
                                      <p:cBhvr>
                                        <p:cTn id="29" dur="indefinite"/>
                                        <p:tgtEl>
                                          <p:spTgt spid="17"/>
                                        </p:tgtEl>
                                        <p:attrNameLst>
                                          <p:attrName>fill.type</p:attrName>
                                        </p:attrNameLst>
                                      </p:cBhvr>
                                      <p:to>
                                        <p:strVal val="solid"/>
                                      </p:to>
                                    </p:set>
                                    <p:set>
                                      <p:cBhvr>
                                        <p:cTn id="30" dur="indefinite"/>
                                        <p:tgtEl>
                                          <p:spTgt spid="17"/>
                                        </p:tgtEl>
                                        <p:attrNameLst>
                                          <p:attrName>fill.on</p:attrName>
                                        </p:attrNameLst>
                                      </p:cBhvr>
                                      <p:to>
                                        <p:strVal val="true"/>
                                      </p:to>
                                    </p:set>
                                  </p:childTnLst>
                                </p:cTn>
                              </p:par>
                              <p:par>
                                <p:cTn id="31" presetID="3" presetClass="emph" presetSubtype="1" grpId="0" nodeType="withEffect">
                                  <p:stCondLst>
                                    <p:cond delay="0"/>
                                  </p:stCondLst>
                                  <p:endCondLst>
                                    <p:cond evt="onNext" delay="0">
                                      <p:tgtEl>
                                        <p:sldTgt/>
                                      </p:tgtEl>
                                    </p:cond>
                                  </p:endCondLst>
                                  <p:childTnLst>
                                    <p:set>
                                      <p:cBhvr override="childStyle">
                                        <p:cTn id="32" dur="indefinite"/>
                                        <p:tgtEl>
                                          <p:spTgt spid="17"/>
                                        </p:tgtEl>
                                        <p:attrNameLst>
                                          <p:attrName>style.color</p:attrName>
                                        </p:attrNameLst>
                                      </p:cBhvr>
                                      <p:to>
                                        <p:clrVal>
                                          <a:schemeClr val="hlink"/>
                                        </p:clrVal>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mph" presetSubtype="1" nodeType="withEffect">
                                  <p:stCondLst>
                                    <p:cond delay="0"/>
                                  </p:stCondLst>
                                  <p:endCondLst>
                                    <p:cond evt="onNext" delay="0">
                                      <p:tgtEl>
                                        <p:sldTgt/>
                                      </p:tgtEl>
                                    </p:cond>
                                  </p:endCondLst>
                                  <p:childTnLst>
                                    <p:set>
                                      <p:cBhvr>
                                        <p:cTn id="38" dur="indefinite"/>
                                        <p:tgtEl>
                                          <p:spTgt spid="18"/>
                                        </p:tgtEl>
                                        <p:attrNameLst>
                                          <p:attrName>fillcolor</p:attrName>
                                        </p:attrNameLst>
                                      </p:cBhvr>
                                      <p:to>
                                        <p:clrVal>
                                          <a:schemeClr val="tx2"/>
                                        </p:clrVal>
                                      </p:to>
                                    </p:set>
                                    <p:set>
                                      <p:cBhvr>
                                        <p:cTn id="39" dur="indefinite"/>
                                        <p:tgtEl>
                                          <p:spTgt spid="18"/>
                                        </p:tgtEl>
                                        <p:attrNameLst>
                                          <p:attrName>fill.type</p:attrName>
                                        </p:attrNameLst>
                                      </p:cBhvr>
                                      <p:to>
                                        <p:strVal val="solid"/>
                                      </p:to>
                                    </p:set>
                                    <p:set>
                                      <p:cBhvr>
                                        <p:cTn id="40" dur="indefinite"/>
                                        <p:tgtEl>
                                          <p:spTgt spid="18"/>
                                        </p:tgtEl>
                                        <p:attrNameLst>
                                          <p:attrName>fill.on</p:attrName>
                                        </p:attrNameLst>
                                      </p:cBhvr>
                                      <p:to>
                                        <p:strVal val="true"/>
                                      </p:to>
                                    </p:set>
                                  </p:childTnLst>
                                </p:cTn>
                              </p:par>
                              <p:par>
                                <p:cTn id="41" presetID="3" presetClass="emph" presetSubtype="1" grpId="0" nodeType="withEffect">
                                  <p:stCondLst>
                                    <p:cond delay="0"/>
                                  </p:stCondLst>
                                  <p:endCondLst>
                                    <p:cond evt="onNext" delay="0">
                                      <p:tgtEl>
                                        <p:sldTgt/>
                                      </p:tgtEl>
                                    </p:cond>
                                  </p:endCondLst>
                                  <p:childTnLst>
                                    <p:set>
                                      <p:cBhvr override="childStyle">
                                        <p:cTn id="42" dur="indefinite"/>
                                        <p:tgtEl>
                                          <p:spTgt spid="18"/>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8"/>
                        </p:tgtEl>
                        <p:attrNameLst>
                          <p:attrName>style.color</p:attrName>
                        </p:attrNameLst>
                      </p:cBhvr>
                      <p:to>
                        <p:clrVal>
                          <a:schemeClr val="hlink"/>
                        </p:clrVal>
                      </p:to>
                    </p:set>
                  </p:childTnLst>
                </p:cTn>
              </p:par>
            </p:tnLst>
          </p:tmpl>
        </p:tmplLst>
      </p:bldP>
      <p:bldP spid="18" grpId="1" animBg="1">
        <p:tmplLst>
          <p:tmpl>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7"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7"/>
                        </p:tgtEl>
                        <p:attrNameLst>
                          <p:attrName>style.color</p:attrName>
                        </p:attrNameLst>
                      </p:cBhvr>
                      <p:to>
                        <p:clrVal>
                          <a:schemeClr val="hlink"/>
                        </p:clrVal>
                      </p:to>
                    </p:set>
                  </p:childTnLst>
                </p:cTn>
              </p:par>
            </p:tnLst>
          </p:tmpl>
        </p:tmplLst>
      </p:bldP>
      <p:bldP spid="17" grpId="1" animBg="1">
        <p:tmplLst>
          <p:tmpl>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8"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8"/>
                        </p:tgtEl>
                        <p:attrNameLst>
                          <p:attrName>style.color</p:attrName>
                        </p:attrNameLst>
                      </p:cBhvr>
                      <p:to>
                        <p:clrVal>
                          <a:schemeClr val="hlink"/>
                        </p:clrVal>
                      </p:to>
                    </p:set>
                  </p:childTnLst>
                </p:cTn>
              </p:par>
            </p:tnLst>
          </p:tmpl>
        </p:tmplLst>
      </p:bldP>
      <p:bldP spid="8" grpId="1" animBg="1">
        <p:tmplLst>
          <p:tmpl>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7"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7"/>
                        </p:tgtEl>
                        <p:attrNameLst>
                          <p:attrName>style.color</p:attrName>
                        </p:attrNameLst>
                      </p:cBhvr>
                      <p:to>
                        <p:clrVal>
                          <a:schemeClr val="hlink"/>
                        </p:clrVal>
                      </p:to>
                    </p:set>
                  </p:childTnLst>
                </p:cTn>
              </p:par>
            </p:tnLst>
          </p:tmpl>
        </p:tmplLst>
      </p:bldP>
      <p:bldP spid="7" grpId="1" animBg="1">
        <p:tmplLst>
          <p:tmpl>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ive Text Chunking">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1" y="3910439"/>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8" name="Content Placeholder 10"/>
          <p:cNvSpPr>
            <a:spLocks noGrp="1"/>
          </p:cNvSpPr>
          <p:nvPr>
            <p:ph sz="quarter" idx="16" hasCustomPrompt="1"/>
          </p:nvPr>
        </p:nvSpPr>
        <p:spPr>
          <a:xfrm>
            <a:off x="2555536" y="3910439"/>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7"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1"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19" name="Content Placeholder 10"/>
          <p:cNvSpPr>
            <a:spLocks noGrp="1"/>
          </p:cNvSpPr>
          <p:nvPr>
            <p:ph sz="quarter" idx="10" hasCustomPrompt="1"/>
          </p:nvPr>
        </p:nvSpPr>
        <p:spPr>
          <a:xfrm>
            <a:off x="706519"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11"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17052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mph" presetSubtype="1" nodeType="withEffect">
                                  <p:stCondLst>
                                    <p:cond delay="0"/>
                                  </p:stCondLst>
                                  <p:endCondLst>
                                    <p:cond evt="onNext" delay="0">
                                      <p:tgtEl>
                                        <p:sldTgt/>
                                      </p:tgtEl>
                                    </p:cond>
                                  </p:endCondLst>
                                  <p:childTnLst>
                                    <p:set>
                                      <p:cBhvr>
                                        <p:cTn id="8" dur="indefinite"/>
                                        <p:tgtEl>
                                          <p:spTgt spid="19"/>
                                        </p:tgtEl>
                                        <p:attrNameLst>
                                          <p:attrName>fillcolor</p:attrName>
                                        </p:attrNameLst>
                                      </p:cBhvr>
                                      <p:to>
                                        <p:clrVal>
                                          <a:schemeClr val="tx2"/>
                                        </p:clrVal>
                                      </p:to>
                                    </p:set>
                                    <p:set>
                                      <p:cBhvr>
                                        <p:cTn id="9" dur="indefinite"/>
                                        <p:tgtEl>
                                          <p:spTgt spid="19"/>
                                        </p:tgtEl>
                                        <p:attrNameLst>
                                          <p:attrName>fill.type</p:attrName>
                                        </p:attrNameLst>
                                      </p:cBhvr>
                                      <p:to>
                                        <p:strVal val="solid"/>
                                      </p:to>
                                    </p:set>
                                    <p:set>
                                      <p:cBhvr>
                                        <p:cTn id="10" dur="indefinite"/>
                                        <p:tgtEl>
                                          <p:spTgt spid="19"/>
                                        </p:tgtEl>
                                        <p:attrNameLst>
                                          <p:attrName>fill.on</p:attrName>
                                        </p:attrNameLst>
                                      </p:cBhvr>
                                      <p:to>
                                        <p:strVal val="true"/>
                                      </p:to>
                                    </p:set>
                                  </p:childTnLst>
                                </p:cTn>
                              </p:par>
                              <p:par>
                                <p:cTn id="11" presetID="3" presetClass="emph" presetSubtype="1" grpId="0" nodeType="withEffect">
                                  <p:stCondLst>
                                    <p:cond delay="0"/>
                                  </p:stCondLst>
                                  <p:endCondLst>
                                    <p:cond evt="onNext" delay="0">
                                      <p:tgtEl>
                                        <p:sldTgt/>
                                      </p:tgtEl>
                                    </p:cond>
                                  </p:endCondLst>
                                  <p:childTnLst>
                                    <p:set>
                                      <p:cBhvr override="childStyle">
                                        <p:cTn id="12" dur="indefinite"/>
                                        <p:tgtEl>
                                          <p:spTgt spid="19"/>
                                        </p:tgtEl>
                                        <p:attrNameLst>
                                          <p:attrName>style.color</p:attrName>
                                        </p:attrNameLst>
                                      </p:cBhvr>
                                      <p:to>
                                        <p:clrVal>
                                          <a:schemeClr val="hlink"/>
                                        </p:clrVal>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mph" presetSubtype="1" nodeType="withEffect">
                                  <p:stCondLst>
                                    <p:cond delay="0"/>
                                  </p:stCondLst>
                                  <p:endCondLst>
                                    <p:cond evt="onNext" delay="0">
                                      <p:tgtEl>
                                        <p:sldTgt/>
                                      </p:tgtEl>
                                    </p:cond>
                                  </p:endCondLst>
                                  <p:childTnLst>
                                    <p:set>
                                      <p:cBhvr>
                                        <p:cTn id="18" dur="indefinite"/>
                                        <p:tgtEl>
                                          <p:spTgt spid="17"/>
                                        </p:tgtEl>
                                        <p:attrNameLst>
                                          <p:attrName>fillcolor</p:attrName>
                                        </p:attrNameLst>
                                      </p:cBhvr>
                                      <p:to>
                                        <p:clrVal>
                                          <a:schemeClr val="tx2"/>
                                        </p:clrVal>
                                      </p:to>
                                    </p:set>
                                    <p:set>
                                      <p:cBhvr>
                                        <p:cTn id="19" dur="indefinite"/>
                                        <p:tgtEl>
                                          <p:spTgt spid="17"/>
                                        </p:tgtEl>
                                        <p:attrNameLst>
                                          <p:attrName>fill.type</p:attrName>
                                        </p:attrNameLst>
                                      </p:cBhvr>
                                      <p:to>
                                        <p:strVal val="solid"/>
                                      </p:to>
                                    </p:set>
                                    <p:set>
                                      <p:cBhvr>
                                        <p:cTn id="20" dur="indefinite"/>
                                        <p:tgtEl>
                                          <p:spTgt spid="17"/>
                                        </p:tgtEl>
                                        <p:attrNameLst>
                                          <p:attrName>fill.on</p:attrName>
                                        </p:attrNameLst>
                                      </p:cBhvr>
                                      <p:to>
                                        <p:strVal val="true"/>
                                      </p:to>
                                    </p:set>
                                  </p:childTnLst>
                                </p:cTn>
                              </p:par>
                              <p:par>
                                <p:cTn id="21" presetID="3" presetClass="emph" presetSubtype="1" grpId="0" nodeType="withEffect">
                                  <p:stCondLst>
                                    <p:cond delay="0"/>
                                  </p:stCondLst>
                                  <p:endCondLst>
                                    <p:cond evt="onNext" delay="0">
                                      <p:tgtEl>
                                        <p:sldTgt/>
                                      </p:tgtEl>
                                    </p:cond>
                                  </p:endCondLst>
                                  <p:childTnLst>
                                    <p:set>
                                      <p:cBhvr override="childStyle">
                                        <p:cTn id="22" dur="indefinite"/>
                                        <p:tgtEl>
                                          <p:spTgt spid="17"/>
                                        </p:tgtEl>
                                        <p:attrNameLst>
                                          <p:attrName>style.color</p:attrName>
                                        </p:attrNameLst>
                                      </p:cBhvr>
                                      <p:to>
                                        <p:clrVal>
                                          <a:schemeClr val="hlink"/>
                                        </p:clrVal>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mph" presetSubtype="1" nodeType="withEffect">
                                  <p:stCondLst>
                                    <p:cond delay="0"/>
                                  </p:stCondLst>
                                  <p:endCondLst>
                                    <p:cond evt="onNext" delay="0">
                                      <p:tgtEl>
                                        <p:sldTgt/>
                                      </p:tgtEl>
                                    </p:cond>
                                  </p:endCondLst>
                                  <p:childTnLst>
                                    <p:set>
                                      <p:cBhvr>
                                        <p:cTn id="28" dur="indefinite"/>
                                        <p:tgtEl>
                                          <p:spTgt spid="20"/>
                                        </p:tgtEl>
                                        <p:attrNameLst>
                                          <p:attrName>fillcolor</p:attrName>
                                        </p:attrNameLst>
                                      </p:cBhvr>
                                      <p:to>
                                        <p:clrVal>
                                          <a:schemeClr val="tx2"/>
                                        </p:clrVal>
                                      </p:to>
                                    </p:set>
                                    <p:set>
                                      <p:cBhvr>
                                        <p:cTn id="29" dur="indefinite"/>
                                        <p:tgtEl>
                                          <p:spTgt spid="20"/>
                                        </p:tgtEl>
                                        <p:attrNameLst>
                                          <p:attrName>fill.type</p:attrName>
                                        </p:attrNameLst>
                                      </p:cBhvr>
                                      <p:to>
                                        <p:strVal val="solid"/>
                                      </p:to>
                                    </p:set>
                                    <p:set>
                                      <p:cBhvr>
                                        <p:cTn id="30" dur="indefinite"/>
                                        <p:tgtEl>
                                          <p:spTgt spid="20"/>
                                        </p:tgtEl>
                                        <p:attrNameLst>
                                          <p:attrName>fill.on</p:attrName>
                                        </p:attrNameLst>
                                      </p:cBhvr>
                                      <p:to>
                                        <p:strVal val="true"/>
                                      </p:to>
                                    </p:set>
                                  </p:childTnLst>
                                </p:cTn>
                              </p:par>
                              <p:par>
                                <p:cTn id="31" presetID="3" presetClass="emph" presetSubtype="1" grpId="0" nodeType="withEffect">
                                  <p:stCondLst>
                                    <p:cond delay="0"/>
                                  </p:stCondLst>
                                  <p:endCondLst>
                                    <p:cond evt="onNext" delay="0">
                                      <p:tgtEl>
                                        <p:sldTgt/>
                                      </p:tgtEl>
                                    </p:cond>
                                  </p:endCondLst>
                                  <p:childTnLst>
                                    <p:set>
                                      <p:cBhvr override="childStyle">
                                        <p:cTn id="32" dur="indefinite"/>
                                        <p:tgtEl>
                                          <p:spTgt spid="20"/>
                                        </p:tgtEl>
                                        <p:attrNameLst>
                                          <p:attrName>style.color</p:attrName>
                                        </p:attrNameLst>
                                      </p:cBhvr>
                                      <p:to>
                                        <p:clrVal>
                                          <a:schemeClr val="hlink"/>
                                        </p:clrVal>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mph" presetSubtype="1" nodeType="withEffect">
                                  <p:stCondLst>
                                    <p:cond delay="0"/>
                                  </p:stCondLst>
                                  <p:endCondLst>
                                    <p:cond evt="onNext" delay="0">
                                      <p:tgtEl>
                                        <p:sldTgt/>
                                      </p:tgtEl>
                                    </p:cond>
                                  </p:endCondLst>
                                  <p:childTnLst>
                                    <p:set>
                                      <p:cBhvr>
                                        <p:cTn id="38" dur="indefinite"/>
                                        <p:tgtEl>
                                          <p:spTgt spid="8"/>
                                        </p:tgtEl>
                                        <p:attrNameLst>
                                          <p:attrName>fillcolor</p:attrName>
                                        </p:attrNameLst>
                                      </p:cBhvr>
                                      <p:to>
                                        <p:clrVal>
                                          <a:schemeClr val="tx2"/>
                                        </p:clrVal>
                                      </p:to>
                                    </p:set>
                                    <p:set>
                                      <p:cBhvr>
                                        <p:cTn id="39" dur="indefinite"/>
                                        <p:tgtEl>
                                          <p:spTgt spid="8"/>
                                        </p:tgtEl>
                                        <p:attrNameLst>
                                          <p:attrName>fill.type</p:attrName>
                                        </p:attrNameLst>
                                      </p:cBhvr>
                                      <p:to>
                                        <p:strVal val="solid"/>
                                      </p:to>
                                    </p:set>
                                    <p:set>
                                      <p:cBhvr>
                                        <p:cTn id="40" dur="indefinite"/>
                                        <p:tgtEl>
                                          <p:spTgt spid="8"/>
                                        </p:tgtEl>
                                        <p:attrNameLst>
                                          <p:attrName>fill.on</p:attrName>
                                        </p:attrNameLst>
                                      </p:cBhvr>
                                      <p:to>
                                        <p:strVal val="true"/>
                                      </p:to>
                                    </p:set>
                                  </p:childTnLst>
                                </p:cTn>
                              </p:par>
                              <p:par>
                                <p:cTn id="41" presetID="3" presetClass="emph" presetSubtype="1" grpId="0" nodeType="withEffect">
                                  <p:stCondLst>
                                    <p:cond delay="0"/>
                                  </p:stCondLst>
                                  <p:endCondLst>
                                    <p:cond evt="onNext" delay="0">
                                      <p:tgtEl>
                                        <p:sldTgt/>
                                      </p:tgtEl>
                                    </p:cond>
                                  </p:endCondLst>
                                  <p:childTnLst>
                                    <p:set>
                                      <p:cBhvr override="childStyle">
                                        <p:cTn id="42" dur="indefinite"/>
                                        <p:tgtEl>
                                          <p:spTgt spid="8"/>
                                        </p:tgtEl>
                                        <p:attrNameLst>
                                          <p:attrName>style.color</p:attrName>
                                        </p:attrNameLst>
                                      </p:cBhvr>
                                      <p:to>
                                        <p:clrVal>
                                          <a:schemeClr val="hlink"/>
                                        </p:clrVal>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mph" presetSubtype="1" nodeType="withEffect">
                                  <p:stCondLst>
                                    <p:cond delay="0"/>
                                  </p:stCondLst>
                                  <p:endCondLst>
                                    <p:cond evt="onNext" delay="0">
                                      <p:tgtEl>
                                        <p:sldTgt/>
                                      </p:tgtEl>
                                    </p:cond>
                                  </p:endCondLst>
                                  <p:childTnLst>
                                    <p:set>
                                      <p:cBhvr>
                                        <p:cTn id="48" dur="indefinite"/>
                                        <p:tgtEl>
                                          <p:spTgt spid="9"/>
                                        </p:tgtEl>
                                        <p:attrNameLst>
                                          <p:attrName>fillcolor</p:attrName>
                                        </p:attrNameLst>
                                      </p:cBhvr>
                                      <p:to>
                                        <p:clrVal>
                                          <a:schemeClr val="tx2"/>
                                        </p:clrVal>
                                      </p:to>
                                    </p:set>
                                    <p:set>
                                      <p:cBhvr>
                                        <p:cTn id="49" dur="indefinite"/>
                                        <p:tgtEl>
                                          <p:spTgt spid="9"/>
                                        </p:tgtEl>
                                        <p:attrNameLst>
                                          <p:attrName>fill.type</p:attrName>
                                        </p:attrNameLst>
                                      </p:cBhvr>
                                      <p:to>
                                        <p:strVal val="solid"/>
                                      </p:to>
                                    </p:set>
                                    <p:set>
                                      <p:cBhvr>
                                        <p:cTn id="50" dur="indefinite"/>
                                        <p:tgtEl>
                                          <p:spTgt spid="9"/>
                                        </p:tgtEl>
                                        <p:attrNameLst>
                                          <p:attrName>fill.on</p:attrName>
                                        </p:attrNameLst>
                                      </p:cBhvr>
                                      <p:to>
                                        <p:strVal val="true"/>
                                      </p:to>
                                    </p:set>
                                  </p:childTnLst>
                                </p:cTn>
                              </p:par>
                              <p:par>
                                <p:cTn id="51" presetID="3" presetClass="emph" presetSubtype="1" grpId="0" nodeType="withEffect">
                                  <p:stCondLst>
                                    <p:cond delay="0"/>
                                  </p:stCondLst>
                                  <p:endCondLst>
                                    <p:cond evt="onNext" delay="0">
                                      <p:tgtEl>
                                        <p:sldTgt/>
                                      </p:tgtEl>
                                    </p:cond>
                                  </p:endCondLst>
                                  <p:childTnLst>
                                    <p:set>
                                      <p:cBhvr override="childStyle">
                                        <p:cTn id="52" dur="indefinite"/>
                                        <p:tgtEl>
                                          <p:spTgt spid="9"/>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9"/>
                        </p:tgtEl>
                        <p:attrNameLst>
                          <p:attrName>style.color</p:attrName>
                        </p:attrNameLst>
                      </p:cBhvr>
                      <p:to>
                        <p:clrVal>
                          <a:schemeClr val="hlink"/>
                        </p:clrVal>
                      </p:to>
                    </p:set>
                  </p:childTnLst>
                </p:cTn>
              </p:par>
            </p:tnLst>
          </p:tmpl>
        </p:tmplLst>
      </p:bldP>
      <p:bldP spid="9" grpId="1" animBg="1">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8"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8"/>
                        </p:tgtEl>
                        <p:attrNameLst>
                          <p:attrName>style.color</p:attrName>
                        </p:attrNameLst>
                      </p:cBhvr>
                      <p:to>
                        <p:clrVal>
                          <a:schemeClr val="hlink"/>
                        </p:clrVal>
                      </p:to>
                    </p:set>
                  </p:childTnLst>
                </p:cTn>
              </p:par>
            </p:tnLst>
          </p:tmpl>
        </p:tmplLst>
      </p:bldP>
      <p:bldP spid="8" grpId="1" animBg="1">
        <p:tmplLst>
          <p:tmpl>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20"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20"/>
                        </p:tgtEl>
                        <p:attrNameLst>
                          <p:attrName>style.color</p:attrName>
                        </p:attrNameLst>
                      </p:cBhvr>
                      <p:to>
                        <p:clrVal>
                          <a:schemeClr val="hlink"/>
                        </p:clrVal>
                      </p:to>
                    </p:set>
                  </p:childTnLst>
                </p:cTn>
              </p:par>
            </p:tnLst>
          </p:tmpl>
        </p:tmplLst>
      </p:bldP>
      <p:bldP spid="20" grpId="1" animBg="1">
        <p:tmplLst>
          <p:tmpl>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7"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7"/>
                        </p:tgtEl>
                        <p:attrNameLst>
                          <p:attrName>style.color</p:attrName>
                        </p:attrNameLst>
                      </p:cBhvr>
                      <p:to>
                        <p:clrVal>
                          <a:schemeClr val="hlink"/>
                        </p:clrVal>
                      </p:to>
                    </p:set>
                  </p:childTnLst>
                </p:cTn>
              </p:par>
            </p:tnLst>
          </p:tmpl>
        </p:tmplLst>
      </p:bldP>
      <p:bldP spid="17" grpId="1" animBg="1">
        <p:tmplLst>
          <p:tmpl>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9"/>
                        </p:tgtEl>
                        <p:attrNameLst>
                          <p:attrName>style.color</p:attrName>
                        </p:attrNameLst>
                      </p:cBhvr>
                      <p:to>
                        <p:clrVal>
                          <a:schemeClr val="hlink"/>
                        </p:clrVal>
                      </p:to>
                    </p:set>
                  </p:childTnLst>
                </p:cTn>
              </p:par>
            </p:tnLst>
          </p:tmpl>
        </p:tmplLst>
      </p:bldP>
      <p:bldP spid="19" grpId="1" animBg="1">
        <p:tmplLst>
          <p:tmpl>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ix Text Chunking">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7" y="3910439"/>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9" name="Content Placeholder 10"/>
          <p:cNvSpPr>
            <a:spLocks noGrp="1"/>
          </p:cNvSpPr>
          <p:nvPr>
            <p:ph sz="quarter" idx="17" hasCustomPrompt="1"/>
          </p:nvPr>
        </p:nvSpPr>
        <p:spPr>
          <a:xfrm>
            <a:off x="4376321" y="3910439"/>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8" name="Content Placeholder 10"/>
          <p:cNvSpPr>
            <a:spLocks noGrp="1"/>
          </p:cNvSpPr>
          <p:nvPr>
            <p:ph sz="quarter" idx="16" hasCustomPrompt="1"/>
          </p:nvPr>
        </p:nvSpPr>
        <p:spPr>
          <a:xfrm>
            <a:off x="701336" y="3910439"/>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7"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a:t>
            </a:r>
          </a:p>
        </p:txBody>
      </p:sp>
      <p:sp>
        <p:nvSpPr>
          <p:cNvPr id="17" name="Content Placeholder 10"/>
          <p:cNvSpPr>
            <a:spLocks noGrp="1"/>
          </p:cNvSpPr>
          <p:nvPr>
            <p:ph sz="quarter" idx="11" hasCustomPrompt="1"/>
          </p:nvPr>
        </p:nvSpPr>
        <p:spPr>
          <a:xfrm>
            <a:off x="4376321"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19" name="Content Placeholder 10"/>
          <p:cNvSpPr>
            <a:spLocks noGrp="1"/>
          </p:cNvSpPr>
          <p:nvPr>
            <p:ph sz="quarter" idx="10" hasCustomPrompt="1"/>
          </p:nvPr>
        </p:nvSpPr>
        <p:spPr>
          <a:xfrm>
            <a:off x="701336" y="2032000"/>
            <a:ext cx="3429000" cy="1643694"/>
          </a:xfrm>
          <a:solidFill>
            <a:schemeClr val="bg2"/>
          </a:solidFill>
        </p:spPr>
        <p:txBody>
          <a:bodyPr lIns="274320" tIns="274320" rIns="274320" bIns="274320" anchor="ctr">
            <a:normAutofit/>
          </a:bodyPr>
          <a:lstStyle>
            <a:lvl1pPr marL="0" indent="0" algn="ctr">
              <a:lnSpc>
                <a:spcPct val="100000"/>
              </a:lnSpc>
              <a:buNone/>
              <a:defRPr sz="1999" b="0" i="0">
                <a:latin typeface="Montserrat Light" charset="0"/>
                <a:ea typeface="Montserrat Light" charset="0"/>
                <a:cs typeface="Montserrat Light" charset="0"/>
              </a:defRPr>
            </a:lvl1pPr>
          </a:lstStyle>
          <a:p>
            <a:pPr lvl="0"/>
            <a:r>
              <a:rPr lang="en-US" dirty="0"/>
              <a:t>Click to add text</a:t>
            </a:r>
          </a:p>
        </p:txBody>
      </p:sp>
      <p:sp>
        <p:nvSpPr>
          <p:cNvPr id="11" name="Title Placeholder 1"/>
          <p:cNvSpPr>
            <a:spLocks noGrp="1"/>
          </p:cNvSpPr>
          <p:nvPr>
            <p:ph type="title" hasCustomPrompt="1"/>
          </p:nvPr>
        </p:nvSpPr>
        <p:spPr>
          <a:xfrm>
            <a:off x="706519" y="588393"/>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Tree>
    <p:extLst>
      <p:ext uri="{BB962C8B-B14F-4D97-AF65-F5344CB8AC3E}">
        <p14:creationId xmlns:p14="http://schemas.microsoft.com/office/powerpoint/2010/main" val="158734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mph" presetSubtype="1" nodeType="withEffect">
                                  <p:stCondLst>
                                    <p:cond delay="0"/>
                                  </p:stCondLst>
                                  <p:endCondLst>
                                    <p:cond evt="onNext" delay="0">
                                      <p:tgtEl>
                                        <p:sldTgt/>
                                      </p:tgtEl>
                                    </p:cond>
                                  </p:endCondLst>
                                  <p:childTnLst>
                                    <p:set>
                                      <p:cBhvr>
                                        <p:cTn id="8" dur="indefinite"/>
                                        <p:tgtEl>
                                          <p:spTgt spid="19"/>
                                        </p:tgtEl>
                                        <p:attrNameLst>
                                          <p:attrName>fillcolor</p:attrName>
                                        </p:attrNameLst>
                                      </p:cBhvr>
                                      <p:to>
                                        <p:clrVal>
                                          <a:schemeClr val="tx2"/>
                                        </p:clrVal>
                                      </p:to>
                                    </p:set>
                                    <p:set>
                                      <p:cBhvr>
                                        <p:cTn id="9" dur="indefinite"/>
                                        <p:tgtEl>
                                          <p:spTgt spid="19"/>
                                        </p:tgtEl>
                                        <p:attrNameLst>
                                          <p:attrName>fill.type</p:attrName>
                                        </p:attrNameLst>
                                      </p:cBhvr>
                                      <p:to>
                                        <p:strVal val="solid"/>
                                      </p:to>
                                    </p:set>
                                    <p:set>
                                      <p:cBhvr>
                                        <p:cTn id="10" dur="indefinite"/>
                                        <p:tgtEl>
                                          <p:spTgt spid="19"/>
                                        </p:tgtEl>
                                        <p:attrNameLst>
                                          <p:attrName>fill.on</p:attrName>
                                        </p:attrNameLst>
                                      </p:cBhvr>
                                      <p:to>
                                        <p:strVal val="true"/>
                                      </p:to>
                                    </p:set>
                                  </p:childTnLst>
                                </p:cTn>
                              </p:par>
                              <p:par>
                                <p:cTn id="11" presetID="3" presetClass="emph" presetSubtype="1" grpId="0" nodeType="withEffect">
                                  <p:stCondLst>
                                    <p:cond delay="0"/>
                                  </p:stCondLst>
                                  <p:endCondLst>
                                    <p:cond evt="onNext" delay="0">
                                      <p:tgtEl>
                                        <p:sldTgt/>
                                      </p:tgtEl>
                                    </p:cond>
                                  </p:endCondLst>
                                  <p:childTnLst>
                                    <p:set>
                                      <p:cBhvr override="childStyle">
                                        <p:cTn id="12" dur="indefinite"/>
                                        <p:tgtEl>
                                          <p:spTgt spid="19"/>
                                        </p:tgtEl>
                                        <p:attrNameLst>
                                          <p:attrName>style.color</p:attrName>
                                        </p:attrNameLst>
                                      </p:cBhvr>
                                      <p:to>
                                        <p:clrVal>
                                          <a:schemeClr val="hlink"/>
                                        </p:clrVal>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mph" presetSubtype="1" nodeType="withEffect">
                                  <p:stCondLst>
                                    <p:cond delay="0"/>
                                  </p:stCondLst>
                                  <p:endCondLst>
                                    <p:cond evt="onNext" delay="0">
                                      <p:tgtEl>
                                        <p:sldTgt/>
                                      </p:tgtEl>
                                    </p:cond>
                                  </p:endCondLst>
                                  <p:childTnLst>
                                    <p:set>
                                      <p:cBhvr>
                                        <p:cTn id="18" dur="indefinite"/>
                                        <p:tgtEl>
                                          <p:spTgt spid="17"/>
                                        </p:tgtEl>
                                        <p:attrNameLst>
                                          <p:attrName>fillcolor</p:attrName>
                                        </p:attrNameLst>
                                      </p:cBhvr>
                                      <p:to>
                                        <p:clrVal>
                                          <a:schemeClr val="tx2"/>
                                        </p:clrVal>
                                      </p:to>
                                    </p:set>
                                    <p:set>
                                      <p:cBhvr>
                                        <p:cTn id="19" dur="indefinite"/>
                                        <p:tgtEl>
                                          <p:spTgt spid="17"/>
                                        </p:tgtEl>
                                        <p:attrNameLst>
                                          <p:attrName>fill.type</p:attrName>
                                        </p:attrNameLst>
                                      </p:cBhvr>
                                      <p:to>
                                        <p:strVal val="solid"/>
                                      </p:to>
                                    </p:set>
                                    <p:set>
                                      <p:cBhvr>
                                        <p:cTn id="20" dur="indefinite"/>
                                        <p:tgtEl>
                                          <p:spTgt spid="17"/>
                                        </p:tgtEl>
                                        <p:attrNameLst>
                                          <p:attrName>fill.on</p:attrName>
                                        </p:attrNameLst>
                                      </p:cBhvr>
                                      <p:to>
                                        <p:strVal val="true"/>
                                      </p:to>
                                    </p:set>
                                  </p:childTnLst>
                                </p:cTn>
                              </p:par>
                              <p:par>
                                <p:cTn id="21" presetID="3" presetClass="emph" presetSubtype="1" grpId="0" nodeType="withEffect">
                                  <p:stCondLst>
                                    <p:cond delay="0"/>
                                  </p:stCondLst>
                                  <p:endCondLst>
                                    <p:cond evt="onNext" delay="0">
                                      <p:tgtEl>
                                        <p:sldTgt/>
                                      </p:tgtEl>
                                    </p:cond>
                                  </p:endCondLst>
                                  <p:childTnLst>
                                    <p:set>
                                      <p:cBhvr override="childStyle">
                                        <p:cTn id="22" dur="indefinite"/>
                                        <p:tgtEl>
                                          <p:spTgt spid="17"/>
                                        </p:tgtEl>
                                        <p:attrNameLst>
                                          <p:attrName>style.color</p:attrName>
                                        </p:attrNameLst>
                                      </p:cBhvr>
                                      <p:to>
                                        <p:clrVal>
                                          <a:schemeClr val="hlink"/>
                                        </p:clrVal>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mph" presetSubtype="1" nodeType="withEffect">
                                  <p:stCondLst>
                                    <p:cond delay="0"/>
                                  </p:stCondLst>
                                  <p:endCondLst>
                                    <p:cond evt="onNext" delay="0">
                                      <p:tgtEl>
                                        <p:sldTgt/>
                                      </p:tgtEl>
                                    </p:cond>
                                  </p:endCondLst>
                                  <p:childTnLst>
                                    <p:set>
                                      <p:cBhvr>
                                        <p:cTn id="28" dur="indefinite"/>
                                        <p:tgtEl>
                                          <p:spTgt spid="20"/>
                                        </p:tgtEl>
                                        <p:attrNameLst>
                                          <p:attrName>fillcolor</p:attrName>
                                        </p:attrNameLst>
                                      </p:cBhvr>
                                      <p:to>
                                        <p:clrVal>
                                          <a:schemeClr val="tx2"/>
                                        </p:clrVal>
                                      </p:to>
                                    </p:set>
                                    <p:set>
                                      <p:cBhvr>
                                        <p:cTn id="29" dur="indefinite"/>
                                        <p:tgtEl>
                                          <p:spTgt spid="20"/>
                                        </p:tgtEl>
                                        <p:attrNameLst>
                                          <p:attrName>fill.type</p:attrName>
                                        </p:attrNameLst>
                                      </p:cBhvr>
                                      <p:to>
                                        <p:strVal val="solid"/>
                                      </p:to>
                                    </p:set>
                                    <p:set>
                                      <p:cBhvr>
                                        <p:cTn id="30" dur="indefinite"/>
                                        <p:tgtEl>
                                          <p:spTgt spid="20"/>
                                        </p:tgtEl>
                                        <p:attrNameLst>
                                          <p:attrName>fill.on</p:attrName>
                                        </p:attrNameLst>
                                      </p:cBhvr>
                                      <p:to>
                                        <p:strVal val="true"/>
                                      </p:to>
                                    </p:set>
                                  </p:childTnLst>
                                </p:cTn>
                              </p:par>
                              <p:par>
                                <p:cTn id="31" presetID="3" presetClass="emph" presetSubtype="1" grpId="0" nodeType="withEffect">
                                  <p:stCondLst>
                                    <p:cond delay="0"/>
                                  </p:stCondLst>
                                  <p:endCondLst>
                                    <p:cond evt="onNext" delay="0">
                                      <p:tgtEl>
                                        <p:sldTgt/>
                                      </p:tgtEl>
                                    </p:cond>
                                  </p:endCondLst>
                                  <p:childTnLst>
                                    <p:set>
                                      <p:cBhvr override="childStyle">
                                        <p:cTn id="32" dur="indefinite"/>
                                        <p:tgtEl>
                                          <p:spTgt spid="20"/>
                                        </p:tgtEl>
                                        <p:attrNameLst>
                                          <p:attrName>style.color</p:attrName>
                                        </p:attrNameLst>
                                      </p:cBhvr>
                                      <p:to>
                                        <p:clrVal>
                                          <a:schemeClr val="hlink"/>
                                        </p:clrVal>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mph" presetSubtype="1" nodeType="withEffect">
                                  <p:stCondLst>
                                    <p:cond delay="0"/>
                                  </p:stCondLst>
                                  <p:endCondLst>
                                    <p:cond evt="onNext" delay="0">
                                      <p:tgtEl>
                                        <p:sldTgt/>
                                      </p:tgtEl>
                                    </p:cond>
                                  </p:endCondLst>
                                  <p:childTnLst>
                                    <p:set>
                                      <p:cBhvr>
                                        <p:cTn id="38" dur="indefinite"/>
                                        <p:tgtEl>
                                          <p:spTgt spid="8"/>
                                        </p:tgtEl>
                                        <p:attrNameLst>
                                          <p:attrName>fillcolor</p:attrName>
                                        </p:attrNameLst>
                                      </p:cBhvr>
                                      <p:to>
                                        <p:clrVal>
                                          <a:schemeClr val="tx2"/>
                                        </p:clrVal>
                                      </p:to>
                                    </p:set>
                                    <p:set>
                                      <p:cBhvr>
                                        <p:cTn id="39" dur="indefinite"/>
                                        <p:tgtEl>
                                          <p:spTgt spid="8"/>
                                        </p:tgtEl>
                                        <p:attrNameLst>
                                          <p:attrName>fill.type</p:attrName>
                                        </p:attrNameLst>
                                      </p:cBhvr>
                                      <p:to>
                                        <p:strVal val="solid"/>
                                      </p:to>
                                    </p:set>
                                    <p:set>
                                      <p:cBhvr>
                                        <p:cTn id="40" dur="indefinite"/>
                                        <p:tgtEl>
                                          <p:spTgt spid="8"/>
                                        </p:tgtEl>
                                        <p:attrNameLst>
                                          <p:attrName>fill.on</p:attrName>
                                        </p:attrNameLst>
                                      </p:cBhvr>
                                      <p:to>
                                        <p:strVal val="true"/>
                                      </p:to>
                                    </p:set>
                                  </p:childTnLst>
                                </p:cTn>
                              </p:par>
                              <p:par>
                                <p:cTn id="41" presetID="3" presetClass="emph" presetSubtype="1" grpId="0" nodeType="withEffect">
                                  <p:stCondLst>
                                    <p:cond delay="0"/>
                                  </p:stCondLst>
                                  <p:endCondLst>
                                    <p:cond evt="onNext" delay="0">
                                      <p:tgtEl>
                                        <p:sldTgt/>
                                      </p:tgtEl>
                                    </p:cond>
                                  </p:endCondLst>
                                  <p:childTnLst>
                                    <p:set>
                                      <p:cBhvr override="childStyle">
                                        <p:cTn id="42" dur="indefinite"/>
                                        <p:tgtEl>
                                          <p:spTgt spid="8"/>
                                        </p:tgtEl>
                                        <p:attrNameLst>
                                          <p:attrName>style.color</p:attrName>
                                        </p:attrNameLst>
                                      </p:cBhvr>
                                      <p:to>
                                        <p:clrVal>
                                          <a:schemeClr val="hlink"/>
                                        </p:clrVal>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mph" presetSubtype="1" nodeType="withEffect">
                                  <p:stCondLst>
                                    <p:cond delay="0"/>
                                  </p:stCondLst>
                                  <p:endCondLst>
                                    <p:cond evt="onNext" delay="0">
                                      <p:tgtEl>
                                        <p:sldTgt/>
                                      </p:tgtEl>
                                    </p:cond>
                                  </p:endCondLst>
                                  <p:childTnLst>
                                    <p:set>
                                      <p:cBhvr>
                                        <p:cTn id="48" dur="indefinite"/>
                                        <p:tgtEl>
                                          <p:spTgt spid="9"/>
                                        </p:tgtEl>
                                        <p:attrNameLst>
                                          <p:attrName>fillcolor</p:attrName>
                                        </p:attrNameLst>
                                      </p:cBhvr>
                                      <p:to>
                                        <p:clrVal>
                                          <a:schemeClr val="tx2"/>
                                        </p:clrVal>
                                      </p:to>
                                    </p:set>
                                    <p:set>
                                      <p:cBhvr>
                                        <p:cTn id="49" dur="indefinite"/>
                                        <p:tgtEl>
                                          <p:spTgt spid="9"/>
                                        </p:tgtEl>
                                        <p:attrNameLst>
                                          <p:attrName>fill.type</p:attrName>
                                        </p:attrNameLst>
                                      </p:cBhvr>
                                      <p:to>
                                        <p:strVal val="solid"/>
                                      </p:to>
                                    </p:set>
                                    <p:set>
                                      <p:cBhvr>
                                        <p:cTn id="50" dur="indefinite"/>
                                        <p:tgtEl>
                                          <p:spTgt spid="9"/>
                                        </p:tgtEl>
                                        <p:attrNameLst>
                                          <p:attrName>fill.on</p:attrName>
                                        </p:attrNameLst>
                                      </p:cBhvr>
                                      <p:to>
                                        <p:strVal val="true"/>
                                      </p:to>
                                    </p:set>
                                  </p:childTnLst>
                                </p:cTn>
                              </p:par>
                              <p:par>
                                <p:cTn id="51" presetID="3" presetClass="emph" presetSubtype="1" grpId="0" nodeType="withEffect">
                                  <p:stCondLst>
                                    <p:cond delay="0"/>
                                  </p:stCondLst>
                                  <p:endCondLst>
                                    <p:cond evt="onNext" delay="0">
                                      <p:tgtEl>
                                        <p:sldTgt/>
                                      </p:tgtEl>
                                    </p:cond>
                                  </p:endCondLst>
                                  <p:childTnLst>
                                    <p:set>
                                      <p:cBhvr override="childStyle">
                                        <p:cTn id="52" dur="indefinite"/>
                                        <p:tgtEl>
                                          <p:spTgt spid="9"/>
                                        </p:tgtEl>
                                        <p:attrNameLst>
                                          <p:attrName>style.color</p:attrName>
                                        </p:attrNameLst>
                                      </p:cBhvr>
                                      <p:to>
                                        <p:clrVal>
                                          <a:schemeClr val="hlink"/>
                                        </p:clrVal>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mph" presetSubtype="1" nodeType="withEffect">
                                  <p:stCondLst>
                                    <p:cond delay="0"/>
                                  </p:stCondLst>
                                  <p:endCondLst>
                                    <p:cond evt="onNext" delay="0">
                                      <p:tgtEl>
                                        <p:sldTgt/>
                                      </p:tgtEl>
                                    </p:cond>
                                  </p:endCondLst>
                                  <p:childTnLst>
                                    <p:set>
                                      <p:cBhvr>
                                        <p:cTn id="58" dur="indefinite"/>
                                        <p:tgtEl>
                                          <p:spTgt spid="10"/>
                                        </p:tgtEl>
                                        <p:attrNameLst>
                                          <p:attrName>fillcolor</p:attrName>
                                        </p:attrNameLst>
                                      </p:cBhvr>
                                      <p:to>
                                        <p:clrVal>
                                          <a:schemeClr val="tx2"/>
                                        </p:clrVal>
                                      </p:to>
                                    </p:set>
                                    <p:set>
                                      <p:cBhvr>
                                        <p:cTn id="59" dur="indefinite"/>
                                        <p:tgtEl>
                                          <p:spTgt spid="10"/>
                                        </p:tgtEl>
                                        <p:attrNameLst>
                                          <p:attrName>fill.type</p:attrName>
                                        </p:attrNameLst>
                                      </p:cBhvr>
                                      <p:to>
                                        <p:strVal val="solid"/>
                                      </p:to>
                                    </p:set>
                                    <p:set>
                                      <p:cBhvr>
                                        <p:cTn id="60" dur="indefinite"/>
                                        <p:tgtEl>
                                          <p:spTgt spid="10"/>
                                        </p:tgtEl>
                                        <p:attrNameLst>
                                          <p:attrName>fill.on</p:attrName>
                                        </p:attrNameLst>
                                      </p:cBhvr>
                                      <p:to>
                                        <p:strVal val="true"/>
                                      </p:to>
                                    </p:set>
                                  </p:childTnLst>
                                </p:cTn>
                              </p:par>
                              <p:par>
                                <p:cTn id="61" presetID="3" presetClass="emph" presetSubtype="1" grpId="0" nodeType="withEffect">
                                  <p:stCondLst>
                                    <p:cond delay="0"/>
                                  </p:stCondLst>
                                  <p:endCondLst>
                                    <p:cond evt="onNext" delay="0">
                                      <p:tgtEl>
                                        <p:sldTgt/>
                                      </p:tgtEl>
                                    </p:cond>
                                  </p:endCondLst>
                                  <p:childTnLst>
                                    <p:set>
                                      <p:cBhvr override="childStyle">
                                        <p:cTn id="62" dur="indefinite"/>
                                        <p:tgtEl>
                                          <p:spTgt spid="10"/>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0"/>
                        </p:tgtEl>
                        <p:attrNameLst>
                          <p:attrName>style.color</p:attrName>
                        </p:attrNameLst>
                      </p:cBhvr>
                      <p:to>
                        <p:clrVal>
                          <a:schemeClr val="hlink"/>
                        </p:clrVal>
                      </p:to>
                    </p:set>
                  </p:childTnLst>
                </p:cTn>
              </p:par>
            </p:tnLst>
          </p:tmpl>
        </p:tmplLst>
      </p:bldP>
      <p:bldP spid="10" grpId="1" animBg="1">
        <p:tmplLst>
          <p:tmpl>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9"/>
                        </p:tgtEl>
                        <p:attrNameLst>
                          <p:attrName>style.color</p:attrName>
                        </p:attrNameLst>
                      </p:cBhvr>
                      <p:to>
                        <p:clrVal>
                          <a:schemeClr val="hlink"/>
                        </p:clrVal>
                      </p:to>
                    </p:set>
                  </p:childTnLst>
                </p:cTn>
              </p:par>
            </p:tnLst>
          </p:tmpl>
        </p:tmplLst>
      </p:bldP>
      <p:bldP spid="9" grpId="1" animBg="1">
        <p:tmplLst>
          <p:tmpl>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8"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8"/>
                        </p:tgtEl>
                        <p:attrNameLst>
                          <p:attrName>style.color</p:attrName>
                        </p:attrNameLst>
                      </p:cBhvr>
                      <p:to>
                        <p:clrVal>
                          <a:schemeClr val="hlink"/>
                        </p:clrVal>
                      </p:to>
                    </p:set>
                  </p:childTnLst>
                </p:cTn>
              </p:par>
            </p:tnLst>
          </p:tmpl>
        </p:tmplLst>
      </p:bldP>
      <p:bldP spid="8" grpId="1" animBg="1">
        <p:tmplLst>
          <p:tmpl>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20"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20"/>
                        </p:tgtEl>
                        <p:attrNameLst>
                          <p:attrName>style.color</p:attrName>
                        </p:attrNameLst>
                      </p:cBhvr>
                      <p:to>
                        <p:clrVal>
                          <a:schemeClr val="hlink"/>
                        </p:clrVal>
                      </p:to>
                    </p:set>
                  </p:childTnLst>
                </p:cTn>
              </p:par>
            </p:tnLst>
          </p:tmpl>
        </p:tmplLst>
      </p:bldP>
      <p:bldP spid="20" grpId="1" animBg="1">
        <p:tmplLst>
          <p:tmpl>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7"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7"/>
                        </p:tgtEl>
                        <p:attrNameLst>
                          <p:attrName>style.color</p:attrName>
                        </p:attrNameLst>
                      </p:cBhvr>
                      <p:to>
                        <p:clrVal>
                          <a:schemeClr val="hlink"/>
                        </p:clrVal>
                      </p:to>
                    </p:set>
                  </p:childTnLst>
                </p:cTn>
              </p:par>
            </p:tnLst>
          </p:tmpl>
        </p:tmplLst>
      </p:bldP>
      <p:bldP spid="17" grpId="1" animBg="1">
        <p:tmplLst>
          <p:tmpl>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9" grpId="0" animBg="1">
        <p:tmplLst>
          <p:tmpl>
            <p:tnLst>
              <p:par>
                <p:cTn presetID="3" presetClass="emph" presetSubtype="1" nodeType="withEffect">
                  <p:stCondLst>
                    <p:cond delay="0"/>
                  </p:stCondLst>
                  <p:endCondLst>
                    <p:cond evt="onNext" delay="0">
                      <p:tgtEl>
                        <p:sldTgt/>
                      </p:tgtEl>
                    </p:cond>
                  </p:endCondLst>
                  <p:childTnLst>
                    <p:set>
                      <p:cBhvr override="childStyle">
                        <p:cTn dur="indefinite"/>
                        <p:tgtEl>
                          <p:spTgt spid="19"/>
                        </p:tgtEl>
                        <p:attrNameLst>
                          <p:attrName>style.color</p:attrName>
                        </p:attrNameLst>
                      </p:cBhvr>
                      <p:to>
                        <p:clrVal>
                          <a:schemeClr val="hlink"/>
                        </p:clrVal>
                      </p:to>
                    </p:set>
                  </p:childTnLst>
                </p:cTn>
              </p:par>
            </p:tnLst>
          </p:tmpl>
        </p:tmplLst>
      </p:bldP>
      <p:bldP spid="19" grpId="1" animBg="1">
        <p:tmplLst>
          <p:tmpl>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Quotation ">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5" y="1076329"/>
            <a:ext cx="10070238" cy="2720171"/>
          </a:xfrm>
        </p:spPr>
        <p:txBody>
          <a:bodyPr anchor="b">
            <a:normAutofit/>
          </a:bodyPr>
          <a:lstStyle>
            <a:lvl1pPr algn="l">
              <a:defRPr sz="4798" spc="-112" baseline="0">
                <a:solidFill>
                  <a:schemeClr val="accent4"/>
                </a:solidFill>
              </a:defRPr>
            </a:lvl1pPr>
          </a:lstStyle>
          <a:p>
            <a:r>
              <a:rPr lang="en-US" dirty="0"/>
              <a:t>“Click to add quote. Don’t forget quotation marks”</a:t>
            </a:r>
          </a:p>
        </p:txBody>
      </p:sp>
      <p:sp>
        <p:nvSpPr>
          <p:cNvPr id="5" name="Text Placeholder 4"/>
          <p:cNvSpPr>
            <a:spLocks noGrp="1"/>
          </p:cNvSpPr>
          <p:nvPr>
            <p:ph type="body" sz="quarter" idx="10" hasCustomPrompt="1"/>
          </p:nvPr>
        </p:nvSpPr>
        <p:spPr>
          <a:xfrm>
            <a:off x="1055981" y="3990978"/>
            <a:ext cx="10070514" cy="561975"/>
          </a:xfrm>
        </p:spPr>
        <p:txBody>
          <a:bodyPr/>
          <a:lstStyle>
            <a:lvl1pPr marL="0" indent="0">
              <a:buNone/>
              <a:defRPr sz="2399" b="0" i="0">
                <a:latin typeface="Montserrat Light" charset="0"/>
                <a:ea typeface="Montserrat Light" charset="0"/>
                <a:cs typeface="Montserrat Light" charset="0"/>
              </a:defRPr>
            </a:lvl1pPr>
          </a:lstStyle>
          <a:p>
            <a:pPr lvl="0"/>
            <a:r>
              <a:rPr lang="en-US" dirty="0"/>
              <a:t>Person Quoted</a:t>
            </a:r>
          </a:p>
        </p:txBody>
      </p:sp>
    </p:spTree>
    <p:extLst>
      <p:ext uri="{BB962C8B-B14F-4D97-AF65-F5344CB8AC3E}">
        <p14:creationId xmlns:p14="http://schemas.microsoft.com/office/powerpoint/2010/main" val="2380765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vl1p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25563068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5" y="3006661"/>
            <a:ext cx="10070238" cy="1725131"/>
          </a:xfrm>
        </p:spPr>
        <p:txBody>
          <a:bodyPr>
            <a:normAutofit/>
          </a:bodyPr>
          <a:lstStyle>
            <a:lvl1pPr marL="0" indent="0">
              <a:lnSpc>
                <a:spcPct val="100000"/>
              </a:lnSpc>
              <a:buNone/>
              <a:defRPr sz="2798" b="0" i="0">
                <a:latin typeface="Montserrat Light" charset="0"/>
                <a:ea typeface="Montserrat Light" charset="0"/>
                <a:cs typeface="Montserrat Light" charset="0"/>
              </a:defRPr>
            </a:lvl1pPr>
          </a:lstStyle>
          <a:p>
            <a:pPr lvl="0"/>
            <a:r>
              <a:rPr lang="en-US" dirty="0"/>
              <a:t>Click to add definition</a:t>
            </a:r>
          </a:p>
        </p:txBody>
      </p:sp>
      <p:sp>
        <p:nvSpPr>
          <p:cNvPr id="13" name="Title 12"/>
          <p:cNvSpPr>
            <a:spLocks noGrp="1"/>
          </p:cNvSpPr>
          <p:nvPr>
            <p:ph type="title" hasCustomPrompt="1"/>
          </p:nvPr>
        </p:nvSpPr>
        <p:spPr>
          <a:xfrm>
            <a:off x="1056445" y="2071873"/>
            <a:ext cx="10070238" cy="833377"/>
          </a:xfrm>
        </p:spPr>
        <p:txBody>
          <a:bodyPr anchor="b">
            <a:normAutofit/>
          </a:bodyPr>
          <a:lstStyle>
            <a:lvl1pPr algn="l">
              <a:defRPr sz="4798" spc="-112">
                <a:solidFill>
                  <a:schemeClr val="accent5"/>
                </a:solidFill>
              </a:defRPr>
            </a:lvl1pPr>
          </a:lstStyle>
          <a:p>
            <a:r>
              <a:rPr lang="en-US" dirty="0"/>
              <a:t>Word to define</a:t>
            </a:r>
          </a:p>
        </p:txBody>
      </p:sp>
    </p:spTree>
    <p:extLst>
      <p:ext uri="{BB962C8B-B14F-4D97-AF65-F5344CB8AC3E}">
        <p14:creationId xmlns:p14="http://schemas.microsoft.com/office/powerpoint/2010/main" val="23814781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4" y="541868"/>
            <a:ext cx="10070236" cy="2800626"/>
          </a:xfrm>
        </p:spPr>
        <p:txBody>
          <a:bodyPr anchor="b"/>
          <a:lstStyle>
            <a:lvl1pPr algn="r">
              <a:defRPr b="0" i="0">
                <a:solidFill>
                  <a:schemeClr val="tx1">
                    <a:lumMod val="50000"/>
                  </a:schemeClr>
                </a:solidFill>
                <a:latin typeface="Montserrat Light" charset="0"/>
                <a:ea typeface="Montserrat Light" charset="0"/>
                <a:cs typeface="Montserrat Light"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6"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80803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Important Statement">
    <p:bg>
      <p:bgPr>
        <a:solidFill>
          <a:schemeClr val="accent3"/>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8" y="1114004"/>
            <a:ext cx="8170333" cy="4629992"/>
          </a:xfrm>
          <a:noFill/>
          <a:ln>
            <a:noFill/>
          </a:ln>
        </p:spPr>
        <p:txBody>
          <a:bodyPr anchor="ctr">
            <a:normAutofit/>
          </a:bodyPr>
          <a:lstStyle>
            <a:lvl1pPr algn="ctr">
              <a:defRPr sz="4798" spc="-112"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5017507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81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22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Optional)">
    <p:bg>
      <p:bgPr>
        <a:solidFill>
          <a:schemeClr val="accent1"/>
        </a:solidFill>
        <a:effectLst/>
      </p:bgPr>
    </p:bg>
    <p:spTree>
      <p:nvGrpSpPr>
        <p:cNvPr id="1" name=""/>
        <p:cNvGrpSpPr/>
        <p:nvPr/>
      </p:nvGrpSpPr>
      <p:grpSpPr>
        <a:xfrm>
          <a:off x="0" y="0"/>
          <a:ext cx="0" cy="0"/>
          <a:chOff x="0" y="0"/>
          <a:chExt cx="0" cy="0"/>
        </a:xfrm>
      </p:grpSpPr>
      <p:pic>
        <p:nvPicPr>
          <p:cNvPr id="6" name="Arrow"/>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1842" y="3865243"/>
            <a:ext cx="997260" cy="1709029"/>
          </a:xfrm>
          <a:prstGeom prst="rect">
            <a:avLst/>
          </a:prstGeom>
        </p:spPr>
      </p:pic>
      <p:sp>
        <p:nvSpPr>
          <p:cNvPr id="8" name="Text Placeholder"/>
          <p:cNvSpPr>
            <a:spLocks noGrp="1"/>
          </p:cNvSpPr>
          <p:nvPr>
            <p:ph type="body" sz="quarter" idx="14" hasCustomPrompt="1"/>
          </p:nvPr>
        </p:nvSpPr>
        <p:spPr>
          <a:xfrm>
            <a:off x="2141839" y="1758184"/>
            <a:ext cx="6704236" cy="4628101"/>
          </a:xfrm>
        </p:spPr>
        <p:txBody>
          <a:bodyPr anchor="ctr" anchorCtr="0">
            <a:normAutofit/>
          </a:bodyPr>
          <a:lstStyle>
            <a:lvl1pPr marL="0" indent="0">
              <a:spcBef>
                <a:spcPts val="1600"/>
              </a:spcBef>
              <a:buClr>
                <a:schemeClr val="bg1"/>
              </a:buClr>
              <a:buFont typeface="Wingdings" charset="2"/>
              <a:buNone/>
              <a:defRPr sz="3200" baseline="0">
                <a:solidFill>
                  <a:schemeClr val="bg1"/>
                </a:solidFill>
                <a:latin typeface="+mn-lt"/>
              </a:defRPr>
            </a:lvl1pPr>
            <a:lvl2pPr marL="586116" indent="-288987">
              <a:buClr>
                <a:schemeClr val="bg1"/>
              </a:buClr>
              <a:buFont typeface="Wingdings" charset="2"/>
              <a:buChar char="§"/>
              <a:defRPr sz="3200" baseline="0">
                <a:solidFill>
                  <a:schemeClr val="bg1"/>
                </a:solidFill>
                <a:latin typeface="Myriad Pro Light"/>
              </a:defRPr>
            </a:lvl2pPr>
            <a:lvl3pPr marL="883243" indent="-286954">
              <a:buClr>
                <a:schemeClr val="bg1"/>
              </a:buClr>
              <a:buFont typeface="Wingdings" charset="2"/>
              <a:buChar char="§"/>
              <a:defRPr sz="3200" baseline="0">
                <a:solidFill>
                  <a:schemeClr val="bg1"/>
                </a:solidFill>
                <a:latin typeface="Myriad Pro Light"/>
              </a:defRPr>
            </a:lvl3pPr>
            <a:lvl4pPr marL="1096934" indent="-213689">
              <a:buClr>
                <a:schemeClr val="bg1"/>
              </a:buClr>
              <a:buFont typeface="Wingdings" charset="2"/>
              <a:buChar char="§"/>
              <a:defRPr sz="3200" baseline="0">
                <a:solidFill>
                  <a:schemeClr val="bg1"/>
                </a:solidFill>
                <a:latin typeface="Myriad Pro Light"/>
              </a:defRPr>
            </a:lvl4pPr>
            <a:lvl5pPr marL="1396096" indent="-299165">
              <a:buClr>
                <a:schemeClr val="bg1"/>
              </a:buClr>
              <a:buFont typeface="Wingdings" charset="2"/>
              <a:buChar char="§"/>
              <a:defRPr sz="3200" baseline="0">
                <a:solidFill>
                  <a:schemeClr val="bg1"/>
                </a:solidFill>
                <a:latin typeface="Myriad Pro Light"/>
              </a:defRPr>
            </a:lvl5pPr>
          </a:lstStyle>
          <a:p>
            <a:pPr lvl="0"/>
            <a:r>
              <a:rPr lang="en-US" dirty="0"/>
              <a:t>Click to edit list of demo topics</a:t>
            </a:r>
          </a:p>
        </p:txBody>
      </p:sp>
      <p:sp>
        <p:nvSpPr>
          <p:cNvPr id="9"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sz="5400" baseline="0">
                <a:solidFill>
                  <a:schemeClr val="bg1"/>
                </a:solidFill>
              </a:defRPr>
            </a:lvl1pPr>
          </a:lstStyle>
          <a:p>
            <a:r>
              <a:rPr lang="en-US" dirty="0"/>
              <a:t>Click to Edit Demo Title in </a:t>
            </a:r>
            <a:r>
              <a:rPr lang="en-US" dirty="0" err="1"/>
              <a:t>Titlecase</a:t>
            </a:r>
            <a:endParaRPr lang="en-US" dirty="0"/>
          </a:p>
        </p:txBody>
      </p:sp>
    </p:spTree>
    <p:extLst>
      <p:ext uri="{BB962C8B-B14F-4D97-AF65-F5344CB8AC3E}">
        <p14:creationId xmlns:p14="http://schemas.microsoft.com/office/powerpoint/2010/main" val="102028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L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tx1"/>
                </a:solidFill>
              </a:defRPr>
            </a:lvl1pPr>
          </a:lstStyle>
          <a:p>
            <a:r>
              <a:rPr lang="en-US" dirty="0"/>
              <a:t>Click to Edit Slide Title in </a:t>
            </a:r>
            <a:r>
              <a:rPr lang="en-US" dirty="0" err="1"/>
              <a:t>Titlecase</a:t>
            </a:r>
            <a:endParaRPr lang="en-US" dirty="0"/>
          </a:p>
        </p:txBody>
      </p:sp>
      <p:sp>
        <p:nvSpPr>
          <p:cNvPr id="5" name="Text Placeholder 4"/>
          <p:cNvSpPr>
            <a:spLocks noGrp="1"/>
          </p:cNvSpPr>
          <p:nvPr>
            <p:ph type="body" sz="quarter" idx="10" hasCustomPrompt="1"/>
          </p:nvPr>
        </p:nvSpPr>
        <p:spPr>
          <a:xfrm>
            <a:off x="605371" y="1758184"/>
            <a:ext cx="10991380" cy="4535424"/>
          </a:xfrm>
          <a:solidFill>
            <a:schemeClr val="bg1">
              <a:lumMod val="85000"/>
            </a:schemeClr>
          </a:solidFill>
        </p:spPr>
        <p:txBody>
          <a:bodyPr lIns="182880" tIns="137160" rIns="182880" bIns="137160"/>
          <a:lstStyle>
            <a:lvl1pPr marL="0" indent="0">
              <a:buNone/>
              <a:defRPr sz="2600">
                <a:solidFill>
                  <a:schemeClr val="tx1">
                    <a:lumMod val="75000"/>
                  </a:schemeClr>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a:t>Code</a:t>
            </a:r>
          </a:p>
        </p:txBody>
      </p:sp>
    </p:spTree>
    <p:extLst>
      <p:ext uri="{BB962C8B-B14F-4D97-AF65-F5344CB8AC3E}">
        <p14:creationId xmlns:p14="http://schemas.microsoft.com/office/powerpoint/2010/main" val="23079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5.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hackmann\Downloads\PS-Watermark.png"/>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7595" y="8798"/>
            <a:ext cx="12180703" cy="685164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 Placeholder 2"/>
          <p:cNvSpPr>
            <a:spLocks noGrp="1"/>
          </p:cNvSpPr>
          <p:nvPr>
            <p:ph type="body" idx="1"/>
          </p:nvPr>
        </p:nvSpPr>
        <p:spPr>
          <a:xfrm>
            <a:off x="584200" y="1243967"/>
            <a:ext cx="10989733" cy="4943475"/>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584201" y="187203"/>
            <a:ext cx="10989735" cy="899088"/>
          </a:xfrm>
          <a:prstGeom prst="rect">
            <a:avLst/>
          </a:prstGeom>
        </p:spPr>
        <p:txBody>
          <a:bodyPr vert="horz" lIns="0" tIns="43960" rIns="87919" bIns="43960" rtlCol="0" anchor="ctr" anchorCtr="0">
            <a:noAutofit/>
          </a:bodyPr>
          <a:lstStyle/>
          <a:p>
            <a:r>
              <a:rPr lang="en-US" dirty="0"/>
              <a:t>Click to Edit Slide Title in </a:t>
            </a:r>
            <a:r>
              <a:rPr lang="en-US" dirty="0" err="1"/>
              <a:t>Titlecase</a:t>
            </a:r>
            <a:endParaRPr lang="en-US" dirty="0"/>
          </a:p>
        </p:txBody>
      </p:sp>
    </p:spTree>
    <p:extLst>
      <p:ext uri="{BB962C8B-B14F-4D97-AF65-F5344CB8AC3E}">
        <p14:creationId xmlns:p14="http://schemas.microsoft.com/office/powerpoint/2010/main" val="4147611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p:titleStyle>
    <p:bodyStyle>
      <a:lvl1pPr marL="297129" indent="-297129" algn="l" defTabSz="586116" rtl="0" eaLnBrk="1" latinLnBrk="0" hangingPunct="1">
        <a:spcBef>
          <a:spcPts val="1025"/>
        </a:spcBef>
        <a:buClr>
          <a:schemeClr val="accent1"/>
        </a:buClr>
        <a:buSzPct val="70000"/>
        <a:buFont typeface="Wingdings" charset="2"/>
        <a:buChar char="§"/>
        <a:defRPr sz="2600" b="0" i="0" kern="120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396096" indent="-299165" algn="l" defTabSz="586116" rtl="0" eaLnBrk="1" latinLnBrk="0" hangingPunct="1">
        <a:spcBef>
          <a:spcPts val="488"/>
        </a:spcBef>
        <a:buClr>
          <a:schemeClr val="bg1">
            <a:lumMod val="85000"/>
          </a:schemeClr>
        </a:buClr>
        <a:buSzPct val="70000"/>
        <a:buFont typeface="Myriad Pro Light" panose="020B0403030403020204" pitchFamily="34" charset="0"/>
        <a:buChar char="-"/>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p:bodyStyle>
    <p:otherStyle>
      <a:defPPr>
        <a:defRPr lang="en-US"/>
      </a:defPPr>
      <a:lvl1pPr marL="0" algn="l" defTabSz="586116" rtl="0" eaLnBrk="1" latinLnBrk="0" hangingPunct="1">
        <a:defRPr sz="2400" kern="1200">
          <a:solidFill>
            <a:schemeClr val="tx1"/>
          </a:solidFill>
          <a:latin typeface="+mn-lt"/>
          <a:ea typeface="+mn-ea"/>
          <a:cs typeface="+mn-cs"/>
        </a:defRPr>
      </a:lvl1pPr>
      <a:lvl2pPr marL="586116" algn="l" defTabSz="586116" rtl="0" eaLnBrk="1" latinLnBrk="0" hangingPunct="1">
        <a:defRPr sz="2400" kern="1200">
          <a:solidFill>
            <a:schemeClr val="tx1"/>
          </a:solidFill>
          <a:latin typeface="+mn-lt"/>
          <a:ea typeface="+mn-ea"/>
          <a:cs typeface="+mn-cs"/>
        </a:defRPr>
      </a:lvl2pPr>
      <a:lvl3pPr marL="1172232" algn="l" defTabSz="586116" rtl="0" eaLnBrk="1" latinLnBrk="0" hangingPunct="1">
        <a:defRPr sz="2400" kern="1200">
          <a:solidFill>
            <a:schemeClr val="tx1"/>
          </a:solidFill>
          <a:latin typeface="+mn-lt"/>
          <a:ea typeface="+mn-ea"/>
          <a:cs typeface="+mn-cs"/>
        </a:defRPr>
      </a:lvl3pPr>
      <a:lvl4pPr marL="1758347" algn="l" defTabSz="586116" rtl="0" eaLnBrk="1" latinLnBrk="0" hangingPunct="1">
        <a:defRPr sz="2400" kern="1200">
          <a:solidFill>
            <a:schemeClr val="tx1"/>
          </a:solidFill>
          <a:latin typeface="+mn-lt"/>
          <a:ea typeface="+mn-ea"/>
          <a:cs typeface="+mn-cs"/>
        </a:defRPr>
      </a:lvl4pPr>
      <a:lvl5pPr marL="2344463" algn="l" defTabSz="586116" rtl="0" eaLnBrk="1" latinLnBrk="0" hangingPunct="1">
        <a:defRPr sz="2400" kern="1200">
          <a:solidFill>
            <a:schemeClr val="tx1"/>
          </a:solidFill>
          <a:latin typeface="+mn-lt"/>
          <a:ea typeface="+mn-ea"/>
          <a:cs typeface="+mn-cs"/>
        </a:defRPr>
      </a:lvl5pPr>
      <a:lvl6pPr marL="2930579" algn="l" defTabSz="586116" rtl="0" eaLnBrk="1" latinLnBrk="0" hangingPunct="1">
        <a:defRPr sz="2400" kern="1200">
          <a:solidFill>
            <a:schemeClr val="tx1"/>
          </a:solidFill>
          <a:latin typeface="+mn-lt"/>
          <a:ea typeface="+mn-ea"/>
          <a:cs typeface="+mn-cs"/>
        </a:defRPr>
      </a:lvl6pPr>
      <a:lvl7pPr marL="3516695" algn="l" defTabSz="586116" rtl="0" eaLnBrk="1" latinLnBrk="0" hangingPunct="1">
        <a:defRPr sz="2400" kern="1200">
          <a:solidFill>
            <a:schemeClr val="tx1"/>
          </a:solidFill>
          <a:latin typeface="+mn-lt"/>
          <a:ea typeface="+mn-ea"/>
          <a:cs typeface="+mn-cs"/>
        </a:defRPr>
      </a:lvl7pPr>
      <a:lvl8pPr marL="4102809" algn="l" defTabSz="586116" rtl="0" eaLnBrk="1" latinLnBrk="0" hangingPunct="1">
        <a:defRPr sz="2400" kern="1200">
          <a:solidFill>
            <a:schemeClr val="tx1"/>
          </a:solidFill>
          <a:latin typeface="+mn-lt"/>
          <a:ea typeface="+mn-ea"/>
          <a:cs typeface="+mn-cs"/>
        </a:defRPr>
      </a:lvl8pPr>
      <a:lvl9pPr marL="4688927" algn="l" defTabSz="58611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11/25/2016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3519313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eaLnBrk="1" fontAlgn="base" hangingPunct="1">
        <a:spcBef>
          <a:spcPct val="0"/>
        </a:spcBef>
        <a:spcAft>
          <a:spcPct val="0"/>
        </a:spcAft>
        <a:defRPr sz="5867"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5pPr>
      <a:lvl6pPr marL="609585"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6pPr>
      <a:lvl7pPr marL="1219170"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7pPr>
      <a:lvl8pPr marL="1828754"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8pPr>
      <a:lvl9pPr marL="2438339" algn="l" rtl="0" eaLnBrk="1" fontAlgn="base" hangingPunct="1">
        <a:spcBef>
          <a:spcPct val="0"/>
        </a:spcBef>
        <a:spcAft>
          <a:spcPct val="0"/>
        </a:spcAft>
        <a:defRPr sz="5867">
          <a:solidFill>
            <a:schemeClr val="tx2"/>
          </a:solidFill>
          <a:latin typeface="Arial Bold" pitchFamily="-72" charset="0"/>
          <a:ea typeface="ＭＳ Ｐゴシック" pitchFamily="-72" charset="-128"/>
          <a:cs typeface="ＭＳ Ｐゴシック" pitchFamily="-72" charset="-128"/>
        </a:defRPr>
      </a:lvl9pPr>
    </p:titleStyle>
    <p:bodyStyle>
      <a:lvl1pPr marL="457189" indent="-457189" algn="l" rtl="0" eaLnBrk="1" fontAlgn="base" hangingPunct="1">
        <a:spcBef>
          <a:spcPct val="20000"/>
        </a:spcBef>
        <a:spcAft>
          <a:spcPct val="0"/>
        </a:spcAft>
        <a:buClr>
          <a:schemeClr val="accent1"/>
        </a:buClr>
        <a:buFont typeface="Arial" pitchFamily="-72" charset="0"/>
        <a:buChar char="•"/>
        <a:defRPr sz="4267" kern="1200">
          <a:solidFill>
            <a:schemeClr val="tx1"/>
          </a:solidFill>
          <a:latin typeface="Arial" pitchFamily="-72" charset="0"/>
          <a:ea typeface="ＭＳ Ｐゴシック" pitchFamily="-72" charset="-128"/>
          <a:cs typeface="ＭＳ Ｐゴシック" pitchFamily="-72" charset="-128"/>
        </a:defRPr>
      </a:lvl1pPr>
      <a:lvl2pPr marL="990575" indent="-380990" algn="l" rtl="0" eaLnBrk="1" fontAlgn="base" hangingPunct="1">
        <a:spcBef>
          <a:spcPct val="20000"/>
        </a:spcBef>
        <a:spcAft>
          <a:spcPct val="0"/>
        </a:spcAft>
        <a:buClr>
          <a:schemeClr val="tx2"/>
        </a:buClr>
        <a:buFont typeface="Arial" pitchFamily="-72" charset="0"/>
        <a:buChar char="–"/>
        <a:defRPr sz="3733" kern="1200">
          <a:solidFill>
            <a:schemeClr val="tx1"/>
          </a:solidFill>
          <a:latin typeface="Arial" pitchFamily="-72" charset="0"/>
          <a:ea typeface="ＭＳ Ｐゴシック" pitchFamily="-72" charset="-128"/>
          <a:cs typeface="+mn-cs"/>
        </a:defRPr>
      </a:lvl2pPr>
      <a:lvl3pPr marL="1523962" indent="-304792" algn="l" rtl="0" eaLnBrk="1" fontAlgn="base" hangingPunct="1">
        <a:spcBef>
          <a:spcPct val="20000"/>
        </a:spcBef>
        <a:spcAft>
          <a:spcPct val="0"/>
        </a:spcAft>
        <a:buClr>
          <a:schemeClr val="bg2"/>
        </a:buClr>
        <a:buFont typeface="Arial" pitchFamily="-72" charset="0"/>
        <a:buChar char="•"/>
        <a:defRPr sz="3200" kern="1200">
          <a:solidFill>
            <a:schemeClr val="tx1"/>
          </a:solidFill>
          <a:latin typeface="Arial" pitchFamily="-72" charset="0"/>
          <a:ea typeface="ＭＳ Ｐゴシック" pitchFamily="-72" charset="-128"/>
          <a:cs typeface="+mn-cs"/>
        </a:defRPr>
      </a:lvl3pPr>
      <a:lvl4pPr marL="2133547" indent="-304792" algn="l" rtl="0" eaLnBrk="1" fontAlgn="base" hangingPunct="1">
        <a:spcBef>
          <a:spcPct val="20000"/>
        </a:spcBef>
        <a:spcAft>
          <a:spcPct val="0"/>
        </a:spcAft>
        <a:buClr>
          <a:schemeClr val="accent1"/>
        </a:buClr>
        <a:buFont typeface="Arial" pitchFamily="-72" charset="0"/>
        <a:buChar char="–"/>
        <a:defRPr sz="2667" kern="1200">
          <a:solidFill>
            <a:schemeClr val="tx1"/>
          </a:solidFill>
          <a:latin typeface="Arial" pitchFamily="-72" charset="0"/>
          <a:ea typeface="ＭＳ Ｐゴシック" pitchFamily="-72" charset="-128"/>
          <a:cs typeface="+mn-cs"/>
        </a:defRPr>
      </a:lvl4pPr>
      <a:lvl5pPr marL="2743131" indent="-304792" algn="l" rtl="0" eaLnBrk="1" fontAlgn="base" hangingPunct="1">
        <a:spcBef>
          <a:spcPct val="20000"/>
        </a:spcBef>
        <a:spcAft>
          <a:spcPct val="0"/>
        </a:spcAft>
        <a:buClr>
          <a:schemeClr val="tx2"/>
        </a:buClr>
        <a:buFont typeface="Arial" pitchFamily="-72" charset="0"/>
        <a:buChar char="»"/>
        <a:defRPr sz="2667" kern="1200">
          <a:solidFill>
            <a:schemeClr val="tx1"/>
          </a:solidFill>
          <a:latin typeface="Arial" pitchFamily="-72" charset="0"/>
          <a:ea typeface="ＭＳ Ｐゴシック" pitchFamily="-72" charset="-128"/>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9" y="1430902"/>
            <a:ext cx="10778971" cy="4943475"/>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706519" y="499088"/>
            <a:ext cx="10778971" cy="437131"/>
          </a:xfrm>
          <a:prstGeom prst="rect">
            <a:avLst/>
          </a:prstGeom>
        </p:spPr>
        <p:txBody>
          <a:bodyPr vert="horz" lIns="0" tIns="43960" rIns="87919" bIns="43960" rtlCol="0" anchor="t" anchorCtr="0">
            <a:noAutofit/>
          </a:bodyPr>
          <a:lstStyle/>
          <a:p>
            <a:r>
              <a:rPr lang="en-US" dirty="0"/>
              <a:t>Click to edit slide title in sentence case</a:t>
            </a:r>
          </a:p>
        </p:txBody>
      </p:sp>
    </p:spTree>
    <p:extLst>
      <p:ext uri="{BB962C8B-B14F-4D97-AF65-F5344CB8AC3E}">
        <p14:creationId xmlns:p14="http://schemas.microsoft.com/office/powerpoint/2010/main" val="30774712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Lst>
  <p:hf hdr="0" dt="0"/>
  <p:txStyles>
    <p:titleStyle>
      <a:lvl1pPr algn="ctr" defTabSz="585770" rtl="0" eaLnBrk="1" latinLnBrk="0" hangingPunct="1">
        <a:lnSpc>
          <a:spcPct val="85000"/>
        </a:lnSpc>
        <a:spcBef>
          <a:spcPct val="0"/>
        </a:spcBef>
        <a:buNone/>
        <a:defRPr sz="3599" b="0" i="0" kern="1200" cap="none" baseline="0">
          <a:solidFill>
            <a:schemeClr val="tx1"/>
          </a:solidFill>
          <a:latin typeface="+mj-lt"/>
          <a:ea typeface="Montserrat Ultra Light" charset="0"/>
          <a:cs typeface="Montserrat Ultra Light" charset="0"/>
        </a:defRPr>
      </a:lvl1pPr>
    </p:titleStyle>
    <p:bodyStyle>
      <a:lvl1pPr marL="57127" indent="-57127" algn="l" defTabSz="585770" rtl="0" eaLnBrk="1" latinLnBrk="0" hangingPunct="1">
        <a:lnSpc>
          <a:spcPts val="2079"/>
        </a:lnSpc>
        <a:spcBef>
          <a:spcPts val="1799"/>
        </a:spcBef>
        <a:buClrTx/>
        <a:buSzPct val="25000"/>
        <a:buFont typeface="Myriad Pro" panose="020B0503030403020204" pitchFamily="34" charset="0"/>
        <a:buChar char=" "/>
        <a:defRPr sz="2399" b="0" i="0" kern="1200">
          <a:solidFill>
            <a:schemeClr val="tx1"/>
          </a:solidFill>
          <a:latin typeface="+mn-lt"/>
          <a:ea typeface="Montserrat Light" charset="0"/>
          <a:cs typeface="Montserrat Light" charset="0"/>
        </a:defRPr>
      </a:lvl1pPr>
      <a:lvl2pPr marL="585770" indent="-288816" algn="l" defTabSz="585770" rtl="0" eaLnBrk="1" latinLnBrk="0" hangingPunct="1">
        <a:lnSpc>
          <a:spcPts val="2079"/>
        </a:lnSpc>
        <a:spcBef>
          <a:spcPts val="600"/>
        </a:spcBef>
        <a:buClrTx/>
        <a:buSzPct val="100000"/>
        <a:buFont typeface="Lucida Grande"/>
        <a:buChar char="-"/>
        <a:defRPr sz="2399" b="0" i="0" kern="1200">
          <a:solidFill>
            <a:schemeClr val="tx1"/>
          </a:solidFill>
          <a:latin typeface="Montserrat Light" charset="0"/>
          <a:ea typeface="Montserrat Light" charset="0"/>
          <a:cs typeface="Montserrat Light" charset="0"/>
        </a:defRPr>
      </a:lvl2pPr>
      <a:lvl3pPr marL="882724" indent="-286784" algn="l" defTabSz="585770" rtl="0" eaLnBrk="1" latinLnBrk="0" hangingPunct="1">
        <a:lnSpc>
          <a:spcPts val="2079"/>
        </a:lnSpc>
        <a:spcBef>
          <a:spcPts val="600"/>
        </a:spcBef>
        <a:buClrTx/>
        <a:buSzPct val="100000"/>
        <a:buFont typeface="Lucida Grande"/>
        <a:buChar char="•"/>
        <a:defRPr sz="2399" b="0" i="0" kern="1200">
          <a:solidFill>
            <a:schemeClr val="tx1"/>
          </a:solidFill>
          <a:latin typeface="Montserrat Light" charset="0"/>
          <a:ea typeface="Montserrat Light" charset="0"/>
          <a:cs typeface="Montserrat Light" charset="0"/>
        </a:defRPr>
      </a:lvl3pPr>
      <a:lvl4pPr marL="1096290" indent="-213564" algn="l" defTabSz="585770" rtl="0" eaLnBrk="1" latinLnBrk="0" hangingPunct="1">
        <a:lnSpc>
          <a:spcPts val="2079"/>
        </a:lnSpc>
        <a:spcBef>
          <a:spcPts val="600"/>
        </a:spcBef>
        <a:buClrTx/>
        <a:buSzPct val="100000"/>
        <a:buFont typeface="Wingdings" panose="05000000000000000000" pitchFamily="2" charset="2"/>
        <a:buChar char="§"/>
        <a:defRPr sz="2399" b="0" i="0" kern="1200" baseline="0">
          <a:solidFill>
            <a:schemeClr val="tx1"/>
          </a:solidFill>
          <a:latin typeface="Montserrat Light" charset="0"/>
          <a:ea typeface="Montserrat Light" charset="0"/>
          <a:cs typeface="Montserrat Light" charset="0"/>
        </a:defRPr>
      </a:lvl4pPr>
      <a:lvl5pPr marL="1395276" indent="-298988" algn="l" defTabSz="585770" rtl="0" eaLnBrk="1" latinLnBrk="0" hangingPunct="1">
        <a:lnSpc>
          <a:spcPts val="2079"/>
        </a:lnSpc>
        <a:spcBef>
          <a:spcPts val="600"/>
        </a:spcBef>
        <a:buClrTx/>
        <a:buSzPct val="100000"/>
        <a:buFont typeface="Myriad Pro Light" panose="020B0403030403020204" pitchFamily="34" charset="0"/>
        <a:buChar char="-"/>
        <a:tabLst/>
        <a:defRPr sz="2399" b="0" i="0" kern="1200" baseline="0">
          <a:solidFill>
            <a:schemeClr val="tx1"/>
          </a:solidFill>
          <a:latin typeface="Montserrat Light" charset="0"/>
          <a:ea typeface="Montserrat Light" charset="0"/>
          <a:cs typeface="Montserrat Light" charset="0"/>
        </a:defRPr>
      </a:lvl5pPr>
      <a:lvl6pPr marL="1608839" indent="-215595" algn="l" defTabSz="585770" rtl="0" eaLnBrk="1" latinLnBrk="0" hangingPunct="1">
        <a:spcBef>
          <a:spcPts val="448"/>
        </a:spcBef>
        <a:buClr>
          <a:schemeClr val="bg1">
            <a:lumMod val="85000"/>
          </a:schemeClr>
        </a:buClr>
        <a:buSzPct val="70000"/>
        <a:buFont typeface="Lucida Grande"/>
        <a:buChar char="•"/>
        <a:defRPr sz="1466" b="0" i="0" kern="1200">
          <a:solidFill>
            <a:schemeClr val="bg1">
              <a:lumMod val="50000"/>
            </a:schemeClr>
          </a:solidFill>
          <a:latin typeface="Myriad Pro Light"/>
          <a:ea typeface="+mn-ea"/>
          <a:cs typeface="Arial"/>
        </a:defRPr>
      </a:lvl6pPr>
      <a:lvl7pPr marL="3807515" indent="-292886" algn="l" defTabSz="585770" rtl="0" eaLnBrk="1" latinLnBrk="0" hangingPunct="1">
        <a:spcBef>
          <a:spcPct val="20000"/>
        </a:spcBef>
        <a:buFont typeface="Arial"/>
        <a:buChar char="•"/>
        <a:defRPr sz="2531" kern="1200">
          <a:solidFill>
            <a:schemeClr val="tx1"/>
          </a:solidFill>
          <a:latin typeface="+mn-lt"/>
          <a:ea typeface="+mn-ea"/>
          <a:cs typeface="+mn-cs"/>
        </a:defRPr>
      </a:lvl7pPr>
      <a:lvl8pPr marL="4393286" indent="-292886" algn="l" defTabSz="585770" rtl="0" eaLnBrk="1" latinLnBrk="0" hangingPunct="1">
        <a:spcBef>
          <a:spcPct val="20000"/>
        </a:spcBef>
        <a:buFont typeface="Arial"/>
        <a:buChar char="•"/>
        <a:defRPr sz="2531" kern="1200">
          <a:solidFill>
            <a:schemeClr val="tx1"/>
          </a:solidFill>
          <a:latin typeface="+mn-lt"/>
          <a:ea typeface="+mn-ea"/>
          <a:cs typeface="+mn-cs"/>
        </a:defRPr>
      </a:lvl8pPr>
      <a:lvl9pPr marL="4979055" indent="-292886" algn="l" defTabSz="585770" rtl="0" eaLnBrk="1" latinLnBrk="0" hangingPunct="1">
        <a:spcBef>
          <a:spcPct val="20000"/>
        </a:spcBef>
        <a:buFont typeface="Arial"/>
        <a:buChar char="•"/>
        <a:defRPr sz="2531" kern="1200">
          <a:solidFill>
            <a:schemeClr val="tx1"/>
          </a:solidFill>
          <a:latin typeface="+mn-lt"/>
          <a:ea typeface="+mn-ea"/>
          <a:cs typeface="+mn-cs"/>
        </a:defRPr>
      </a:lvl9pPr>
    </p:bodyStyle>
    <p:otherStyle>
      <a:defPPr>
        <a:defRPr lang="en-US"/>
      </a:defPPr>
      <a:lvl1pPr marL="0" algn="l" defTabSz="585770" rtl="0" eaLnBrk="1" latinLnBrk="0" hangingPunct="1">
        <a:defRPr sz="2399" kern="1200">
          <a:solidFill>
            <a:schemeClr val="tx1"/>
          </a:solidFill>
          <a:latin typeface="+mn-lt"/>
          <a:ea typeface="+mn-ea"/>
          <a:cs typeface="+mn-cs"/>
        </a:defRPr>
      </a:lvl1pPr>
      <a:lvl2pPr marL="585770" algn="l" defTabSz="585770" rtl="0" eaLnBrk="1" latinLnBrk="0" hangingPunct="1">
        <a:defRPr sz="2399" kern="1200">
          <a:solidFill>
            <a:schemeClr val="tx1"/>
          </a:solidFill>
          <a:latin typeface="+mn-lt"/>
          <a:ea typeface="+mn-ea"/>
          <a:cs typeface="+mn-cs"/>
        </a:defRPr>
      </a:lvl2pPr>
      <a:lvl3pPr marL="1171543" algn="l" defTabSz="585770" rtl="0" eaLnBrk="1" latinLnBrk="0" hangingPunct="1">
        <a:defRPr sz="2399" kern="1200">
          <a:solidFill>
            <a:schemeClr val="tx1"/>
          </a:solidFill>
          <a:latin typeface="+mn-lt"/>
          <a:ea typeface="+mn-ea"/>
          <a:cs typeface="+mn-cs"/>
        </a:defRPr>
      </a:lvl3pPr>
      <a:lvl4pPr marL="1757312" algn="l" defTabSz="585770" rtl="0" eaLnBrk="1" latinLnBrk="0" hangingPunct="1">
        <a:defRPr sz="2399" kern="1200">
          <a:solidFill>
            <a:schemeClr val="tx1"/>
          </a:solidFill>
          <a:latin typeface="+mn-lt"/>
          <a:ea typeface="+mn-ea"/>
          <a:cs typeface="+mn-cs"/>
        </a:defRPr>
      </a:lvl4pPr>
      <a:lvl5pPr marL="2343085" algn="l" defTabSz="585770" rtl="0" eaLnBrk="1" latinLnBrk="0" hangingPunct="1">
        <a:defRPr sz="2399" kern="1200">
          <a:solidFill>
            <a:schemeClr val="tx1"/>
          </a:solidFill>
          <a:latin typeface="+mn-lt"/>
          <a:ea typeface="+mn-ea"/>
          <a:cs typeface="+mn-cs"/>
        </a:defRPr>
      </a:lvl5pPr>
      <a:lvl6pPr marL="2928856" algn="l" defTabSz="585770" rtl="0" eaLnBrk="1" latinLnBrk="0" hangingPunct="1">
        <a:defRPr sz="2399" kern="1200">
          <a:solidFill>
            <a:schemeClr val="tx1"/>
          </a:solidFill>
          <a:latin typeface="+mn-lt"/>
          <a:ea typeface="+mn-ea"/>
          <a:cs typeface="+mn-cs"/>
        </a:defRPr>
      </a:lvl6pPr>
      <a:lvl7pPr marL="3514629" algn="l" defTabSz="585770" rtl="0" eaLnBrk="1" latinLnBrk="0" hangingPunct="1">
        <a:defRPr sz="2399" kern="1200">
          <a:solidFill>
            <a:schemeClr val="tx1"/>
          </a:solidFill>
          <a:latin typeface="+mn-lt"/>
          <a:ea typeface="+mn-ea"/>
          <a:cs typeface="+mn-cs"/>
        </a:defRPr>
      </a:lvl7pPr>
      <a:lvl8pPr marL="4100398" algn="l" defTabSz="585770" rtl="0" eaLnBrk="1" latinLnBrk="0" hangingPunct="1">
        <a:defRPr sz="2399" kern="1200">
          <a:solidFill>
            <a:schemeClr val="tx1"/>
          </a:solidFill>
          <a:latin typeface="+mn-lt"/>
          <a:ea typeface="+mn-ea"/>
          <a:cs typeface="+mn-cs"/>
        </a:defRPr>
      </a:lvl8pPr>
      <a:lvl9pPr marL="4686172" algn="l" defTabSz="585770"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7" y="1673357"/>
            <a:ext cx="9751484" cy="1371600"/>
          </a:xfrm>
          <a:prstGeom prst="rect">
            <a:avLst/>
          </a:prstGeom>
          <a:solidFill>
            <a:schemeClr val="bg1">
              <a:alpha val="30000"/>
            </a:schemeClr>
          </a:solidFill>
          <a:ln>
            <a:noFill/>
          </a:ln>
          <a:effectLst/>
          <a:extLst/>
        </p:spPr>
        <p:txBody>
          <a:bodyPr lIns="120505" tIns="59264" rIns="120505" bIns="59264" anchor="b">
            <a:prstTxWarp prst="textNoShape">
              <a:avLst/>
            </a:prstTxWarp>
          </a:bodyPr>
          <a:lstStyle/>
          <a:p>
            <a:pPr algn="r" defTabSz="1195887" eaLnBrk="0" hangingPunct="0"/>
            <a:r>
              <a:rPr lang="en-US" sz="5333" b="1" kern="0" dirty="0">
                <a:solidFill>
                  <a:srgbClr val="002060"/>
                </a:solidFill>
                <a:latin typeface="Myriad Pro" panose="020B0503030403020204" pitchFamily="34" charset="0"/>
              </a:rPr>
              <a:t>Sixty-Seven vSphere Tips</a:t>
            </a:r>
            <a:br>
              <a:rPr lang="en-US" sz="5333" b="1" kern="0" dirty="0">
                <a:solidFill>
                  <a:srgbClr val="002060"/>
                </a:solidFill>
                <a:latin typeface="Myriad Pro" panose="020B0503030403020204" pitchFamily="34" charset="0"/>
              </a:rPr>
            </a:br>
            <a:r>
              <a:rPr lang="en-US" sz="3200" b="1" kern="0" dirty="0">
                <a:solidFill>
                  <a:srgbClr val="002060"/>
                </a:solidFill>
                <a:latin typeface="Myriad Pro" panose="020B0503030403020204" pitchFamily="34" charset="0"/>
              </a:rPr>
              <a:t>…that’ll pay for this conference!</a:t>
            </a:r>
            <a:endParaRPr lang="en-US" sz="5333" b="1" kern="0" dirty="0">
              <a:solidFill>
                <a:srgbClr val="002060"/>
              </a:solidFill>
              <a:latin typeface="Myriad Pro" panose="020B0503030403020204" pitchFamily="34" charset="0"/>
            </a:endParaRPr>
          </a:p>
        </p:txBody>
      </p:sp>
      <p:sp>
        <p:nvSpPr>
          <p:cNvPr id="6" name="Rectangle 5"/>
          <p:cNvSpPr>
            <a:spLocks noChangeArrowheads="1"/>
          </p:cNvSpPr>
          <p:nvPr/>
        </p:nvSpPr>
        <p:spPr bwMode="auto">
          <a:xfrm>
            <a:off x="6155531" y="4204560"/>
            <a:ext cx="5317067" cy="1336675"/>
          </a:xfrm>
          <a:prstGeom prst="rect">
            <a:avLst/>
          </a:prstGeom>
          <a:noFill/>
          <a:ln>
            <a:noFill/>
          </a:ln>
          <a:effectLst/>
          <a:extLst/>
        </p:spPr>
        <p:txBody>
          <a:bodyPr lIns="114564" tIns="57283" rIns="114564" bIns="57283">
            <a:prstTxWarp prst="textNoShape">
              <a:avLst/>
            </a:prstTxWarp>
          </a:bodyPr>
          <a:lstStyle/>
          <a:p>
            <a:pPr algn="r" defTabSz="1219170"/>
            <a:r>
              <a:rPr lang="en-US" sz="3733" b="1" kern="0" dirty="0">
                <a:solidFill>
                  <a:srgbClr val="C00000"/>
                </a:solidFill>
                <a:latin typeface="Myriad Pro" panose="020B0503030403020204" pitchFamily="34" charset="0"/>
              </a:rPr>
              <a:t>Greg Shields</a:t>
            </a:r>
          </a:p>
          <a:p>
            <a:pPr algn="r" defTabSz="1219170"/>
            <a:r>
              <a:rPr lang="en-US" sz="2400" b="1" kern="0" dirty="0">
                <a:solidFill>
                  <a:srgbClr val="C00000"/>
                </a:solidFill>
                <a:latin typeface="Myriad Pro" panose="020B0503030403020204" pitchFamily="34" charset="0"/>
              </a:rPr>
              <a:t>Author Evangelist </a:t>
            </a:r>
          </a:p>
          <a:p>
            <a:pPr algn="r" defTabSz="1219170"/>
            <a:r>
              <a:rPr lang="en-US" sz="2400" b="1" kern="0" dirty="0">
                <a:solidFill>
                  <a:srgbClr val="C00000"/>
                </a:solidFill>
                <a:latin typeface="Myriad Pro" panose="020B0503030403020204" pitchFamily="34" charset="0"/>
              </a:rPr>
              <a:t>Pluralsight</a:t>
            </a:r>
          </a:p>
          <a:p>
            <a:pPr defTabSz="1219170"/>
            <a:endParaRPr lang="en-US" sz="2400" b="1" kern="0" dirty="0">
              <a:solidFill>
                <a:srgbClr val="C00000"/>
              </a:solidFill>
              <a:latin typeface="Myriad Pro" panose="020B0503030403020204" pitchFamily="34" charset="0"/>
            </a:endParaRPr>
          </a:p>
          <a:p>
            <a:pPr defTabSz="1219170"/>
            <a:endParaRPr lang="en-US" sz="1867" kern="0" dirty="0">
              <a:solidFill>
                <a:srgbClr val="C00000"/>
              </a:solidFill>
              <a:latin typeface="Myriad Pro" panose="020B0503030403020204" pitchFamily="34" charset="0"/>
            </a:endParaRPr>
          </a:p>
        </p:txBody>
      </p:sp>
    </p:spTree>
    <p:extLst>
      <p:ext uri="{BB962C8B-B14F-4D97-AF65-F5344CB8AC3E}">
        <p14:creationId xmlns:p14="http://schemas.microsoft.com/office/powerpoint/2010/main" val="2233061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38"/>
          </p:nvPr>
        </p:nvSpPr>
        <p:spPr/>
        <p:txBody>
          <a:bodyPr/>
          <a:lstStyle/>
          <a:p>
            <a:r>
              <a:rPr lang="en-US" dirty="0"/>
              <a:t>ESXi Local Host</a:t>
            </a:r>
            <a:br>
              <a:rPr lang="en-US" dirty="0"/>
            </a:br>
            <a:r>
              <a:rPr lang="en-US" dirty="0"/>
              <a:t>Permissions</a:t>
            </a:r>
          </a:p>
        </p:txBody>
      </p:sp>
      <p:sp>
        <p:nvSpPr>
          <p:cNvPr id="7" name="Content Placeholder 6"/>
          <p:cNvSpPr>
            <a:spLocks noGrp="1"/>
          </p:cNvSpPr>
          <p:nvPr>
            <p:ph sz="quarter" idx="39"/>
          </p:nvPr>
        </p:nvSpPr>
        <p:spPr/>
        <p:txBody>
          <a:bodyPr/>
          <a:lstStyle/>
          <a:p>
            <a:r>
              <a:rPr lang="en-US" dirty="0" err="1"/>
              <a:t>vSphere.local</a:t>
            </a:r>
            <a:br>
              <a:rPr lang="en-US" dirty="0"/>
            </a:br>
            <a:r>
              <a:rPr lang="en-US" dirty="0"/>
              <a:t>Group Permissions</a:t>
            </a:r>
          </a:p>
        </p:txBody>
      </p:sp>
      <p:sp>
        <p:nvSpPr>
          <p:cNvPr id="5" name="Content Placeholder 4"/>
          <p:cNvSpPr>
            <a:spLocks noGrp="1"/>
          </p:cNvSpPr>
          <p:nvPr>
            <p:ph sz="quarter" idx="37"/>
          </p:nvPr>
        </p:nvSpPr>
        <p:spPr/>
        <p:txBody>
          <a:bodyPr/>
          <a:lstStyle/>
          <a:p>
            <a:r>
              <a:rPr lang="en-US" dirty="0"/>
              <a:t>vCenter Server</a:t>
            </a:r>
            <a:br>
              <a:rPr lang="en-US" dirty="0"/>
            </a:br>
            <a:r>
              <a:rPr lang="en-US" dirty="0"/>
              <a:t>Permissions</a:t>
            </a:r>
          </a:p>
        </p:txBody>
      </p:sp>
      <p:sp>
        <p:nvSpPr>
          <p:cNvPr id="4" name="Content Placeholder 3"/>
          <p:cNvSpPr>
            <a:spLocks noGrp="1"/>
          </p:cNvSpPr>
          <p:nvPr>
            <p:ph sz="quarter" idx="36"/>
          </p:nvPr>
        </p:nvSpPr>
        <p:spPr/>
        <p:txBody>
          <a:bodyPr/>
          <a:lstStyle/>
          <a:p>
            <a:r>
              <a:rPr lang="en-US" dirty="0"/>
              <a:t>Global</a:t>
            </a:r>
            <a:br>
              <a:rPr lang="en-US" dirty="0"/>
            </a:br>
            <a:r>
              <a:rPr lang="en-US" dirty="0"/>
              <a:t>Permissions</a:t>
            </a:r>
          </a:p>
        </p:txBody>
      </p:sp>
      <p:sp>
        <p:nvSpPr>
          <p:cNvPr id="3" name="Title 2"/>
          <p:cNvSpPr>
            <a:spLocks noGrp="1"/>
          </p:cNvSpPr>
          <p:nvPr>
            <p:ph type="title"/>
          </p:nvPr>
        </p:nvSpPr>
        <p:spPr/>
        <p:txBody>
          <a:bodyPr/>
          <a:lstStyle/>
          <a:p>
            <a:r>
              <a:rPr lang="en-US" dirty="0"/>
              <a:t>Four Types of Permissions</a:t>
            </a:r>
          </a:p>
        </p:txBody>
      </p:sp>
    </p:spTree>
    <p:extLst>
      <p:ext uri="{BB962C8B-B14F-4D97-AF65-F5344CB8AC3E}">
        <p14:creationId xmlns:p14="http://schemas.microsoft.com/office/powerpoint/2010/main" val="371484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
                                        <p:tgtEl>
                                          <p:spTgt spid="4">
                                            <p:bg/>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200"/>
                                        <p:tgtEl>
                                          <p:spTgt spid="5">
                                            <p:bg/>
                                          </p:spTgt>
                                        </p:tgtEl>
                                      </p:cBhvr>
                                    </p:animEffect>
                                  </p:childTnLst>
                                </p:cTn>
                              </p:par>
                            </p:childTnLst>
                          </p:cTn>
                        </p:par>
                        <p:par>
                          <p:cTn id="17" fill="hold">
                            <p:stCondLst>
                              <p:cond delay="2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2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animEffect transition="in" filter="fade">
                                      <p:cBhvr>
                                        <p:cTn id="25" dur="200"/>
                                        <p:tgtEl>
                                          <p:spTgt spid="7">
                                            <p:bg/>
                                          </p:spTgt>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2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bg/>
                                          </p:spTgt>
                                        </p:tgtEl>
                                        <p:attrNameLst>
                                          <p:attrName>style.visibility</p:attrName>
                                        </p:attrNameLst>
                                      </p:cBhvr>
                                      <p:to>
                                        <p:strVal val="visible"/>
                                      </p:to>
                                    </p:set>
                                    <p:animEffect transition="in" filter="fade">
                                      <p:cBhvr>
                                        <p:cTn id="34" dur="200"/>
                                        <p:tgtEl>
                                          <p:spTgt spid="6">
                                            <p:bg/>
                                          </p:spTgt>
                                        </p:tgtEl>
                                      </p:cBhvr>
                                    </p:animEffect>
                                  </p:childTnLst>
                                </p:cTn>
                              </p:par>
                            </p:childTnLst>
                          </p:cTn>
                        </p:par>
                        <p:par>
                          <p:cTn id="35" fill="hold">
                            <p:stCondLst>
                              <p:cond delay="200"/>
                            </p:stCondLst>
                            <p:childTnLst>
                              <p:par>
                                <p:cTn id="36" presetID="10" presetClass="entr" presetSubtype="0" fill="hold" grpId="0" nodeType="after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fade">
                                      <p:cBhvr>
                                        <p:cTn id="38" dur="2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5" grpId="0" uiExpand="1" build="p" animBg="1"/>
      <p:bldP spid="4" grpId="0" uiExpand="1" build="p"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#23</a:t>
            </a:r>
          </a:p>
        </p:txBody>
      </p:sp>
      <p:sp>
        <p:nvSpPr>
          <p:cNvPr id="3" name="Text Placeholder 2"/>
          <p:cNvSpPr>
            <a:spLocks noGrp="1"/>
          </p:cNvSpPr>
          <p:nvPr>
            <p:ph type="body" sz="quarter" idx="10"/>
          </p:nvPr>
        </p:nvSpPr>
        <p:spPr/>
        <p:txBody>
          <a:bodyPr/>
          <a:lstStyle/>
          <a:p>
            <a:r>
              <a:rPr lang="en-US" dirty="0"/>
              <a:t>Understand the Use Case and Behavior</a:t>
            </a:r>
            <a:br>
              <a:rPr lang="en-US" dirty="0"/>
            </a:br>
            <a:r>
              <a:rPr lang="en-US" dirty="0"/>
              <a:t>of Non-Optimized Storage Paths</a:t>
            </a:r>
          </a:p>
        </p:txBody>
      </p:sp>
    </p:spTree>
    <p:extLst>
      <p:ext uri="{BB962C8B-B14F-4D97-AF65-F5344CB8AC3E}">
        <p14:creationId xmlns:p14="http://schemas.microsoft.com/office/powerpoint/2010/main" val="4194533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623748" y="2346881"/>
            <a:ext cx="2386652" cy="3126378"/>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39" name="Rectangle 38"/>
          <p:cNvSpPr/>
          <p:nvPr/>
        </p:nvSpPr>
        <p:spPr>
          <a:xfrm>
            <a:off x="4709032" y="2438400"/>
            <a:ext cx="2216084" cy="2948830"/>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1" name="Rectangle 40"/>
          <p:cNvSpPr/>
          <p:nvPr/>
        </p:nvSpPr>
        <p:spPr>
          <a:xfrm>
            <a:off x="4292250" y="2075685"/>
            <a:ext cx="662996" cy="366877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Compare Active Optimized vs. </a:t>
            </a:r>
            <a:br>
              <a:rPr lang="en-US" dirty="0"/>
            </a:br>
            <a:r>
              <a:rPr lang="en-US" dirty="0"/>
              <a:t>Active Non-optimized Port Group States</a:t>
            </a:r>
          </a:p>
        </p:txBody>
      </p:sp>
      <p:pic>
        <p:nvPicPr>
          <p:cNvPr id="6" name="Picture 5"/>
          <p:cNvPicPr>
            <a:picLocks noChangeAspect="1"/>
          </p:cNvPicPr>
          <p:nvPr/>
        </p:nvPicPr>
        <p:blipFill>
          <a:blip r:embed="rId2"/>
          <a:stretch>
            <a:fillRect/>
          </a:stretch>
        </p:blipFill>
        <p:spPr>
          <a:xfrm>
            <a:off x="4292250" y="2075685"/>
            <a:ext cx="662996" cy="1027170"/>
          </a:xfrm>
          <a:prstGeom prst="rect">
            <a:avLst/>
          </a:prstGeom>
        </p:spPr>
      </p:pic>
      <p:pic>
        <p:nvPicPr>
          <p:cNvPr id="7" name="Picture 6"/>
          <p:cNvPicPr>
            <a:picLocks noChangeAspect="1"/>
          </p:cNvPicPr>
          <p:nvPr/>
        </p:nvPicPr>
        <p:blipFill>
          <a:blip r:embed="rId2"/>
          <a:stretch>
            <a:fillRect/>
          </a:stretch>
        </p:blipFill>
        <p:spPr>
          <a:xfrm>
            <a:off x="4292250" y="3396485"/>
            <a:ext cx="662996" cy="1027170"/>
          </a:xfrm>
          <a:prstGeom prst="rect">
            <a:avLst/>
          </a:prstGeom>
        </p:spPr>
      </p:pic>
      <p:pic>
        <p:nvPicPr>
          <p:cNvPr id="8" name="Picture 7"/>
          <p:cNvPicPr>
            <a:picLocks noChangeAspect="1"/>
          </p:cNvPicPr>
          <p:nvPr/>
        </p:nvPicPr>
        <p:blipFill>
          <a:blip r:embed="rId2"/>
          <a:stretch>
            <a:fillRect/>
          </a:stretch>
        </p:blipFill>
        <p:spPr>
          <a:xfrm>
            <a:off x="4292250" y="4717285"/>
            <a:ext cx="662996" cy="1027170"/>
          </a:xfrm>
          <a:prstGeom prst="rect">
            <a:avLst/>
          </a:prstGeom>
        </p:spPr>
      </p:pic>
      <p:sp>
        <p:nvSpPr>
          <p:cNvPr id="9" name="Flowchart: Magnetic Disk 8"/>
          <p:cNvSpPr/>
          <p:nvPr/>
        </p:nvSpPr>
        <p:spPr>
          <a:xfrm>
            <a:off x="7179491" y="307263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Flowchart: Magnetic Disk 9"/>
          <p:cNvSpPr/>
          <p:nvPr/>
        </p:nvSpPr>
        <p:spPr>
          <a:xfrm>
            <a:off x="7179491" y="404418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1" name="Picture 10"/>
          <p:cNvPicPr>
            <a:picLocks noChangeAspect="1"/>
          </p:cNvPicPr>
          <p:nvPr/>
        </p:nvPicPr>
        <p:blipFill>
          <a:blip r:embed="rId2"/>
          <a:stretch>
            <a:fillRect/>
          </a:stretch>
        </p:blipFill>
        <p:spPr>
          <a:xfrm>
            <a:off x="6603650" y="3396485"/>
            <a:ext cx="662996" cy="1027170"/>
          </a:xfrm>
          <a:prstGeom prst="rect">
            <a:avLst/>
          </a:prstGeom>
        </p:spPr>
      </p:pic>
      <p:cxnSp>
        <p:nvCxnSpPr>
          <p:cNvPr id="43" name="Straight Connector 42"/>
          <p:cNvCxnSpPr/>
          <p:nvPr/>
        </p:nvCxnSpPr>
        <p:spPr>
          <a:xfrm>
            <a:off x="4955246" y="383354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5246" y="392498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6823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292250" y="2075685"/>
            <a:ext cx="662996" cy="366877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Compare Active Optimized vs. </a:t>
            </a:r>
            <a:br>
              <a:rPr lang="en-US" dirty="0"/>
            </a:br>
            <a:r>
              <a:rPr lang="en-US" dirty="0"/>
              <a:t>Active Non-optimized Port Group States</a:t>
            </a:r>
          </a:p>
        </p:txBody>
      </p:sp>
      <p:pic>
        <p:nvPicPr>
          <p:cNvPr id="7" name="Picture 6"/>
          <p:cNvPicPr>
            <a:picLocks noChangeAspect="1"/>
          </p:cNvPicPr>
          <p:nvPr/>
        </p:nvPicPr>
        <p:blipFill>
          <a:blip r:embed="rId2"/>
          <a:stretch>
            <a:fillRect/>
          </a:stretch>
        </p:blipFill>
        <p:spPr>
          <a:xfrm>
            <a:off x="4292250" y="3396485"/>
            <a:ext cx="662996" cy="1027170"/>
          </a:xfrm>
          <a:prstGeom prst="rect">
            <a:avLst/>
          </a:prstGeom>
        </p:spPr>
      </p:pic>
      <p:sp>
        <p:nvSpPr>
          <p:cNvPr id="9" name="Flowchart: Magnetic Disk 8"/>
          <p:cNvSpPr/>
          <p:nvPr/>
        </p:nvSpPr>
        <p:spPr>
          <a:xfrm>
            <a:off x="7179491" y="307263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Flowchart: Magnetic Disk 9"/>
          <p:cNvSpPr/>
          <p:nvPr/>
        </p:nvSpPr>
        <p:spPr>
          <a:xfrm>
            <a:off x="7179491" y="404418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1" name="Picture 10"/>
          <p:cNvPicPr>
            <a:picLocks noChangeAspect="1"/>
          </p:cNvPicPr>
          <p:nvPr/>
        </p:nvPicPr>
        <p:blipFill>
          <a:blip r:embed="rId2"/>
          <a:stretch>
            <a:fillRect/>
          </a:stretch>
        </p:blipFill>
        <p:spPr>
          <a:xfrm>
            <a:off x="6603650" y="3396485"/>
            <a:ext cx="662996" cy="1027170"/>
          </a:xfrm>
          <a:prstGeom prst="rect">
            <a:avLst/>
          </a:prstGeom>
        </p:spPr>
      </p:pic>
      <p:cxnSp>
        <p:nvCxnSpPr>
          <p:cNvPr id="43" name="Straight Connector 42"/>
          <p:cNvCxnSpPr/>
          <p:nvPr/>
        </p:nvCxnSpPr>
        <p:spPr>
          <a:xfrm>
            <a:off x="4955246" y="383354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5246" y="392498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ular Callout 1"/>
          <p:cNvSpPr/>
          <p:nvPr/>
        </p:nvSpPr>
        <p:spPr>
          <a:xfrm>
            <a:off x="3436374" y="1961535"/>
            <a:ext cx="3465871" cy="988142"/>
          </a:xfrm>
          <a:prstGeom prst="wedgeRectCallout">
            <a:avLst>
              <a:gd name="adj1" fmla="val 20869"/>
              <a:gd name="adj2" fmla="val 1326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Fairly fantastically fast path.</a:t>
            </a:r>
          </a:p>
        </p:txBody>
      </p:sp>
      <p:sp>
        <p:nvSpPr>
          <p:cNvPr id="15" name="Rectangular Callout 14"/>
          <p:cNvSpPr/>
          <p:nvPr/>
        </p:nvSpPr>
        <p:spPr>
          <a:xfrm>
            <a:off x="2453148" y="5005646"/>
            <a:ext cx="3465871" cy="988142"/>
          </a:xfrm>
          <a:prstGeom prst="wedgeRectCallout">
            <a:avLst>
              <a:gd name="adj1" fmla="val 38316"/>
              <a:gd name="adj2" fmla="val -1494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Supremely super slow path.</a:t>
            </a:r>
          </a:p>
        </p:txBody>
      </p:sp>
    </p:spTree>
    <p:extLst>
      <p:ext uri="{BB962C8B-B14F-4D97-AF65-F5344CB8AC3E}">
        <p14:creationId xmlns:p14="http://schemas.microsoft.com/office/powerpoint/2010/main" val="1360346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292250" y="2075685"/>
            <a:ext cx="662996" cy="366877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Compare Active Optimized vs. </a:t>
            </a:r>
            <a:br>
              <a:rPr lang="en-US" dirty="0"/>
            </a:br>
            <a:r>
              <a:rPr lang="en-US" dirty="0"/>
              <a:t>Active Non-optimized Port Group States</a:t>
            </a:r>
          </a:p>
        </p:txBody>
      </p:sp>
      <p:pic>
        <p:nvPicPr>
          <p:cNvPr id="7" name="Picture 6"/>
          <p:cNvPicPr>
            <a:picLocks noChangeAspect="1"/>
          </p:cNvPicPr>
          <p:nvPr/>
        </p:nvPicPr>
        <p:blipFill>
          <a:blip r:embed="rId2"/>
          <a:stretch>
            <a:fillRect/>
          </a:stretch>
        </p:blipFill>
        <p:spPr>
          <a:xfrm>
            <a:off x="4292250" y="3396485"/>
            <a:ext cx="662996" cy="1027170"/>
          </a:xfrm>
          <a:prstGeom prst="rect">
            <a:avLst/>
          </a:prstGeom>
        </p:spPr>
      </p:pic>
      <p:sp>
        <p:nvSpPr>
          <p:cNvPr id="9" name="Flowchart: Magnetic Disk 8"/>
          <p:cNvSpPr/>
          <p:nvPr/>
        </p:nvSpPr>
        <p:spPr>
          <a:xfrm>
            <a:off x="7179491" y="307263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Flowchart: Magnetic Disk 9"/>
          <p:cNvSpPr/>
          <p:nvPr/>
        </p:nvSpPr>
        <p:spPr>
          <a:xfrm>
            <a:off x="7179491" y="404418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1" name="Picture 10"/>
          <p:cNvPicPr>
            <a:picLocks noChangeAspect="1"/>
          </p:cNvPicPr>
          <p:nvPr/>
        </p:nvPicPr>
        <p:blipFill>
          <a:blip r:embed="rId2"/>
          <a:stretch>
            <a:fillRect/>
          </a:stretch>
        </p:blipFill>
        <p:spPr>
          <a:xfrm>
            <a:off x="6603650" y="3396485"/>
            <a:ext cx="662996" cy="1027170"/>
          </a:xfrm>
          <a:prstGeom prst="rect">
            <a:avLst/>
          </a:prstGeom>
        </p:spPr>
      </p:pic>
      <p:cxnSp>
        <p:nvCxnSpPr>
          <p:cNvPr id="43" name="Straight Connector 42"/>
          <p:cNvCxnSpPr/>
          <p:nvPr/>
        </p:nvCxnSpPr>
        <p:spPr>
          <a:xfrm>
            <a:off x="4955246" y="383354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5246" y="392498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ular Callout 1"/>
          <p:cNvSpPr/>
          <p:nvPr/>
        </p:nvSpPr>
        <p:spPr>
          <a:xfrm>
            <a:off x="3436374" y="1961535"/>
            <a:ext cx="3465871" cy="988142"/>
          </a:xfrm>
          <a:prstGeom prst="wedgeRectCallout">
            <a:avLst>
              <a:gd name="adj1" fmla="val 20869"/>
              <a:gd name="adj2" fmla="val 1326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1"/>
                </a:solidFill>
              </a:rPr>
              <a:t>“Optimized”</a:t>
            </a:r>
          </a:p>
        </p:txBody>
      </p:sp>
      <p:sp>
        <p:nvSpPr>
          <p:cNvPr id="15" name="Rectangular Callout 14"/>
          <p:cNvSpPr/>
          <p:nvPr/>
        </p:nvSpPr>
        <p:spPr>
          <a:xfrm>
            <a:off x="2453148" y="5005646"/>
            <a:ext cx="3465871" cy="988142"/>
          </a:xfrm>
          <a:prstGeom prst="wedgeRectCallout">
            <a:avLst>
              <a:gd name="adj1" fmla="val 38316"/>
              <a:gd name="adj2" fmla="val -1494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rPr>
              <a:t>“Non-optimized”</a:t>
            </a:r>
          </a:p>
        </p:txBody>
      </p:sp>
      <p:sp>
        <p:nvSpPr>
          <p:cNvPr id="3" name="TextBox 2"/>
          <p:cNvSpPr txBox="1"/>
          <p:nvPr/>
        </p:nvSpPr>
        <p:spPr>
          <a:xfrm>
            <a:off x="8922032" y="4023901"/>
            <a:ext cx="2234138"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a:t>Asymmetric</a:t>
            </a:r>
            <a:br>
              <a:rPr lang="en-US" sz="3200" dirty="0"/>
            </a:br>
            <a:r>
              <a:rPr lang="en-US" sz="3200" dirty="0"/>
              <a:t>Local Unit</a:t>
            </a:r>
            <a:br>
              <a:rPr lang="en-US" sz="3200" dirty="0"/>
            </a:br>
            <a:r>
              <a:rPr lang="en-US" sz="3200" dirty="0"/>
              <a:t>Access</a:t>
            </a:r>
          </a:p>
        </p:txBody>
      </p:sp>
    </p:spTree>
    <p:extLst>
      <p:ext uri="{BB962C8B-B14F-4D97-AF65-F5344CB8AC3E}">
        <p14:creationId xmlns:p14="http://schemas.microsoft.com/office/powerpoint/2010/main" val="1736202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The default PSP for all devices claimed by VMW_SATP_ALUA is VMW_PSP_MRU. The VMW_PSP_MRU selects an active/optimized path as reported by the VMW_SATP_ALUA, or an active/</a:t>
            </a:r>
            <a:r>
              <a:rPr lang="en-US" sz="2400" dirty="0" err="1">
                <a:solidFill>
                  <a:schemeClr val="bg1">
                    <a:lumMod val="85000"/>
                  </a:schemeClr>
                </a:solidFill>
              </a:rPr>
              <a:t>unoptimized</a:t>
            </a:r>
            <a:r>
              <a:rPr lang="en-US" sz="2400" dirty="0">
                <a:solidFill>
                  <a:schemeClr val="bg1">
                    <a:lumMod val="85000"/>
                  </a:schemeClr>
                </a:solidFill>
              </a:rPr>
              <a:t> path if there is no active/optimized path. This path is used until a better path is available. For example, if the VMW_PSP_MRU is currently using an active/</a:t>
            </a:r>
            <a:r>
              <a:rPr lang="en-US" sz="2400" dirty="0" err="1">
                <a:solidFill>
                  <a:schemeClr val="bg1">
                    <a:lumMod val="85000"/>
                  </a:schemeClr>
                </a:solidFill>
              </a:rPr>
              <a:t>unoptimized</a:t>
            </a:r>
            <a:r>
              <a:rPr lang="en-US" sz="2400" dirty="0">
                <a:solidFill>
                  <a:schemeClr val="bg1">
                    <a:lumMod val="85000"/>
                  </a:schemeClr>
                </a:solidFill>
              </a:rPr>
              <a:t> path and an active/optimized path becomes available, the VMW_PSP_MRU will switch the current path to the active/optimized one. While VMW_PSP_MRU is typically selected for ALUA arrays by default, certain ALUA storage arrays need to use VMW_PSP_FIXED.</a:t>
            </a:r>
          </a:p>
        </p:txBody>
      </p:sp>
      <p:sp>
        <p:nvSpPr>
          <p:cNvPr id="7" name="Text Placeholder 2"/>
          <p:cNvSpPr txBox="1">
            <a:spLocks/>
          </p:cNvSpPr>
          <p:nvPr/>
        </p:nvSpPr>
        <p:spPr>
          <a:xfrm>
            <a:off x="1556393" y="5466304"/>
            <a:ext cx="8187708" cy="771896"/>
          </a:xfrm>
          <a:prstGeom prst="rect">
            <a:avLst/>
          </a:prstGeom>
        </p:spPr>
        <p:txBody>
          <a:bodyPr vert="horz" lIns="45720" tIns="45720" rIns="45720" bIns="45720" rtlCol="0" anchor="ctr">
            <a:normAutofit/>
          </a:bodyPr>
          <a:lstStyle>
            <a:lvl1pPr marL="457189" indent="-457189" algn="r" defTabSz="586116" rtl="0" eaLnBrk="1" latinLnBrk="0" hangingPunct="1">
              <a:spcBef>
                <a:spcPts val="1025"/>
              </a:spcBef>
              <a:buClr>
                <a:schemeClr val="accent2"/>
              </a:buClr>
              <a:buSzPct val="70000"/>
              <a:buFont typeface="Myriad Pro Light" panose="020B0403030403020204" pitchFamily="34" charset="0"/>
              <a:buChar char=""/>
              <a:defRPr sz="3733" b="0" i="0" kern="1200">
                <a:solidFill>
                  <a:schemeClr val="accent2"/>
                </a:solidFill>
                <a:latin typeface="Myriad Pro" panose="020B0503030403020204" pitchFamily="34" charset="0"/>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396096" indent="-299165" algn="l" defTabSz="586116" rtl="0" eaLnBrk="1" latinLnBrk="0" hangingPunct="1">
              <a:spcBef>
                <a:spcPts val="488"/>
              </a:spcBef>
              <a:buClr>
                <a:schemeClr val="bg1">
                  <a:lumMod val="85000"/>
                </a:schemeClr>
              </a:buClr>
              <a:buSzPct val="70000"/>
              <a:buFont typeface="Myriad Pro Light" panose="020B0403030403020204" pitchFamily="34" charset="0"/>
              <a:buChar char="-"/>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r>
              <a:rPr lang="en-US"/>
              <a:t>vSphere Command-Line Guide</a:t>
            </a:r>
            <a:endParaRPr lang="en-US" dirty="0"/>
          </a:p>
        </p:txBody>
      </p:sp>
    </p:spTree>
    <p:extLst>
      <p:ext uri="{BB962C8B-B14F-4D97-AF65-F5344CB8AC3E}">
        <p14:creationId xmlns:p14="http://schemas.microsoft.com/office/powerpoint/2010/main" val="36924246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t>The default PSP for all devices claimed by VMW_SATP_ALUA is VMW_PSP_MRU. </a:t>
            </a:r>
            <a:r>
              <a:rPr lang="en-US" sz="2400" dirty="0">
                <a:solidFill>
                  <a:schemeClr val="bg1">
                    <a:lumMod val="85000"/>
                  </a:schemeClr>
                </a:solidFill>
              </a:rPr>
              <a:t>The VMW_PSP_MRU selects an active/optimized path as reported by the VMW_SATP_ALUA, or an active/</a:t>
            </a:r>
            <a:r>
              <a:rPr lang="en-US" sz="2400" dirty="0" err="1">
                <a:solidFill>
                  <a:schemeClr val="bg1">
                    <a:lumMod val="85000"/>
                  </a:schemeClr>
                </a:solidFill>
              </a:rPr>
              <a:t>unoptimized</a:t>
            </a:r>
            <a:r>
              <a:rPr lang="en-US" sz="2400" dirty="0">
                <a:solidFill>
                  <a:schemeClr val="bg1">
                    <a:lumMod val="85000"/>
                  </a:schemeClr>
                </a:solidFill>
              </a:rPr>
              <a:t> path if there is no active/optimized path. This path is used until a better path is available. For example, if the VMW_PSP_MRU is currently using an active/</a:t>
            </a:r>
            <a:r>
              <a:rPr lang="en-US" sz="2400" dirty="0" err="1">
                <a:solidFill>
                  <a:schemeClr val="bg1">
                    <a:lumMod val="85000"/>
                  </a:schemeClr>
                </a:solidFill>
              </a:rPr>
              <a:t>unoptimized</a:t>
            </a:r>
            <a:r>
              <a:rPr lang="en-US" sz="2400" dirty="0">
                <a:solidFill>
                  <a:schemeClr val="bg1">
                    <a:lumMod val="85000"/>
                  </a:schemeClr>
                </a:solidFill>
              </a:rPr>
              <a:t> path and an active/optimized path becomes available, the VMW_PSP_MRU will switch the current path to the active/optimized one. While VMW_PSP_MRU is typically selected for ALUA arrays by default, certain ALUA storage arrays need to use VMW_PSP_FIXED.</a:t>
            </a:r>
          </a:p>
        </p:txBody>
      </p:sp>
      <p:sp>
        <p:nvSpPr>
          <p:cNvPr id="5" name="Text Placeholder 2"/>
          <p:cNvSpPr>
            <a:spLocks noGrp="1"/>
          </p:cNvSpPr>
          <p:nvPr>
            <p:ph type="body" sz="quarter" idx="10"/>
          </p:nvPr>
        </p:nvSpPr>
        <p:spPr>
          <a:xfrm>
            <a:off x="1556393" y="5466304"/>
            <a:ext cx="8187708" cy="771896"/>
          </a:xfrm>
        </p:spPr>
        <p:txBody>
          <a:bodyPr/>
          <a:lstStyle/>
          <a:p>
            <a:r>
              <a:rPr lang="en-US" dirty="0"/>
              <a:t>vSphere Command-Line Guide</a:t>
            </a:r>
          </a:p>
        </p:txBody>
      </p:sp>
    </p:spTree>
    <p:extLst>
      <p:ext uri="{BB962C8B-B14F-4D97-AF65-F5344CB8AC3E}">
        <p14:creationId xmlns:p14="http://schemas.microsoft.com/office/powerpoint/2010/main" val="25024881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The default PSP for all devices claimed by VMW_SATP_ALUA is VMW_PSP_MRU. </a:t>
            </a:r>
            <a:r>
              <a:rPr lang="en-US" sz="2400" dirty="0"/>
              <a:t>The VMW_PSP_MRU selects an active/optimized path as reported by the VMW_SATP_ALUA, or an active/</a:t>
            </a:r>
            <a:r>
              <a:rPr lang="en-US" sz="2400" dirty="0" err="1"/>
              <a:t>unoptimized</a:t>
            </a:r>
            <a:r>
              <a:rPr lang="en-US" sz="2400" dirty="0"/>
              <a:t> path if there is no active/optimized path.</a:t>
            </a:r>
            <a:r>
              <a:rPr lang="en-US" sz="2400" dirty="0">
                <a:solidFill>
                  <a:schemeClr val="bg1">
                    <a:lumMod val="85000"/>
                  </a:schemeClr>
                </a:solidFill>
              </a:rPr>
              <a:t> This path is used until a better path is available. For example, if the VMW_PSP_MRU is currently using an active/</a:t>
            </a:r>
            <a:r>
              <a:rPr lang="en-US" sz="2400" dirty="0" err="1">
                <a:solidFill>
                  <a:schemeClr val="bg1">
                    <a:lumMod val="85000"/>
                  </a:schemeClr>
                </a:solidFill>
              </a:rPr>
              <a:t>unoptimized</a:t>
            </a:r>
            <a:r>
              <a:rPr lang="en-US" sz="2400" dirty="0">
                <a:solidFill>
                  <a:schemeClr val="bg1">
                    <a:lumMod val="85000"/>
                  </a:schemeClr>
                </a:solidFill>
              </a:rPr>
              <a:t> path and an active/optimized path becomes available, the VMW_PSP_MRU will switch the current path to the active/optimized one. While VMW_PSP_MRU is typically selected for ALUA arrays by default, certain ALUA storage arrays need to use VMW_PSP_FIXED.</a:t>
            </a:r>
          </a:p>
        </p:txBody>
      </p:sp>
      <p:sp>
        <p:nvSpPr>
          <p:cNvPr id="5" name="Text Placeholder 2"/>
          <p:cNvSpPr>
            <a:spLocks noGrp="1"/>
          </p:cNvSpPr>
          <p:nvPr>
            <p:ph type="body" sz="quarter" idx="10"/>
          </p:nvPr>
        </p:nvSpPr>
        <p:spPr>
          <a:xfrm>
            <a:off x="1556393" y="5466304"/>
            <a:ext cx="8187708" cy="771896"/>
          </a:xfrm>
        </p:spPr>
        <p:txBody>
          <a:bodyPr/>
          <a:lstStyle/>
          <a:p>
            <a:r>
              <a:rPr lang="en-US" dirty="0"/>
              <a:t>vSphere Command-Line Guide</a:t>
            </a:r>
          </a:p>
        </p:txBody>
      </p:sp>
    </p:spTree>
    <p:extLst>
      <p:ext uri="{BB962C8B-B14F-4D97-AF65-F5344CB8AC3E}">
        <p14:creationId xmlns:p14="http://schemas.microsoft.com/office/powerpoint/2010/main" val="2837818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The default PSP for all devices claimed by VMW_SATP_ALUA is VMW_PSP_MRU. The VMW_PSP_MRU selects an active/optimized path as reported by the VMW_SATP_ALUA, or an active/</a:t>
            </a:r>
            <a:r>
              <a:rPr lang="en-US" sz="2400" dirty="0" err="1">
                <a:solidFill>
                  <a:schemeClr val="bg1">
                    <a:lumMod val="85000"/>
                  </a:schemeClr>
                </a:solidFill>
              </a:rPr>
              <a:t>unoptimized</a:t>
            </a:r>
            <a:r>
              <a:rPr lang="en-US" sz="2400" dirty="0">
                <a:solidFill>
                  <a:schemeClr val="bg1">
                    <a:lumMod val="85000"/>
                  </a:schemeClr>
                </a:solidFill>
              </a:rPr>
              <a:t> path if there is no active/optimized path. </a:t>
            </a:r>
            <a:r>
              <a:rPr lang="en-US" sz="2400" dirty="0"/>
              <a:t>This path is used until a better path is available.</a:t>
            </a:r>
            <a:r>
              <a:rPr lang="en-US" sz="2400" dirty="0">
                <a:solidFill>
                  <a:schemeClr val="bg1">
                    <a:lumMod val="85000"/>
                  </a:schemeClr>
                </a:solidFill>
              </a:rPr>
              <a:t> For example, if the VMW_PSP_MRU is currently using an active/</a:t>
            </a:r>
            <a:r>
              <a:rPr lang="en-US" sz="2400" dirty="0" err="1">
                <a:solidFill>
                  <a:schemeClr val="bg1">
                    <a:lumMod val="85000"/>
                  </a:schemeClr>
                </a:solidFill>
              </a:rPr>
              <a:t>unoptimized</a:t>
            </a:r>
            <a:r>
              <a:rPr lang="en-US" sz="2400" dirty="0">
                <a:solidFill>
                  <a:schemeClr val="bg1">
                    <a:lumMod val="85000"/>
                  </a:schemeClr>
                </a:solidFill>
              </a:rPr>
              <a:t> path and an active/optimized path becomes available, the VMW_PSP_MRU will switch the current path to the active/optimized one. While VMW_PSP_MRU is typically selected for ALUA arrays by default, certain ALUA storage arrays need to use VMW_PSP_FIXED.</a:t>
            </a:r>
          </a:p>
        </p:txBody>
      </p:sp>
      <p:sp>
        <p:nvSpPr>
          <p:cNvPr id="3" name="Text Placeholder 2"/>
          <p:cNvSpPr>
            <a:spLocks noGrp="1"/>
          </p:cNvSpPr>
          <p:nvPr>
            <p:ph type="body" sz="quarter" idx="10"/>
          </p:nvPr>
        </p:nvSpPr>
        <p:spPr>
          <a:xfrm>
            <a:off x="1556393" y="5466304"/>
            <a:ext cx="8187708" cy="771896"/>
          </a:xfrm>
        </p:spPr>
        <p:txBody>
          <a:bodyPr/>
          <a:lstStyle/>
          <a:p>
            <a:r>
              <a:rPr lang="en-US" dirty="0"/>
              <a:t>vSphere Command-Line Guide</a:t>
            </a:r>
          </a:p>
        </p:txBody>
      </p:sp>
    </p:spTree>
    <p:extLst>
      <p:ext uri="{BB962C8B-B14F-4D97-AF65-F5344CB8AC3E}">
        <p14:creationId xmlns:p14="http://schemas.microsoft.com/office/powerpoint/2010/main" val="28066170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The default PSP for all devices claimed by VMW_SATP_ALUA is VMW_PSP_MRU. The VMW_PSP_MRU selects an active/optimized path as reported by the VMW_SATP_ALUA, or an active/</a:t>
            </a:r>
            <a:r>
              <a:rPr lang="en-US" sz="2400" dirty="0" err="1">
                <a:solidFill>
                  <a:schemeClr val="bg1">
                    <a:lumMod val="85000"/>
                  </a:schemeClr>
                </a:solidFill>
              </a:rPr>
              <a:t>unoptimized</a:t>
            </a:r>
            <a:r>
              <a:rPr lang="en-US" sz="2400" dirty="0">
                <a:solidFill>
                  <a:schemeClr val="bg1">
                    <a:lumMod val="85000"/>
                  </a:schemeClr>
                </a:solidFill>
              </a:rPr>
              <a:t> path if there is no active/optimized path. This path is used until a better path is available. </a:t>
            </a:r>
            <a:r>
              <a:rPr lang="en-US" sz="2400" dirty="0"/>
              <a:t>For example, if the VMW_PSP_MRU is currently using an active/</a:t>
            </a:r>
            <a:r>
              <a:rPr lang="en-US" sz="2400" dirty="0" err="1"/>
              <a:t>unoptimized</a:t>
            </a:r>
            <a:r>
              <a:rPr lang="en-US" sz="2400" dirty="0"/>
              <a:t> path and an active/optimized path becomes available, the VMW_PSP_MRU will switch the current path to the active/optimized one.</a:t>
            </a:r>
            <a:r>
              <a:rPr lang="en-US" sz="2400" dirty="0">
                <a:solidFill>
                  <a:schemeClr val="bg1">
                    <a:lumMod val="85000"/>
                  </a:schemeClr>
                </a:solidFill>
              </a:rPr>
              <a:t> While VMW_PSP_MRU is typically selected for ALUA arrays by default, certain ALUA storage arrays need to use VMW_PSP_FIXED.</a:t>
            </a:r>
          </a:p>
        </p:txBody>
      </p:sp>
      <p:sp>
        <p:nvSpPr>
          <p:cNvPr id="3" name="Text Placeholder 2"/>
          <p:cNvSpPr>
            <a:spLocks noGrp="1"/>
          </p:cNvSpPr>
          <p:nvPr>
            <p:ph type="body" sz="quarter" idx="10"/>
          </p:nvPr>
        </p:nvSpPr>
        <p:spPr>
          <a:xfrm>
            <a:off x="1556393" y="5466304"/>
            <a:ext cx="8187708" cy="771896"/>
          </a:xfrm>
        </p:spPr>
        <p:txBody>
          <a:bodyPr/>
          <a:lstStyle/>
          <a:p>
            <a:r>
              <a:rPr lang="en-US" dirty="0"/>
              <a:t>vSphere Command-Line Guide</a:t>
            </a:r>
          </a:p>
        </p:txBody>
      </p:sp>
    </p:spTree>
    <p:extLst>
      <p:ext uri="{BB962C8B-B14F-4D97-AF65-F5344CB8AC3E}">
        <p14:creationId xmlns:p14="http://schemas.microsoft.com/office/powerpoint/2010/main" val="15059791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The default PSP for all devices claimed by VMW_SATP_ALUA is VMW_PSP_MRU. The VMW_PSP_MRU selects an active/optimized path as reported by the VMW_SATP_ALUA, or an active/</a:t>
            </a:r>
            <a:r>
              <a:rPr lang="en-US" sz="2400" dirty="0" err="1">
                <a:solidFill>
                  <a:schemeClr val="bg1">
                    <a:lumMod val="85000"/>
                  </a:schemeClr>
                </a:solidFill>
              </a:rPr>
              <a:t>unoptimized</a:t>
            </a:r>
            <a:r>
              <a:rPr lang="en-US" sz="2400" dirty="0">
                <a:solidFill>
                  <a:schemeClr val="bg1">
                    <a:lumMod val="85000"/>
                  </a:schemeClr>
                </a:solidFill>
              </a:rPr>
              <a:t> path if there is no active/optimized path. This path is used until a better path is available. For example, if the VMW_PSP_MRU is currently using an active/</a:t>
            </a:r>
            <a:r>
              <a:rPr lang="en-US" sz="2400" dirty="0" err="1">
                <a:solidFill>
                  <a:schemeClr val="bg1">
                    <a:lumMod val="85000"/>
                  </a:schemeClr>
                </a:solidFill>
              </a:rPr>
              <a:t>unoptimized</a:t>
            </a:r>
            <a:r>
              <a:rPr lang="en-US" sz="2400" dirty="0">
                <a:solidFill>
                  <a:schemeClr val="bg1">
                    <a:lumMod val="85000"/>
                  </a:schemeClr>
                </a:solidFill>
              </a:rPr>
              <a:t> path and an active/optimized path becomes available, the VMW_PSP_MRU will switch the current path to the active/optimized one. </a:t>
            </a:r>
            <a:r>
              <a:rPr lang="en-US" sz="2400" dirty="0"/>
              <a:t>While VMW_PSP_MRU is typically selected for ALUA arrays by default, certain ALUA storage arrays need to use VMW_PSP_FIXED.</a:t>
            </a:r>
          </a:p>
        </p:txBody>
      </p:sp>
      <p:sp>
        <p:nvSpPr>
          <p:cNvPr id="5" name="Text Placeholder 2"/>
          <p:cNvSpPr>
            <a:spLocks noGrp="1"/>
          </p:cNvSpPr>
          <p:nvPr>
            <p:ph type="body" sz="quarter" idx="10"/>
          </p:nvPr>
        </p:nvSpPr>
        <p:spPr>
          <a:xfrm>
            <a:off x="1556393" y="5466304"/>
            <a:ext cx="8187708" cy="771896"/>
          </a:xfrm>
        </p:spPr>
        <p:txBody>
          <a:bodyPr/>
          <a:lstStyle/>
          <a:p>
            <a:r>
              <a:rPr lang="en-US" dirty="0"/>
              <a:t>vSphere Command-Line Guide</a:t>
            </a:r>
          </a:p>
        </p:txBody>
      </p:sp>
    </p:spTree>
    <p:extLst>
      <p:ext uri="{BB962C8B-B14F-4D97-AF65-F5344CB8AC3E}">
        <p14:creationId xmlns:p14="http://schemas.microsoft.com/office/powerpoint/2010/main" val="39234588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24026" y="1627322"/>
            <a:ext cx="6726265" cy="4633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Permissions Application</a:t>
            </a:r>
          </a:p>
        </p:txBody>
      </p:sp>
      <p:sp>
        <p:nvSpPr>
          <p:cNvPr id="8" name="Rectangle 7"/>
          <p:cNvSpPr/>
          <p:nvPr/>
        </p:nvSpPr>
        <p:spPr>
          <a:xfrm>
            <a:off x="1286357" y="2138766"/>
            <a:ext cx="2603715" cy="1007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Privilege</a:t>
            </a:r>
          </a:p>
        </p:txBody>
      </p:sp>
      <p:sp>
        <p:nvSpPr>
          <p:cNvPr id="9" name="Rectangle 8"/>
          <p:cNvSpPr/>
          <p:nvPr/>
        </p:nvSpPr>
        <p:spPr>
          <a:xfrm>
            <a:off x="1286357" y="3267559"/>
            <a:ext cx="2603715" cy="1007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Privilege</a:t>
            </a:r>
          </a:p>
        </p:txBody>
      </p:sp>
      <p:sp>
        <p:nvSpPr>
          <p:cNvPr id="10" name="Rectangle 9"/>
          <p:cNvSpPr/>
          <p:nvPr/>
        </p:nvSpPr>
        <p:spPr>
          <a:xfrm>
            <a:off x="1286357" y="4396352"/>
            <a:ext cx="2603715" cy="1007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bg1"/>
                </a:solidFill>
              </a:rPr>
              <a:t>Privilege</a:t>
            </a:r>
          </a:p>
        </p:txBody>
      </p:sp>
      <p:sp>
        <p:nvSpPr>
          <p:cNvPr id="11" name="Rectangle 10"/>
          <p:cNvSpPr/>
          <p:nvPr/>
        </p:nvSpPr>
        <p:spPr>
          <a:xfrm>
            <a:off x="4677905" y="2138765"/>
            <a:ext cx="2603715" cy="21361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bg1"/>
                </a:solidFill>
              </a:rPr>
              <a:t>Role</a:t>
            </a:r>
          </a:p>
        </p:txBody>
      </p:sp>
      <p:sp>
        <p:nvSpPr>
          <p:cNvPr id="12" name="Rectangle 11"/>
          <p:cNvSpPr/>
          <p:nvPr/>
        </p:nvSpPr>
        <p:spPr>
          <a:xfrm>
            <a:off x="7960963" y="2138764"/>
            <a:ext cx="2603715" cy="21361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bg1"/>
                </a:solidFill>
              </a:rPr>
              <a:t>vSphere</a:t>
            </a:r>
            <a:br>
              <a:rPr lang="en-US" sz="2800" dirty="0">
                <a:solidFill>
                  <a:schemeClr val="bg1"/>
                </a:solidFill>
              </a:rPr>
            </a:br>
            <a:r>
              <a:rPr lang="en-US" sz="2800" dirty="0">
                <a:solidFill>
                  <a:schemeClr val="bg1"/>
                </a:solidFill>
              </a:rPr>
              <a:t>Object</a:t>
            </a:r>
          </a:p>
        </p:txBody>
      </p:sp>
      <p:sp>
        <p:nvSpPr>
          <p:cNvPr id="13" name="Rectangle 12"/>
          <p:cNvSpPr/>
          <p:nvPr/>
        </p:nvSpPr>
        <p:spPr>
          <a:xfrm>
            <a:off x="7960962" y="4900047"/>
            <a:ext cx="2603715" cy="10073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bg1"/>
                </a:solidFill>
              </a:rPr>
              <a:t>User/Group</a:t>
            </a:r>
          </a:p>
        </p:txBody>
      </p:sp>
      <p:sp>
        <p:nvSpPr>
          <p:cNvPr id="15" name="TextBox 14"/>
          <p:cNvSpPr txBox="1"/>
          <p:nvPr/>
        </p:nvSpPr>
        <p:spPr>
          <a:xfrm>
            <a:off x="5073680" y="5006521"/>
            <a:ext cx="1812163" cy="523220"/>
          </a:xfrm>
          <a:prstGeom prst="rect">
            <a:avLst/>
          </a:prstGeom>
          <a:noFill/>
        </p:spPr>
        <p:txBody>
          <a:bodyPr wrap="none" rtlCol="0">
            <a:spAutoFit/>
          </a:bodyPr>
          <a:lstStyle/>
          <a:p>
            <a:r>
              <a:rPr lang="en-US" sz="2800" dirty="0"/>
              <a:t>Permission</a:t>
            </a:r>
            <a:endParaRPr lang="en-US" dirty="0"/>
          </a:p>
        </p:txBody>
      </p:sp>
      <p:sp>
        <p:nvSpPr>
          <p:cNvPr id="16" name="Right Arrow 15"/>
          <p:cNvSpPr/>
          <p:nvPr/>
        </p:nvSpPr>
        <p:spPr>
          <a:xfrm>
            <a:off x="3998561" y="2769028"/>
            <a:ext cx="839493" cy="875654"/>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7" name="Right Arrow 16"/>
          <p:cNvSpPr/>
          <p:nvPr/>
        </p:nvSpPr>
        <p:spPr>
          <a:xfrm>
            <a:off x="7379553" y="2769028"/>
            <a:ext cx="839493" cy="875654"/>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8" name="Right Arrow 17"/>
          <p:cNvSpPr/>
          <p:nvPr/>
        </p:nvSpPr>
        <p:spPr>
          <a:xfrm rot="16200000">
            <a:off x="8843073" y="3967565"/>
            <a:ext cx="839493" cy="875654"/>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0795642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
                                        <p:tgtEl>
                                          <p:spTgt spid="9"/>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
                                        <p:tgtEl>
                                          <p:spTgt spid="16"/>
                                        </p:tgtEl>
                                      </p:cBhvr>
                                    </p:animEffect>
                                  </p:childTnLst>
                                </p:cTn>
                              </p:par>
                            </p:childTnLst>
                          </p:cTn>
                        </p:par>
                        <p:par>
                          <p:cTn id="21" fill="hold">
                            <p:stCondLst>
                              <p:cond delay="2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200"/>
                                        <p:tgtEl>
                                          <p:spTgt spid="17"/>
                                        </p:tgtEl>
                                      </p:cBhvr>
                                    </p:animEffect>
                                  </p:childTnLst>
                                </p:cTn>
                              </p:par>
                            </p:childTnLst>
                          </p:cTn>
                        </p:par>
                        <p:par>
                          <p:cTn id="30" fill="hold">
                            <p:stCondLst>
                              <p:cond delay="2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
                                        <p:tgtEl>
                                          <p:spTgt spid="13"/>
                                        </p:tgtEl>
                                      </p:cBhvr>
                                    </p:animEffect>
                                  </p:childTnLst>
                                </p:cTn>
                              </p:par>
                            </p:childTnLst>
                          </p:cTn>
                        </p:par>
                        <p:par>
                          <p:cTn id="39" fill="hold">
                            <p:stCondLst>
                              <p:cond delay="2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9" grpId="0" animBg="1"/>
      <p:bldP spid="10" grpId="0" animBg="1"/>
      <p:bldP spid="11" grpId="0" animBg="1"/>
      <p:bldP spid="12" grpId="0" animBg="1"/>
      <p:bldP spid="13" grpId="0" animBg="1"/>
      <p:bldP spid="15" grpId="0"/>
      <p:bldP spid="16" grpId="0" animBg="1"/>
      <p:bldP spid="17" grpId="0" animBg="1"/>
      <p:bldP spid="1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#24</a:t>
            </a:r>
          </a:p>
        </p:txBody>
      </p:sp>
      <p:sp>
        <p:nvSpPr>
          <p:cNvPr id="3" name="Text Placeholder 2"/>
          <p:cNvSpPr>
            <a:spLocks noGrp="1"/>
          </p:cNvSpPr>
          <p:nvPr>
            <p:ph type="body" sz="quarter" idx="10"/>
          </p:nvPr>
        </p:nvSpPr>
        <p:spPr/>
        <p:txBody>
          <a:bodyPr/>
          <a:lstStyle/>
          <a:p>
            <a:r>
              <a:rPr lang="en-US" dirty="0"/>
              <a:t>Avoid the NFS3 </a:t>
            </a:r>
            <a:r>
              <a:rPr lang="en-US" dirty="0" err="1"/>
              <a:t>Gotcha</a:t>
            </a:r>
            <a:endParaRPr lang="en-US" dirty="0"/>
          </a:p>
        </p:txBody>
      </p:sp>
    </p:spTree>
    <p:extLst>
      <p:ext uri="{BB962C8B-B14F-4D97-AF65-F5344CB8AC3E}">
        <p14:creationId xmlns:p14="http://schemas.microsoft.com/office/powerpoint/2010/main" val="2684434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Compare and contrast</a:t>
            </a:r>
            <a:br>
              <a:rPr lang="en-US" dirty="0"/>
            </a:br>
            <a:r>
              <a:rPr lang="en-US" dirty="0"/>
              <a:t>VMFS and NFS Datastore Properties</a:t>
            </a:r>
          </a:p>
        </p:txBody>
      </p:sp>
      <p:sp>
        <p:nvSpPr>
          <p:cNvPr id="6" name="Rounded Rectangle 5"/>
          <p:cNvSpPr/>
          <p:nvPr/>
        </p:nvSpPr>
        <p:spPr>
          <a:xfrm>
            <a:off x="1143273" y="2116435"/>
            <a:ext cx="9927771" cy="15965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Datastores deployed on </a:t>
            </a:r>
            <a:r>
              <a:rPr lang="en-US" sz="2400" u="sng" dirty="0"/>
              <a:t>block</a:t>
            </a:r>
            <a:r>
              <a:rPr lang="en-US" sz="2400" dirty="0"/>
              <a:t> </a:t>
            </a:r>
            <a:r>
              <a:rPr lang="en-US" sz="2400" u="sng" dirty="0"/>
              <a:t>stora</a:t>
            </a:r>
            <a:r>
              <a:rPr lang="en-US" sz="2400" dirty="0"/>
              <a:t>g</a:t>
            </a:r>
            <a:r>
              <a:rPr lang="en-US" sz="2400" u="sng" dirty="0"/>
              <a:t>e</a:t>
            </a:r>
            <a:r>
              <a:rPr lang="en-US" sz="2400" dirty="0"/>
              <a:t> devices use vSphere VMFS.</a:t>
            </a:r>
            <a:br>
              <a:rPr lang="en-US" sz="2400" dirty="0"/>
            </a:br>
            <a:r>
              <a:rPr lang="en-US" sz="2400" dirty="0"/>
              <a:t>VMFS is a special high-performance file system</a:t>
            </a:r>
            <a:br>
              <a:rPr lang="en-US" sz="2400" dirty="0"/>
            </a:br>
            <a:r>
              <a:rPr lang="en-US" sz="2400" dirty="0"/>
              <a:t>that is optimized for storing virtual machines.</a:t>
            </a:r>
            <a:endParaRPr lang="en-US" sz="2400" dirty="0">
              <a:solidFill>
                <a:schemeClr val="bg1"/>
              </a:solidFill>
            </a:endParaRPr>
          </a:p>
        </p:txBody>
      </p:sp>
      <p:sp>
        <p:nvSpPr>
          <p:cNvPr id="7" name="Rounded Rectangle 6"/>
          <p:cNvSpPr/>
          <p:nvPr/>
        </p:nvSpPr>
        <p:spPr>
          <a:xfrm>
            <a:off x="1143274" y="4071257"/>
            <a:ext cx="9927771" cy="15965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NFS volumes </a:t>
            </a:r>
            <a:r>
              <a:rPr lang="en-US" sz="2400" u="sng" dirty="0"/>
              <a:t>are</a:t>
            </a:r>
            <a:r>
              <a:rPr lang="en-US" sz="2400" dirty="0"/>
              <a:t> </a:t>
            </a:r>
            <a:r>
              <a:rPr lang="en-US" sz="2400" u="sng" dirty="0"/>
              <a:t>not</a:t>
            </a:r>
            <a:r>
              <a:rPr lang="en-US" sz="2400" dirty="0"/>
              <a:t> </a:t>
            </a:r>
            <a:r>
              <a:rPr lang="en-US" sz="2400" u="sng" dirty="0"/>
              <a:t>formatted</a:t>
            </a:r>
            <a:r>
              <a:rPr lang="en-US" sz="2400" dirty="0"/>
              <a:t> with a VMFS file system.</a:t>
            </a:r>
            <a:br>
              <a:rPr lang="en-US" sz="2400" dirty="0"/>
            </a:br>
            <a:r>
              <a:rPr lang="en-US" sz="2400" dirty="0"/>
              <a:t>NFS volumes are mounted directly on ESXi hosts and used to store and boot virtual machines in the same way as VMFS datastores.</a:t>
            </a:r>
            <a:endParaRPr lang="en-US" sz="2400" dirty="0">
              <a:solidFill>
                <a:schemeClr val="bg1"/>
              </a:solidFill>
            </a:endParaRPr>
          </a:p>
        </p:txBody>
      </p:sp>
    </p:spTree>
    <p:extLst>
      <p:ext uri="{BB962C8B-B14F-4D97-AF65-F5344CB8AC3E}">
        <p14:creationId xmlns:p14="http://schemas.microsoft.com/office/powerpoint/2010/main" val="2489776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mph" presetSubtype="0" fill="hold" grpId="1" nodeType="clickEffect">
                                  <p:stCondLst>
                                    <p:cond delay="0"/>
                                  </p:stCondLst>
                                  <p:childTnLst>
                                    <p:animClr clrSpc="hsl" dir="cw">
                                      <p:cBhvr override="childStyle">
                                        <p:cTn id="11" dur="200" fill="hold"/>
                                        <p:tgtEl>
                                          <p:spTgt spid="6"/>
                                        </p:tgtEl>
                                        <p:attrNameLst>
                                          <p:attrName>style.color</p:attrName>
                                        </p:attrNameLst>
                                      </p:cBhvr>
                                      <p:by>
                                        <p:hsl h="0" s="12549" l="25098"/>
                                      </p:by>
                                    </p:animClr>
                                    <p:animClr clrSpc="hsl" dir="cw">
                                      <p:cBhvr>
                                        <p:cTn id="12" dur="200" fill="hold"/>
                                        <p:tgtEl>
                                          <p:spTgt spid="6"/>
                                        </p:tgtEl>
                                        <p:attrNameLst>
                                          <p:attrName>fillcolor</p:attrName>
                                        </p:attrNameLst>
                                      </p:cBhvr>
                                      <p:by>
                                        <p:hsl h="0" s="12549" l="25098"/>
                                      </p:by>
                                    </p:animClr>
                                    <p:animClr clrSpc="hsl" dir="cw">
                                      <p:cBhvr>
                                        <p:cTn id="13" dur="200" fill="hold"/>
                                        <p:tgtEl>
                                          <p:spTgt spid="6"/>
                                        </p:tgtEl>
                                        <p:attrNameLst>
                                          <p:attrName>stroke.color</p:attrName>
                                        </p:attrNameLst>
                                      </p:cBhvr>
                                      <p:by>
                                        <p:hsl h="0" s="12549" l="25098"/>
                                      </p:by>
                                    </p:animClr>
                                    <p:set>
                                      <p:cBhvr>
                                        <p:cTn id="14" dur="200" fill="hold"/>
                                        <p:tgtEl>
                                          <p:spTgt spid="6"/>
                                        </p:tgtEl>
                                        <p:attrNameLst>
                                          <p:attrName>fill.type</p:attrName>
                                        </p:attrNameLst>
                                      </p:cBhvr>
                                      <p:to>
                                        <p:strVal val="solid"/>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a:t>
            </a:r>
            <a:r>
              <a:rPr lang="en-US" sz="2400" dirty="0" err="1">
                <a:solidFill>
                  <a:schemeClr val="bg1">
                    <a:lumMod val="85000"/>
                  </a:schemeClr>
                </a:solidFill>
              </a:rPr>
              <a:t>datastore</a:t>
            </a:r>
            <a:r>
              <a:rPr lang="en-US" sz="2400" dirty="0">
                <a:solidFill>
                  <a:schemeClr val="bg1">
                    <a:lumMod val="85000"/>
                  </a:schemeClr>
                </a:solidFill>
              </a:rPr>
              <a:t> using separate network connections between the host and the storage.</a:t>
            </a:r>
          </a:p>
        </p:txBody>
      </p:sp>
      <p:sp>
        <p:nvSpPr>
          <p:cNvPr id="3" name="Text Placeholder 2"/>
          <p:cNvSpPr>
            <a:spLocks noGrp="1"/>
          </p:cNvSpPr>
          <p:nvPr>
            <p:ph type="body" sz="quarter" idx="10"/>
          </p:nvPr>
        </p:nvSpPr>
        <p:spPr/>
        <p:txBody>
          <a:bodyPr/>
          <a:lstStyle/>
          <a:p>
            <a:r>
              <a:rPr lang="en-US" dirty="0"/>
              <a:t>vSphere Storage Guide</a:t>
            </a:r>
          </a:p>
        </p:txBody>
      </p:sp>
    </p:spTree>
    <p:extLst>
      <p:ext uri="{BB962C8B-B14F-4D97-AF65-F5344CB8AC3E}">
        <p14:creationId xmlns:p14="http://schemas.microsoft.com/office/powerpoint/2010/main" val="28483489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t>NFS 3 uses only one TCP connection for I/O. </a:t>
            </a:r>
            <a:r>
              <a:rPr lang="en-US" sz="2400" dirty="0">
                <a:solidFill>
                  <a:schemeClr val="bg1">
                    <a:lumMod val="85000"/>
                  </a:schemeClr>
                </a:solidFill>
              </a:rPr>
              <a:t>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a:t>
            </a:r>
            <a:r>
              <a:rPr lang="en-US" sz="2400" dirty="0" err="1">
                <a:solidFill>
                  <a:schemeClr val="bg1">
                    <a:lumMod val="85000"/>
                  </a:schemeClr>
                </a:solidFill>
              </a:rPr>
              <a:t>datastore</a:t>
            </a:r>
            <a:r>
              <a:rPr lang="en-US" sz="2400" dirty="0">
                <a:solidFill>
                  <a:schemeClr val="bg1">
                    <a:lumMod val="85000"/>
                  </a:schemeClr>
                </a:solidFill>
              </a:rPr>
              <a:t> using separate network connections between the host and the storage.</a:t>
            </a:r>
          </a:p>
        </p:txBody>
      </p:sp>
      <p:sp>
        <p:nvSpPr>
          <p:cNvPr id="3" name="Text Placeholder 2"/>
          <p:cNvSpPr>
            <a:spLocks noGrp="1"/>
          </p:cNvSpPr>
          <p:nvPr>
            <p:ph type="body" sz="quarter" idx="10"/>
          </p:nvPr>
        </p:nvSpPr>
        <p:spPr/>
        <p:txBody>
          <a:bodyPr/>
          <a:lstStyle/>
          <a:p>
            <a:r>
              <a:rPr lang="en-US" dirty="0"/>
              <a:t>vSphere Storage Guide</a:t>
            </a:r>
          </a:p>
        </p:txBody>
      </p:sp>
    </p:spTree>
    <p:extLst>
      <p:ext uri="{BB962C8B-B14F-4D97-AF65-F5344CB8AC3E}">
        <p14:creationId xmlns:p14="http://schemas.microsoft.com/office/powerpoint/2010/main" val="4019836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NFS 3 uses only one TCP connection for I/O. </a:t>
            </a:r>
            <a:r>
              <a:rPr lang="en-US" sz="2400" dirty="0"/>
              <a:t>As a result, ESXi supports I/O on only one IP address or hostname for the NFS server, and does not support multiple paths. </a:t>
            </a:r>
            <a:r>
              <a:rPr lang="en-US" sz="2400" dirty="0">
                <a:solidFill>
                  <a:schemeClr val="bg1">
                    <a:lumMod val="85000"/>
                  </a:schemeClr>
                </a:solidFill>
              </a:rPr>
              <a:t>Depending on your network infrastructure and configuration, you can use the network stack to configure multiple connections to the storage targets. In this case, you must have multiple datastores, with each </a:t>
            </a:r>
            <a:r>
              <a:rPr lang="en-US" sz="2400" dirty="0" err="1">
                <a:solidFill>
                  <a:schemeClr val="bg1">
                    <a:lumMod val="85000"/>
                  </a:schemeClr>
                </a:solidFill>
              </a:rPr>
              <a:t>datastore</a:t>
            </a:r>
            <a:r>
              <a:rPr lang="en-US" sz="2400" dirty="0">
                <a:solidFill>
                  <a:schemeClr val="bg1">
                    <a:lumMod val="85000"/>
                  </a:schemeClr>
                </a:solidFill>
              </a:rPr>
              <a:t> using separate network connections between the host and the storage.</a:t>
            </a:r>
          </a:p>
        </p:txBody>
      </p:sp>
      <p:sp>
        <p:nvSpPr>
          <p:cNvPr id="3" name="Text Placeholder 2"/>
          <p:cNvSpPr>
            <a:spLocks noGrp="1"/>
          </p:cNvSpPr>
          <p:nvPr>
            <p:ph type="body" sz="quarter" idx="10"/>
          </p:nvPr>
        </p:nvSpPr>
        <p:spPr/>
        <p:txBody>
          <a:bodyPr/>
          <a:lstStyle/>
          <a:p>
            <a:r>
              <a:rPr lang="en-US" dirty="0"/>
              <a:t>vSphere Storage Guide</a:t>
            </a:r>
          </a:p>
        </p:txBody>
      </p:sp>
    </p:spTree>
    <p:extLst>
      <p:ext uri="{BB962C8B-B14F-4D97-AF65-F5344CB8AC3E}">
        <p14:creationId xmlns:p14="http://schemas.microsoft.com/office/powerpoint/2010/main" val="736613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NFS 3 uses only one TCP connection for I/O. As a result, ESXi supports I/O on only one IP address or hostname for the NFS server, and does not support multiple paths. </a:t>
            </a:r>
            <a:r>
              <a:rPr lang="en-US" sz="2400" dirty="0"/>
              <a:t>Depending on your network infrastructure and configuration, you can use the network stack to configure multiple connections to the storage targets. </a:t>
            </a:r>
            <a:r>
              <a:rPr lang="en-US" sz="2400" dirty="0">
                <a:solidFill>
                  <a:schemeClr val="bg1">
                    <a:lumMod val="85000"/>
                  </a:schemeClr>
                </a:solidFill>
              </a:rPr>
              <a:t>In this case, you must have multiple datastores, with each </a:t>
            </a:r>
            <a:r>
              <a:rPr lang="en-US" sz="2400" dirty="0" err="1">
                <a:solidFill>
                  <a:schemeClr val="bg1">
                    <a:lumMod val="85000"/>
                  </a:schemeClr>
                </a:solidFill>
              </a:rPr>
              <a:t>datastore</a:t>
            </a:r>
            <a:r>
              <a:rPr lang="en-US" sz="2400" dirty="0">
                <a:solidFill>
                  <a:schemeClr val="bg1">
                    <a:lumMod val="85000"/>
                  </a:schemeClr>
                </a:solidFill>
              </a:rPr>
              <a:t> using separate network connections between the host and the storage.</a:t>
            </a:r>
          </a:p>
        </p:txBody>
      </p:sp>
      <p:sp>
        <p:nvSpPr>
          <p:cNvPr id="3" name="Text Placeholder 2"/>
          <p:cNvSpPr>
            <a:spLocks noGrp="1"/>
          </p:cNvSpPr>
          <p:nvPr>
            <p:ph type="body" sz="quarter" idx="10"/>
          </p:nvPr>
        </p:nvSpPr>
        <p:spPr/>
        <p:txBody>
          <a:bodyPr/>
          <a:lstStyle/>
          <a:p>
            <a:r>
              <a:rPr lang="en-US" dirty="0"/>
              <a:t>vSphere Storage Guide</a:t>
            </a:r>
          </a:p>
        </p:txBody>
      </p:sp>
    </p:spTree>
    <p:extLst>
      <p:ext uri="{BB962C8B-B14F-4D97-AF65-F5344CB8AC3E}">
        <p14:creationId xmlns:p14="http://schemas.microsoft.com/office/powerpoint/2010/main" val="34529065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735" y="1899533"/>
            <a:ext cx="9079216" cy="2987749"/>
          </a:xfrm>
        </p:spPr>
        <p:txBody>
          <a:bodyPr>
            <a:noAutofit/>
          </a:bodyPr>
          <a:lstStyle/>
          <a:p>
            <a:r>
              <a:rPr lang="en-US" sz="2400" dirty="0">
                <a:solidFill>
                  <a:schemeClr val="bg1">
                    <a:lumMod val="85000"/>
                  </a:schemeClr>
                </a:solidFill>
              </a:rPr>
              <a:t>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a:t>
            </a:r>
            <a:r>
              <a:rPr lang="en-US" sz="2400" dirty="0"/>
              <a:t>In this case, you must have </a:t>
            </a:r>
            <a:r>
              <a:rPr lang="en-US" sz="2400" u="sng" dirty="0"/>
              <a:t>multi</a:t>
            </a:r>
            <a:r>
              <a:rPr lang="en-US" sz="2400" dirty="0"/>
              <a:t>p</a:t>
            </a:r>
            <a:r>
              <a:rPr lang="en-US" sz="2400" u="sng" dirty="0"/>
              <a:t>le</a:t>
            </a:r>
            <a:r>
              <a:rPr lang="en-US" sz="2400" dirty="0"/>
              <a:t> </a:t>
            </a:r>
            <a:r>
              <a:rPr lang="en-US" sz="2400" u="sng" dirty="0"/>
              <a:t>datastores</a:t>
            </a:r>
            <a:r>
              <a:rPr lang="en-US" sz="2400" dirty="0"/>
              <a:t>, with each </a:t>
            </a:r>
            <a:r>
              <a:rPr lang="en-US" sz="2400" dirty="0" err="1"/>
              <a:t>datastore</a:t>
            </a:r>
            <a:r>
              <a:rPr lang="en-US" sz="2400" dirty="0"/>
              <a:t> using separate network connections between the host and the storage.</a:t>
            </a:r>
          </a:p>
        </p:txBody>
      </p:sp>
      <p:sp>
        <p:nvSpPr>
          <p:cNvPr id="3" name="Text Placeholder 2"/>
          <p:cNvSpPr>
            <a:spLocks noGrp="1"/>
          </p:cNvSpPr>
          <p:nvPr>
            <p:ph type="body" sz="quarter" idx="10"/>
          </p:nvPr>
        </p:nvSpPr>
        <p:spPr/>
        <p:txBody>
          <a:bodyPr/>
          <a:lstStyle/>
          <a:p>
            <a:r>
              <a:rPr lang="en-US" dirty="0"/>
              <a:t>vSphere Storage Guide</a:t>
            </a:r>
          </a:p>
        </p:txBody>
      </p:sp>
    </p:spTree>
    <p:extLst>
      <p:ext uri="{BB962C8B-B14F-4D97-AF65-F5344CB8AC3E}">
        <p14:creationId xmlns:p14="http://schemas.microsoft.com/office/powerpoint/2010/main" val="259466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solidFill>
                  <a:schemeClr val="bg1">
                    <a:lumMod val="85000"/>
                  </a:schemeClr>
                </a:solidFill>
              </a:rPr>
              <a:t>NFS 4.1 provides </a:t>
            </a:r>
            <a:r>
              <a:rPr lang="en-US" sz="2000" dirty="0" err="1">
                <a:solidFill>
                  <a:schemeClr val="bg1">
                    <a:lumMod val="85000"/>
                  </a:schemeClr>
                </a:solidFill>
              </a:rPr>
              <a:t>multipathing</a:t>
            </a:r>
            <a:r>
              <a:rPr lang="en-US" sz="2000" dirty="0">
                <a:solidFill>
                  <a:schemeClr val="bg1">
                    <a:lumMod val="85000"/>
                  </a:schemeClr>
                </a:solidFill>
              </a:rPr>
              <a:t> for servers that support session </a:t>
            </a:r>
            <a:r>
              <a:rPr lang="en-US" sz="2000" dirty="0" err="1">
                <a:solidFill>
                  <a:schemeClr val="bg1">
                    <a:lumMod val="85000"/>
                  </a:schemeClr>
                </a:solidFill>
              </a:rPr>
              <a:t>trunking</a:t>
            </a:r>
            <a:r>
              <a:rPr lang="en-US" sz="2000" dirty="0">
                <a:solidFill>
                  <a:schemeClr val="bg1">
                    <a:lumMod val="85000"/>
                  </a:schemeClr>
                </a:solidFill>
              </a:rPr>
              <a:t>. </a:t>
            </a:r>
          </a:p>
          <a:p>
            <a:pPr marL="0" indent="0">
              <a:buNone/>
            </a:pPr>
            <a:r>
              <a:rPr lang="en-US" sz="2000" dirty="0">
                <a:solidFill>
                  <a:schemeClr val="bg1">
                    <a:lumMod val="85000"/>
                  </a:schemeClr>
                </a:solidFill>
              </a:rPr>
              <a:t>NFS 4.1 does not support hardware acceleration nor the use of thick-provisioned disks.</a:t>
            </a:r>
          </a:p>
          <a:p>
            <a:pPr marL="0" indent="0">
              <a:buNone/>
            </a:pPr>
            <a:r>
              <a:rPr lang="en-US" sz="2000" dirty="0">
                <a:solidFill>
                  <a:schemeClr val="bg1">
                    <a:lumMod val="85000"/>
                  </a:schemeClr>
                </a:solidFill>
              </a:rPr>
              <a:t>NFS 4.1 supports the Kerberos authentication protocol and the use of non-root users to access files when used with Kerberos.</a:t>
            </a:r>
          </a:p>
          <a:p>
            <a:pPr marL="0" indent="0">
              <a:buNone/>
            </a:pPr>
            <a:r>
              <a:rPr lang="en-US" sz="2000" dirty="0">
                <a:solidFill>
                  <a:schemeClr val="bg1">
                    <a:lumMod val="85000"/>
                  </a:schemeClr>
                </a:solidFill>
              </a:rPr>
              <a:t>NFS 4.1 uses share reservations as a locking mechanism and inbuilt file locking.</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solidFill>
                  <a:schemeClr val="bg1">
                    <a:lumMod val="85000"/>
                  </a:schemeClr>
                </a:solidFill>
              </a:rPr>
              <a:t>NFS 3 uses only a single TCP connection for I/O and does not support multiple paths.</a:t>
            </a:r>
          </a:p>
          <a:p>
            <a:pPr marL="0" indent="0">
              <a:buNone/>
            </a:pPr>
            <a:r>
              <a:rPr lang="en-US" sz="2000" dirty="0">
                <a:solidFill>
                  <a:schemeClr val="bg1">
                    <a:lumMod val="85000"/>
                  </a:schemeClr>
                </a:solidFill>
              </a:rPr>
              <a:t>NFS 3 supports hardware acceleration and the use of thick-provisioned disks.</a:t>
            </a:r>
          </a:p>
          <a:p>
            <a:pPr marL="0" indent="0">
              <a:buNone/>
            </a:pPr>
            <a:r>
              <a:rPr lang="en-US" sz="2000" dirty="0">
                <a:solidFill>
                  <a:schemeClr val="bg1">
                    <a:lumMod val="85000"/>
                  </a:schemeClr>
                </a:solidFill>
              </a:rPr>
              <a:t>NFS 3 does not support access to NFS volumes via non-root credentials. You must provide each host root access to the volume.</a:t>
            </a:r>
          </a:p>
          <a:p>
            <a:pPr marL="0" indent="0">
              <a:buNone/>
            </a:pPr>
            <a:r>
              <a:rPr lang="en-US" sz="2000" dirty="0">
                <a:solidFill>
                  <a:schemeClr val="bg1">
                    <a:lumMod val="85000"/>
                  </a:schemeClr>
                </a:solidFill>
              </a:rPr>
              <a:t>NFS 3 locking does not use the Network Lock Manager (NLM) protocol. VMware provides its own locking protocol which creates and manages lock files on the NFS server.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4000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NFS 4.1 provides </a:t>
            </a:r>
            <a:r>
              <a:rPr lang="en-US" sz="2000" dirty="0" err="1"/>
              <a:t>multipathing</a:t>
            </a:r>
            <a:r>
              <a:rPr lang="en-US" sz="2000" dirty="0"/>
              <a:t> for servers that support session </a:t>
            </a:r>
            <a:r>
              <a:rPr lang="en-US" sz="2000" dirty="0" err="1"/>
              <a:t>trunking</a:t>
            </a:r>
            <a:r>
              <a:rPr lang="en-US" sz="2000" dirty="0"/>
              <a:t>. </a:t>
            </a:r>
          </a:p>
          <a:p>
            <a:pPr marL="0" indent="0">
              <a:buNone/>
            </a:pPr>
            <a:r>
              <a:rPr lang="en-US" sz="2000" dirty="0">
                <a:solidFill>
                  <a:schemeClr val="bg1">
                    <a:lumMod val="85000"/>
                  </a:schemeClr>
                </a:solidFill>
              </a:rPr>
              <a:t>NFS 4.1 does not support hardware acceleration nor the use of thick-provisioned disks.</a:t>
            </a:r>
          </a:p>
          <a:p>
            <a:pPr marL="0" indent="0">
              <a:buNone/>
            </a:pPr>
            <a:r>
              <a:rPr lang="en-US" sz="2000" dirty="0">
                <a:solidFill>
                  <a:schemeClr val="bg1">
                    <a:lumMod val="85000"/>
                  </a:schemeClr>
                </a:solidFill>
              </a:rPr>
              <a:t>NFS 4.1 supports the Kerberos authentication protocol and the use of non-root users to access files when used with Kerberos.</a:t>
            </a:r>
          </a:p>
          <a:p>
            <a:pPr marL="0" indent="0">
              <a:buNone/>
            </a:pPr>
            <a:r>
              <a:rPr lang="en-US" sz="2000" dirty="0">
                <a:solidFill>
                  <a:schemeClr val="bg1">
                    <a:lumMod val="85000"/>
                  </a:schemeClr>
                </a:solidFill>
              </a:rPr>
              <a:t>NFS 4.1 uses share reservations as a locking mechanism and inbuilt file locking.</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t>NFS 3 uses only a single TCP connection for I/O and does not support multiple paths.</a:t>
            </a:r>
          </a:p>
          <a:p>
            <a:pPr marL="0" indent="0">
              <a:buNone/>
            </a:pPr>
            <a:r>
              <a:rPr lang="en-US" sz="2000" dirty="0">
                <a:solidFill>
                  <a:schemeClr val="bg1">
                    <a:lumMod val="85000"/>
                  </a:schemeClr>
                </a:solidFill>
              </a:rPr>
              <a:t>NFS 3 supports hardware acceleration and the use of thick-provisioned disks.</a:t>
            </a:r>
          </a:p>
          <a:p>
            <a:pPr marL="0" indent="0">
              <a:buNone/>
            </a:pPr>
            <a:r>
              <a:rPr lang="en-US" sz="2000" dirty="0">
                <a:solidFill>
                  <a:schemeClr val="bg1">
                    <a:lumMod val="85000"/>
                  </a:schemeClr>
                </a:solidFill>
              </a:rPr>
              <a:t>NFS 3 does not support access to NFS volumes via non-root credentials. You must provide each host root access to the volume.</a:t>
            </a:r>
          </a:p>
          <a:p>
            <a:pPr marL="0" indent="0">
              <a:buNone/>
            </a:pPr>
            <a:r>
              <a:rPr lang="en-US" sz="2000" dirty="0">
                <a:solidFill>
                  <a:schemeClr val="bg1">
                    <a:lumMod val="85000"/>
                  </a:schemeClr>
                </a:solidFill>
              </a:rPr>
              <a:t>NFS 3 locking does not use the Network Lock Manager (NLM) protocol. VMware provides its own locking protocol which creates and manages lock files on the NFS server.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745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solidFill>
                  <a:schemeClr val="bg1">
                    <a:lumMod val="85000"/>
                  </a:schemeClr>
                </a:solidFill>
              </a:rPr>
              <a:t>NFS 4.1 provides </a:t>
            </a:r>
            <a:r>
              <a:rPr lang="en-US" sz="2000" dirty="0" err="1">
                <a:solidFill>
                  <a:schemeClr val="bg1">
                    <a:lumMod val="85000"/>
                  </a:schemeClr>
                </a:solidFill>
              </a:rPr>
              <a:t>multipathing</a:t>
            </a:r>
            <a:r>
              <a:rPr lang="en-US" sz="2000" dirty="0">
                <a:solidFill>
                  <a:schemeClr val="bg1">
                    <a:lumMod val="85000"/>
                  </a:schemeClr>
                </a:solidFill>
              </a:rPr>
              <a:t> for servers that support session </a:t>
            </a:r>
            <a:r>
              <a:rPr lang="en-US" sz="2000" dirty="0" err="1">
                <a:solidFill>
                  <a:schemeClr val="bg1">
                    <a:lumMod val="85000"/>
                  </a:schemeClr>
                </a:solidFill>
              </a:rPr>
              <a:t>trunking</a:t>
            </a:r>
            <a:r>
              <a:rPr lang="en-US" sz="2000" dirty="0">
                <a:solidFill>
                  <a:schemeClr val="bg1">
                    <a:lumMod val="85000"/>
                  </a:schemeClr>
                </a:solidFill>
              </a:rPr>
              <a:t>. </a:t>
            </a:r>
          </a:p>
          <a:p>
            <a:pPr marL="0" indent="0">
              <a:buNone/>
            </a:pPr>
            <a:r>
              <a:rPr lang="en-US" sz="2000" dirty="0"/>
              <a:t>NFS 4.1 does not support hardware acceleration nor the use of thick-provisioned disks.</a:t>
            </a:r>
          </a:p>
          <a:p>
            <a:pPr marL="0" indent="0">
              <a:buNone/>
            </a:pPr>
            <a:r>
              <a:rPr lang="en-US" sz="2000" dirty="0">
                <a:solidFill>
                  <a:schemeClr val="bg1">
                    <a:lumMod val="85000"/>
                  </a:schemeClr>
                </a:solidFill>
              </a:rPr>
              <a:t>NFS 4.1 supports the Kerberos authentication protocol and the use of non-root users to access files when used with Kerberos.</a:t>
            </a:r>
          </a:p>
          <a:p>
            <a:pPr marL="0" indent="0">
              <a:buNone/>
            </a:pPr>
            <a:r>
              <a:rPr lang="en-US" sz="2000" dirty="0">
                <a:solidFill>
                  <a:schemeClr val="bg1">
                    <a:lumMod val="85000"/>
                  </a:schemeClr>
                </a:solidFill>
              </a:rPr>
              <a:t>NFS 4.1 uses share reservations as a locking mechanism and inbuilt file locking.</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solidFill>
                  <a:schemeClr val="bg1">
                    <a:lumMod val="85000"/>
                  </a:schemeClr>
                </a:solidFill>
              </a:rPr>
              <a:t>NFS 3 uses only a single TCP connection for I/O and does not support multiple paths.</a:t>
            </a:r>
          </a:p>
          <a:p>
            <a:pPr marL="0" indent="0">
              <a:buNone/>
            </a:pPr>
            <a:r>
              <a:rPr lang="en-US" sz="2000" dirty="0"/>
              <a:t>NFS 3 supports hardware acceleration and the use of thick-provisioned disks.</a:t>
            </a:r>
          </a:p>
          <a:p>
            <a:pPr marL="0" indent="0">
              <a:buNone/>
            </a:pPr>
            <a:r>
              <a:rPr lang="en-US" sz="2000" dirty="0">
                <a:solidFill>
                  <a:schemeClr val="bg1">
                    <a:lumMod val="85000"/>
                  </a:schemeClr>
                </a:solidFill>
              </a:rPr>
              <a:t>NFS 3 does not support access to NFS volumes via non-root credentials. You must provide each host root access to the volume.</a:t>
            </a:r>
          </a:p>
          <a:p>
            <a:pPr marL="0" indent="0">
              <a:buNone/>
            </a:pPr>
            <a:r>
              <a:rPr lang="en-US" sz="2000" dirty="0">
                <a:solidFill>
                  <a:schemeClr val="bg1">
                    <a:lumMod val="85000"/>
                  </a:schemeClr>
                </a:solidFill>
              </a:rPr>
              <a:t>NFS 3 locking does not use the Network Lock Manager (NLM) protocol. VMware provides its own locking protocol which creates and manages lock files on the NFS server.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326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Permissions Inheritance</a:t>
            </a:r>
          </a:p>
        </p:txBody>
      </p:sp>
    </p:spTree>
    <p:extLst>
      <p:ext uri="{BB962C8B-B14F-4D97-AF65-F5344CB8AC3E}">
        <p14:creationId xmlns:p14="http://schemas.microsoft.com/office/powerpoint/2010/main" val="19668736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solidFill>
                  <a:schemeClr val="bg1">
                    <a:lumMod val="85000"/>
                  </a:schemeClr>
                </a:solidFill>
              </a:rPr>
              <a:t>NFS 4.1 provides </a:t>
            </a:r>
            <a:r>
              <a:rPr lang="en-US" sz="2000" dirty="0" err="1">
                <a:solidFill>
                  <a:schemeClr val="bg1">
                    <a:lumMod val="85000"/>
                  </a:schemeClr>
                </a:solidFill>
              </a:rPr>
              <a:t>multipathing</a:t>
            </a:r>
            <a:r>
              <a:rPr lang="en-US" sz="2000" dirty="0">
                <a:solidFill>
                  <a:schemeClr val="bg1">
                    <a:lumMod val="85000"/>
                  </a:schemeClr>
                </a:solidFill>
              </a:rPr>
              <a:t> for servers that support session </a:t>
            </a:r>
            <a:r>
              <a:rPr lang="en-US" sz="2000" dirty="0" err="1">
                <a:solidFill>
                  <a:schemeClr val="bg1">
                    <a:lumMod val="85000"/>
                  </a:schemeClr>
                </a:solidFill>
              </a:rPr>
              <a:t>trunking</a:t>
            </a:r>
            <a:r>
              <a:rPr lang="en-US" sz="2000" dirty="0">
                <a:solidFill>
                  <a:schemeClr val="bg1">
                    <a:lumMod val="85000"/>
                  </a:schemeClr>
                </a:solidFill>
              </a:rPr>
              <a:t>. </a:t>
            </a:r>
          </a:p>
          <a:p>
            <a:pPr marL="0" indent="0">
              <a:buNone/>
            </a:pPr>
            <a:r>
              <a:rPr lang="en-US" sz="2000" dirty="0">
                <a:solidFill>
                  <a:schemeClr val="bg1">
                    <a:lumMod val="85000"/>
                  </a:schemeClr>
                </a:solidFill>
              </a:rPr>
              <a:t>NFS 4.1 does not support hardware acceleration nor the use of thick-provisioned disks.</a:t>
            </a:r>
          </a:p>
          <a:p>
            <a:pPr marL="0" indent="0">
              <a:buNone/>
            </a:pPr>
            <a:r>
              <a:rPr lang="en-US" sz="2000" dirty="0"/>
              <a:t>NFS 4.1 supports the Kerberos authentication protocol and the use of non-root users to access files when used with Kerberos.</a:t>
            </a:r>
          </a:p>
          <a:p>
            <a:pPr marL="0" indent="0">
              <a:buNone/>
            </a:pPr>
            <a:r>
              <a:rPr lang="en-US" sz="2000" dirty="0">
                <a:solidFill>
                  <a:schemeClr val="bg1">
                    <a:lumMod val="85000"/>
                  </a:schemeClr>
                </a:solidFill>
              </a:rPr>
              <a:t>NFS 4.1 uses share reservations as a locking mechanism and inbuilt file locking.</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solidFill>
                  <a:schemeClr val="bg1">
                    <a:lumMod val="85000"/>
                  </a:schemeClr>
                </a:solidFill>
              </a:rPr>
              <a:t>NFS 3 uses only a single TCP connection for I/O and does not support multiple paths.</a:t>
            </a:r>
          </a:p>
          <a:p>
            <a:pPr marL="0" indent="0">
              <a:buNone/>
            </a:pPr>
            <a:r>
              <a:rPr lang="en-US" sz="2000" dirty="0">
                <a:solidFill>
                  <a:schemeClr val="bg1">
                    <a:lumMod val="85000"/>
                  </a:schemeClr>
                </a:solidFill>
              </a:rPr>
              <a:t>NFS 3 supports hardware acceleration and the use of thick-provisioned disks.</a:t>
            </a:r>
          </a:p>
          <a:p>
            <a:pPr marL="0" indent="0">
              <a:buNone/>
            </a:pPr>
            <a:r>
              <a:rPr lang="en-US" sz="2000" dirty="0"/>
              <a:t>NFS 3 does not support access to NFS volumes via non-root credentials. You must provide each host root access to the volume.</a:t>
            </a:r>
          </a:p>
          <a:p>
            <a:pPr marL="0" indent="0">
              <a:buNone/>
            </a:pPr>
            <a:r>
              <a:rPr lang="en-US" sz="2000" dirty="0">
                <a:solidFill>
                  <a:schemeClr val="bg1">
                    <a:lumMod val="85000"/>
                  </a:schemeClr>
                </a:solidFill>
              </a:rPr>
              <a:t>NFS 3 locking does not use the Network Lock Manager (NLM) protocol. VMware provides its own locking protocol which creates and manages lock files on the NFS server.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3882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solidFill>
                  <a:schemeClr val="bg1">
                    <a:lumMod val="85000"/>
                  </a:schemeClr>
                </a:solidFill>
              </a:rPr>
              <a:t>NFS 4.1 provides </a:t>
            </a:r>
            <a:r>
              <a:rPr lang="en-US" sz="2000" dirty="0" err="1">
                <a:solidFill>
                  <a:schemeClr val="bg1">
                    <a:lumMod val="85000"/>
                  </a:schemeClr>
                </a:solidFill>
              </a:rPr>
              <a:t>multipathing</a:t>
            </a:r>
            <a:r>
              <a:rPr lang="en-US" sz="2000" dirty="0">
                <a:solidFill>
                  <a:schemeClr val="bg1">
                    <a:lumMod val="85000"/>
                  </a:schemeClr>
                </a:solidFill>
              </a:rPr>
              <a:t> for servers that support session </a:t>
            </a:r>
            <a:r>
              <a:rPr lang="en-US" sz="2000" dirty="0" err="1">
                <a:solidFill>
                  <a:schemeClr val="bg1">
                    <a:lumMod val="85000"/>
                  </a:schemeClr>
                </a:solidFill>
              </a:rPr>
              <a:t>trunking</a:t>
            </a:r>
            <a:r>
              <a:rPr lang="en-US" sz="2000" dirty="0">
                <a:solidFill>
                  <a:schemeClr val="bg1">
                    <a:lumMod val="85000"/>
                  </a:schemeClr>
                </a:solidFill>
              </a:rPr>
              <a:t>. </a:t>
            </a:r>
          </a:p>
          <a:p>
            <a:pPr marL="0" indent="0">
              <a:buNone/>
            </a:pPr>
            <a:r>
              <a:rPr lang="en-US" sz="2000" dirty="0">
                <a:solidFill>
                  <a:schemeClr val="bg1">
                    <a:lumMod val="85000"/>
                  </a:schemeClr>
                </a:solidFill>
              </a:rPr>
              <a:t>NFS 4.1 does not support hardware acceleration nor the use of thick-provisioned disks.</a:t>
            </a:r>
          </a:p>
          <a:p>
            <a:pPr marL="0" indent="0">
              <a:buNone/>
            </a:pPr>
            <a:r>
              <a:rPr lang="en-US" sz="2000" dirty="0">
                <a:solidFill>
                  <a:schemeClr val="bg1">
                    <a:lumMod val="85000"/>
                  </a:schemeClr>
                </a:solidFill>
              </a:rPr>
              <a:t>NFS 4.1 supports the Kerberos authentication protocol and the use of non-root users to access files when used with Kerberos.</a:t>
            </a:r>
          </a:p>
          <a:p>
            <a:pPr marL="0" indent="0">
              <a:buNone/>
            </a:pPr>
            <a:r>
              <a:rPr lang="en-US" sz="2000" dirty="0"/>
              <a:t>NFS 4.1 uses share reservations as a locking mechanism and inbuilt file locking.</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solidFill>
                  <a:schemeClr val="bg1">
                    <a:lumMod val="85000"/>
                  </a:schemeClr>
                </a:solidFill>
              </a:rPr>
              <a:t>NFS 3 uses only a single TCP connection for I/O and does not support multiple paths.</a:t>
            </a:r>
          </a:p>
          <a:p>
            <a:pPr marL="0" indent="0">
              <a:buNone/>
            </a:pPr>
            <a:r>
              <a:rPr lang="en-US" sz="2000" dirty="0">
                <a:solidFill>
                  <a:schemeClr val="bg1">
                    <a:lumMod val="85000"/>
                  </a:schemeClr>
                </a:solidFill>
              </a:rPr>
              <a:t>NFS 3 supports hardware acceleration and the use of thick-provisioned disks.</a:t>
            </a:r>
          </a:p>
          <a:p>
            <a:pPr marL="0" indent="0">
              <a:buNone/>
            </a:pPr>
            <a:r>
              <a:rPr lang="en-US" sz="2000" dirty="0">
                <a:solidFill>
                  <a:schemeClr val="bg1">
                    <a:lumMod val="85000"/>
                  </a:schemeClr>
                </a:solidFill>
              </a:rPr>
              <a:t>NFS 3 does not support access to NFS volumes via non-root credentials. You must provide each host root access to the volume.</a:t>
            </a:r>
          </a:p>
          <a:p>
            <a:pPr marL="0" indent="0">
              <a:buNone/>
            </a:pPr>
            <a:r>
              <a:rPr lang="en-US" sz="2000" dirty="0"/>
              <a:t>NFS 3 locking does not use the Network Lock Manager (NLM) protocol. VMware provides its own locking protocol which creates and manages lock files on the NFS server.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4039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Does not support…</a:t>
            </a:r>
          </a:p>
          <a:p>
            <a:pPr marL="0" indent="0">
              <a:buNone/>
            </a:pPr>
            <a:r>
              <a:rPr lang="en-US" sz="2000" dirty="0"/>
              <a:t>	Storage DRS</a:t>
            </a:r>
          </a:p>
          <a:p>
            <a:pPr marL="0" indent="0">
              <a:buNone/>
            </a:pPr>
            <a:r>
              <a:rPr lang="en-US" sz="2000" dirty="0"/>
              <a:t>	Storage I/O Control</a:t>
            </a:r>
          </a:p>
          <a:p>
            <a:pPr marL="0" indent="0">
              <a:buNone/>
            </a:pPr>
            <a:r>
              <a:rPr lang="en-US" sz="2000" dirty="0"/>
              <a:t>	Site Recovery Manager</a:t>
            </a:r>
          </a:p>
          <a:p>
            <a:pPr marL="0" indent="0">
              <a:buNone/>
            </a:pPr>
            <a:r>
              <a:rPr lang="en-US" sz="2000" dirty="0"/>
              <a:t>	Virtual Volumes</a:t>
            </a:r>
          </a:p>
          <a:p>
            <a:pPr marL="0" indent="0">
              <a:buNone/>
            </a:pPr>
            <a:r>
              <a:rPr lang="en-US" sz="2000" dirty="0"/>
              <a:t>	Pre-v6 Fault Tolerance</a:t>
            </a:r>
          </a:p>
        </p:txBody>
      </p:sp>
      <p:sp>
        <p:nvSpPr>
          <p:cNvPr id="3" name="Text Placeholder 2"/>
          <p:cNvSpPr>
            <a:spLocks noGrp="1"/>
          </p:cNvSpPr>
          <p:nvPr>
            <p:ph type="body" sz="quarter" idx="18"/>
          </p:nvPr>
        </p:nvSpPr>
        <p:spPr>
          <a:xfrm>
            <a:off x="6335261" y="1768634"/>
            <a:ext cx="5317052" cy="745412"/>
          </a:xfrm>
        </p:spPr>
        <p:txBody>
          <a:bodyPr/>
          <a:lstStyle/>
          <a:p>
            <a:r>
              <a:rPr lang="en-US" dirty="0"/>
              <a:t>NFS 4.1</a:t>
            </a:r>
          </a:p>
        </p:txBody>
      </p:sp>
      <p:sp>
        <p:nvSpPr>
          <p:cNvPr id="5" name="Text Placeholder 4"/>
          <p:cNvSpPr>
            <a:spLocks noGrp="1"/>
          </p:cNvSpPr>
          <p:nvPr>
            <p:ph type="body" sz="quarter" idx="22"/>
          </p:nvPr>
        </p:nvSpPr>
        <p:spPr>
          <a:xfrm>
            <a:off x="441390" y="2672077"/>
            <a:ext cx="5327904" cy="3340608"/>
          </a:xfrm>
        </p:spPr>
        <p:txBody>
          <a:bodyPr/>
          <a:lstStyle/>
          <a:p>
            <a:pPr marL="0" indent="0">
              <a:buNone/>
            </a:pPr>
            <a:r>
              <a:rPr lang="en-US" sz="2000" dirty="0"/>
              <a:t>Full support for vSphere features.</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NFS 3.x</a:t>
            </a:r>
          </a:p>
        </p:txBody>
      </p:sp>
      <p:sp>
        <p:nvSpPr>
          <p:cNvPr id="4" name="Title 3"/>
          <p:cNvSpPr>
            <a:spLocks noGrp="1"/>
          </p:cNvSpPr>
          <p:nvPr>
            <p:ph type="title"/>
          </p:nvPr>
        </p:nvSpPr>
        <p:spPr/>
        <p:txBody>
          <a:bodyPr/>
          <a:lstStyle/>
          <a:p>
            <a:r>
              <a:rPr lang="en-US" dirty="0"/>
              <a:t>Differentiate NFS 3.x and 4.1 capabilities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254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#25</a:t>
            </a:r>
          </a:p>
        </p:txBody>
      </p:sp>
      <p:sp>
        <p:nvSpPr>
          <p:cNvPr id="3" name="Text Placeholder 2"/>
          <p:cNvSpPr>
            <a:spLocks noGrp="1"/>
          </p:cNvSpPr>
          <p:nvPr>
            <p:ph type="body" sz="quarter" idx="10"/>
          </p:nvPr>
        </p:nvSpPr>
        <p:spPr/>
        <p:txBody>
          <a:bodyPr/>
          <a:lstStyle/>
          <a:p>
            <a:r>
              <a:rPr lang="en-US" dirty="0"/>
              <a:t>Avoid the</a:t>
            </a:r>
            <a:br>
              <a:rPr lang="en-US" dirty="0"/>
            </a:br>
            <a:r>
              <a:rPr lang="en-US" dirty="0"/>
              <a:t>“Upgraded VMFS5 Volume” </a:t>
            </a:r>
            <a:r>
              <a:rPr lang="en-US" dirty="0" err="1"/>
              <a:t>Gotcha</a:t>
            </a:r>
            <a:endParaRPr lang="en-US" dirty="0"/>
          </a:p>
        </p:txBody>
      </p:sp>
    </p:spTree>
    <p:extLst>
      <p:ext uri="{BB962C8B-B14F-4D97-AF65-F5344CB8AC3E}">
        <p14:creationId xmlns:p14="http://schemas.microsoft.com/office/powerpoint/2010/main" val="40893086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r>
              <a:rPr lang="en-US" dirty="0">
                <a:solidFill>
                  <a:schemeClr val="bg1">
                    <a:lumMod val="85000"/>
                  </a:schemeClr>
                </a:solidFill>
              </a:rPr>
              <a:t>VMFS-5 uses GPT instead of MBR.</a:t>
            </a:r>
          </a:p>
          <a:p>
            <a:r>
              <a:rPr lang="en-US" dirty="0">
                <a:solidFill>
                  <a:schemeClr val="bg1">
                    <a:lumMod val="85000"/>
                  </a:schemeClr>
                </a:solidFill>
              </a:rPr>
              <a:t>VMFS-5 supports volumes up to 64TB, including pass-through RDMs.</a:t>
            </a:r>
          </a:p>
          <a:p>
            <a:r>
              <a:rPr lang="en-US" dirty="0">
                <a:solidFill>
                  <a:schemeClr val="bg1">
                    <a:lumMod val="85000"/>
                  </a:schemeClr>
                </a:solidFill>
              </a:rPr>
              <a:t>VMFS-5 uses a non-configurable 1MB block size.</a:t>
            </a:r>
          </a:p>
          <a:p>
            <a:r>
              <a:rPr lang="en-US" dirty="0">
                <a:solidFill>
                  <a:schemeClr val="bg1">
                    <a:lumMod val="85000"/>
                  </a:schemeClr>
                </a:solidFill>
              </a:rPr>
              <a:t>VMFS-5 uses a smaller 8KB sub-block size.</a:t>
            </a:r>
          </a:p>
          <a:p>
            <a:r>
              <a:rPr lang="en-US" dirty="0">
                <a:solidFill>
                  <a:schemeClr val="bg1">
                    <a:lumMod val="85000"/>
                  </a:schemeClr>
                </a:solidFill>
              </a:rPr>
              <a:t>VMFS-5 has support for 1KB “small” files.  </a:t>
            </a:r>
          </a:p>
          <a:p>
            <a:r>
              <a:rPr lang="en-US" dirty="0">
                <a:solidFill>
                  <a:schemeClr val="bg1">
                    <a:lumMod val="85000"/>
                  </a:schemeClr>
                </a:solidFill>
              </a:rPr>
              <a:t>Files smaller than 1KB are stored in the metadata file descriptor location rather than using file blocks.</a:t>
            </a:r>
          </a:p>
          <a:p>
            <a:r>
              <a:rPr lang="en-US" dirty="0">
                <a:solidFill>
                  <a:schemeClr val="bg1">
                    <a:lumMod val="85000"/>
                  </a:schemeClr>
                </a:solidFill>
              </a:rPr>
              <a:t>Support for ATS locking on supported devices.</a:t>
            </a:r>
          </a:p>
        </p:txBody>
      </p:sp>
      <p:sp>
        <p:nvSpPr>
          <p:cNvPr id="7" name="Title 6"/>
          <p:cNvSpPr>
            <a:spLocks noGrp="1"/>
          </p:cNvSpPr>
          <p:nvPr>
            <p:ph type="title"/>
          </p:nvPr>
        </p:nvSpPr>
        <p:spPr/>
        <p:txBody>
          <a:bodyPr/>
          <a:lstStyle/>
          <a:p>
            <a:r>
              <a:rPr lang="en-US" dirty="0"/>
              <a:t>Identify VMFS5 Capabilities</a:t>
            </a:r>
          </a:p>
        </p:txBody>
      </p:sp>
      <p:sp>
        <p:nvSpPr>
          <p:cNvPr id="9" name="Chevron 8"/>
          <p:cNvSpPr/>
          <p:nvPr/>
        </p:nvSpPr>
        <p:spPr>
          <a:xfrm>
            <a:off x="88900" y="2293932"/>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Chevron 4"/>
          <p:cNvSpPr/>
          <p:nvPr/>
        </p:nvSpPr>
        <p:spPr>
          <a:xfrm>
            <a:off x="88900" y="1758185"/>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6" name="Chevron 5"/>
          <p:cNvSpPr/>
          <p:nvPr/>
        </p:nvSpPr>
        <p:spPr>
          <a:xfrm>
            <a:off x="96158" y="2807674"/>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Chevron 9"/>
          <p:cNvSpPr/>
          <p:nvPr/>
        </p:nvSpPr>
        <p:spPr>
          <a:xfrm>
            <a:off x="103416" y="3320327"/>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1" name="Chevron 10"/>
          <p:cNvSpPr/>
          <p:nvPr/>
        </p:nvSpPr>
        <p:spPr>
          <a:xfrm>
            <a:off x="103416" y="3853294"/>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2" name="Chevron 11"/>
          <p:cNvSpPr/>
          <p:nvPr/>
        </p:nvSpPr>
        <p:spPr>
          <a:xfrm>
            <a:off x="103416" y="4375701"/>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3" name="Chevron 12"/>
          <p:cNvSpPr/>
          <p:nvPr/>
        </p:nvSpPr>
        <p:spPr>
          <a:xfrm>
            <a:off x="88900" y="5300429"/>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74085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par>
                                <p:cTn id="8" presetID="3" presetClass="emph" presetSubtype="2" fill="hold" nodeType="withEffect">
                                  <p:stCondLst>
                                    <p:cond delay="0"/>
                                  </p:stCondLst>
                                  <p:childTnLst>
                                    <p:animClr clrSpc="rgb" dir="cw">
                                      <p:cBhvr override="childStyle">
                                        <p:cTn id="9" dur="200" fill="hold"/>
                                        <p:tgtEl>
                                          <p:spTgt spid="8">
                                            <p:txEl>
                                              <p:pRg st="0" end="0"/>
                                            </p:txEl>
                                          </p:spTgt>
                                        </p:tgtEl>
                                        <p:attrNameLst>
                                          <p:attrName>style.color</p:attrName>
                                        </p:attrNameLst>
                                      </p:cBhvr>
                                      <p:to>
                                        <a:schemeClr val="tx1"/>
                                      </p:to>
                                    </p:animClr>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200"/>
                                        <p:tgtEl>
                                          <p:spTgt spid="5"/>
                                        </p:tgtEl>
                                      </p:cBhvr>
                                    </p:animEffect>
                                    <p:set>
                                      <p:cBhvr>
                                        <p:cTn id="14" dur="1" fill="hold">
                                          <p:stCondLst>
                                            <p:cond delay="199"/>
                                          </p:stCondLst>
                                        </p:cTn>
                                        <p:tgtEl>
                                          <p:spTgt spid="5"/>
                                        </p:tgtEl>
                                        <p:attrNameLst>
                                          <p:attrName>style.visibility</p:attrName>
                                        </p:attrNameLst>
                                      </p:cBhvr>
                                      <p:to>
                                        <p:strVal val="hidden"/>
                                      </p:to>
                                    </p:set>
                                  </p:childTnLst>
                                </p:cTn>
                              </p:par>
                            </p:childTnLst>
                          </p:cTn>
                        </p:par>
                        <p:par>
                          <p:cTn id="15" fill="hold">
                            <p:stCondLst>
                              <p:cond delay="2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
                                        <p:tgtEl>
                                          <p:spTgt spid="9"/>
                                        </p:tgtEl>
                                      </p:cBhvr>
                                    </p:animEffect>
                                  </p:childTnLst>
                                </p:cTn>
                              </p:par>
                              <p:par>
                                <p:cTn id="19" presetID="3" presetClass="emph" presetSubtype="2" fill="hold" nodeType="withEffect">
                                  <p:stCondLst>
                                    <p:cond delay="0"/>
                                  </p:stCondLst>
                                  <p:childTnLst>
                                    <p:animClr clrSpc="rgb" dir="cw">
                                      <p:cBhvr override="childStyle">
                                        <p:cTn id="20" dur="200" fill="hold"/>
                                        <p:tgtEl>
                                          <p:spTgt spid="8">
                                            <p:txEl>
                                              <p:pRg st="1" end="1"/>
                                            </p:txEl>
                                          </p:spTgt>
                                        </p:tgtEl>
                                        <p:attrNameLst>
                                          <p:attrName>style.color</p:attrName>
                                        </p:attrNameLst>
                                      </p:cBhvr>
                                      <p:to>
                                        <a:schemeClr val="tx1"/>
                                      </p:to>
                                    </p:animClr>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200"/>
                                        <p:tgtEl>
                                          <p:spTgt spid="9"/>
                                        </p:tgtEl>
                                      </p:cBhvr>
                                    </p:animEffect>
                                    <p:set>
                                      <p:cBhvr>
                                        <p:cTn id="25" dur="1" fill="hold">
                                          <p:stCondLst>
                                            <p:cond delay="199"/>
                                          </p:stCondLst>
                                        </p:cTn>
                                        <p:tgtEl>
                                          <p:spTgt spid="9"/>
                                        </p:tgtEl>
                                        <p:attrNameLst>
                                          <p:attrName>style.visibility</p:attrName>
                                        </p:attrNameLst>
                                      </p:cBhvr>
                                      <p:to>
                                        <p:strVal val="hidden"/>
                                      </p:to>
                                    </p:se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
                                        <p:tgtEl>
                                          <p:spTgt spid="6"/>
                                        </p:tgtEl>
                                      </p:cBhvr>
                                    </p:animEffect>
                                  </p:childTnLst>
                                </p:cTn>
                              </p:par>
                              <p:par>
                                <p:cTn id="30" presetID="3" presetClass="emph" presetSubtype="2" fill="hold" nodeType="withEffect">
                                  <p:stCondLst>
                                    <p:cond delay="0"/>
                                  </p:stCondLst>
                                  <p:childTnLst>
                                    <p:animClr clrSpc="rgb" dir="cw">
                                      <p:cBhvr override="childStyle">
                                        <p:cTn id="31" dur="200" fill="hold"/>
                                        <p:tgtEl>
                                          <p:spTgt spid="8">
                                            <p:txEl>
                                              <p:pRg st="2" end="2"/>
                                            </p:txEl>
                                          </p:spTgt>
                                        </p:tgtEl>
                                        <p:attrNameLst>
                                          <p:attrName>style.color</p:attrName>
                                        </p:attrNameLst>
                                      </p:cBhvr>
                                      <p:to>
                                        <a:schemeClr val="tx1"/>
                                      </p:to>
                                    </p:animClr>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00"/>
                                        <p:tgtEl>
                                          <p:spTgt spid="6"/>
                                        </p:tgtEl>
                                      </p:cBhvr>
                                    </p:animEffect>
                                    <p:set>
                                      <p:cBhvr>
                                        <p:cTn id="36" dur="1" fill="hold">
                                          <p:stCondLst>
                                            <p:cond delay="199"/>
                                          </p:stCondLst>
                                        </p:cTn>
                                        <p:tgtEl>
                                          <p:spTgt spid="6"/>
                                        </p:tgtEl>
                                        <p:attrNameLst>
                                          <p:attrName>style.visibility</p:attrName>
                                        </p:attrNameLst>
                                      </p:cBhvr>
                                      <p:to>
                                        <p:strVal val="hidden"/>
                                      </p:to>
                                    </p:set>
                                  </p:childTnLst>
                                </p:cTn>
                              </p:par>
                            </p:childTnLst>
                          </p:cTn>
                        </p:par>
                        <p:par>
                          <p:cTn id="37" fill="hold">
                            <p:stCondLst>
                              <p:cond delay="2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00"/>
                                        <p:tgtEl>
                                          <p:spTgt spid="10"/>
                                        </p:tgtEl>
                                      </p:cBhvr>
                                    </p:animEffect>
                                  </p:childTnLst>
                                </p:cTn>
                              </p:par>
                              <p:par>
                                <p:cTn id="41" presetID="3" presetClass="emph" presetSubtype="2" fill="hold" nodeType="withEffect">
                                  <p:stCondLst>
                                    <p:cond delay="0"/>
                                  </p:stCondLst>
                                  <p:childTnLst>
                                    <p:animClr clrSpc="rgb" dir="cw">
                                      <p:cBhvr override="childStyle">
                                        <p:cTn id="42" dur="200" fill="hold"/>
                                        <p:tgtEl>
                                          <p:spTgt spid="8">
                                            <p:txEl>
                                              <p:pRg st="3" end="3"/>
                                            </p:txEl>
                                          </p:spTgt>
                                        </p:tgtEl>
                                        <p:attrNameLst>
                                          <p:attrName>style.color</p:attrName>
                                        </p:attrNameLst>
                                      </p:cBhvr>
                                      <p:to>
                                        <a:schemeClr val="tx1"/>
                                      </p:to>
                                    </p:animClr>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00"/>
                                        <p:tgtEl>
                                          <p:spTgt spid="10"/>
                                        </p:tgtEl>
                                      </p:cBhvr>
                                    </p:animEffect>
                                    <p:set>
                                      <p:cBhvr>
                                        <p:cTn id="47" dur="1" fill="hold">
                                          <p:stCondLst>
                                            <p:cond delay="199"/>
                                          </p:stCondLst>
                                        </p:cTn>
                                        <p:tgtEl>
                                          <p:spTgt spid="10"/>
                                        </p:tgtEl>
                                        <p:attrNameLst>
                                          <p:attrName>style.visibility</p:attrName>
                                        </p:attrNameLst>
                                      </p:cBhvr>
                                      <p:to>
                                        <p:strVal val="hidden"/>
                                      </p:to>
                                    </p:set>
                                  </p:childTnLst>
                                </p:cTn>
                              </p:par>
                            </p:childTnLst>
                          </p:cTn>
                        </p:par>
                        <p:par>
                          <p:cTn id="48" fill="hold">
                            <p:stCondLst>
                              <p:cond delay="2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00"/>
                                        <p:tgtEl>
                                          <p:spTgt spid="11"/>
                                        </p:tgtEl>
                                      </p:cBhvr>
                                    </p:animEffect>
                                  </p:childTnLst>
                                </p:cTn>
                              </p:par>
                              <p:par>
                                <p:cTn id="52" presetID="3" presetClass="emph" presetSubtype="2" fill="hold" nodeType="withEffect">
                                  <p:stCondLst>
                                    <p:cond delay="0"/>
                                  </p:stCondLst>
                                  <p:childTnLst>
                                    <p:animClr clrSpc="rgb" dir="cw">
                                      <p:cBhvr override="childStyle">
                                        <p:cTn id="53" dur="200" fill="hold"/>
                                        <p:tgtEl>
                                          <p:spTgt spid="8">
                                            <p:txEl>
                                              <p:pRg st="4" end="4"/>
                                            </p:txEl>
                                          </p:spTgt>
                                        </p:tgtEl>
                                        <p:attrNameLst>
                                          <p:attrName>style.color</p:attrName>
                                        </p:attrNameLst>
                                      </p:cBhvr>
                                      <p:to>
                                        <a:schemeClr val="tx1"/>
                                      </p:to>
                                    </p:animClr>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200"/>
                                        <p:tgtEl>
                                          <p:spTgt spid="11"/>
                                        </p:tgtEl>
                                      </p:cBhvr>
                                    </p:animEffect>
                                    <p:set>
                                      <p:cBhvr>
                                        <p:cTn id="58" dur="1" fill="hold">
                                          <p:stCondLst>
                                            <p:cond delay="199"/>
                                          </p:stCondLst>
                                        </p:cTn>
                                        <p:tgtEl>
                                          <p:spTgt spid="11"/>
                                        </p:tgtEl>
                                        <p:attrNameLst>
                                          <p:attrName>style.visibility</p:attrName>
                                        </p:attrNameLst>
                                      </p:cBhvr>
                                      <p:to>
                                        <p:strVal val="hidden"/>
                                      </p:to>
                                    </p:set>
                                  </p:childTnLst>
                                </p:cTn>
                              </p:par>
                            </p:childTnLst>
                          </p:cTn>
                        </p:par>
                        <p:par>
                          <p:cTn id="59" fill="hold">
                            <p:stCondLst>
                              <p:cond delay="2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200"/>
                                        <p:tgtEl>
                                          <p:spTgt spid="12"/>
                                        </p:tgtEl>
                                      </p:cBhvr>
                                    </p:animEffect>
                                  </p:childTnLst>
                                </p:cTn>
                              </p:par>
                              <p:par>
                                <p:cTn id="63" presetID="3" presetClass="emph" presetSubtype="2" fill="hold" nodeType="withEffect">
                                  <p:stCondLst>
                                    <p:cond delay="0"/>
                                  </p:stCondLst>
                                  <p:childTnLst>
                                    <p:animClr clrSpc="rgb" dir="cw">
                                      <p:cBhvr override="childStyle">
                                        <p:cTn id="64" dur="200" fill="hold"/>
                                        <p:tgtEl>
                                          <p:spTgt spid="8">
                                            <p:txEl>
                                              <p:pRg st="5" end="5"/>
                                            </p:txEl>
                                          </p:spTgt>
                                        </p:tgtEl>
                                        <p:attrNameLst>
                                          <p:attrName>style.color</p:attrName>
                                        </p:attrNameLst>
                                      </p:cBhvr>
                                      <p:to>
                                        <a:schemeClr val="tx1"/>
                                      </p:to>
                                    </p:animClr>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200"/>
                                        <p:tgtEl>
                                          <p:spTgt spid="12"/>
                                        </p:tgtEl>
                                      </p:cBhvr>
                                    </p:animEffect>
                                    <p:set>
                                      <p:cBhvr>
                                        <p:cTn id="69" dur="1" fill="hold">
                                          <p:stCondLst>
                                            <p:cond delay="199"/>
                                          </p:stCondLst>
                                        </p:cTn>
                                        <p:tgtEl>
                                          <p:spTgt spid="12"/>
                                        </p:tgtEl>
                                        <p:attrNameLst>
                                          <p:attrName>style.visibility</p:attrName>
                                        </p:attrNameLst>
                                      </p:cBhvr>
                                      <p:to>
                                        <p:strVal val="hidden"/>
                                      </p:to>
                                    </p:set>
                                  </p:childTnLst>
                                </p:cTn>
                              </p:par>
                            </p:childTnLst>
                          </p:cTn>
                        </p:par>
                        <p:par>
                          <p:cTn id="70" fill="hold">
                            <p:stCondLst>
                              <p:cond delay="200"/>
                            </p:stCondLst>
                            <p:childTnLst>
                              <p:par>
                                <p:cTn id="71" presetID="10" presetClass="entr" presetSubtype="0"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00"/>
                                        <p:tgtEl>
                                          <p:spTgt spid="13"/>
                                        </p:tgtEl>
                                      </p:cBhvr>
                                    </p:animEffect>
                                  </p:childTnLst>
                                </p:cTn>
                              </p:par>
                              <p:par>
                                <p:cTn id="74" presetID="3" presetClass="emph" presetSubtype="2" fill="hold" nodeType="withEffect">
                                  <p:stCondLst>
                                    <p:cond delay="0"/>
                                  </p:stCondLst>
                                  <p:childTnLst>
                                    <p:animClr clrSpc="rgb" dir="cw">
                                      <p:cBhvr override="childStyle">
                                        <p:cTn id="75" dur="200" fill="hold"/>
                                        <p:tgtEl>
                                          <p:spTgt spid="8">
                                            <p:txEl>
                                              <p:pRg st="6" end="6"/>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 grpId="0" animBg="1"/>
      <p:bldP spid="5" grpId="1" animBg="1"/>
      <p:bldP spid="6" grpId="0" animBg="1"/>
      <p:bldP spid="6" grpId="1" animBg="1"/>
      <p:bldP spid="10" grpId="0" animBg="1"/>
      <p:bldP spid="10" grpId="1" animBg="1"/>
      <p:bldP spid="11" grpId="0" animBg="1"/>
      <p:bldP spid="11" grpId="1" animBg="1"/>
      <p:bldP spid="12" grpId="0" animBg="1"/>
      <p:bldP spid="12" grpId="1" animBg="1"/>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Tree>
    <p:extLst>
      <p:ext uri="{BB962C8B-B14F-4D97-AF65-F5344CB8AC3E}">
        <p14:creationId xmlns:p14="http://schemas.microsoft.com/office/powerpoint/2010/main" val="1576490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
        <p:nvSpPr>
          <p:cNvPr id="2" name="Rectangle 1"/>
          <p:cNvSpPr/>
          <p:nvPr/>
        </p:nvSpPr>
        <p:spPr>
          <a:xfrm>
            <a:off x="329784" y="2218544"/>
            <a:ext cx="11587396" cy="1828800"/>
          </a:xfrm>
          <a:prstGeom prst="rect">
            <a:avLst/>
          </a:prstGeom>
          <a:solidFill>
            <a:srgbClr val="FFFF00">
              <a:alpha val="40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992547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
        <p:nvSpPr>
          <p:cNvPr id="2" name="Rectangle 1"/>
          <p:cNvSpPr/>
          <p:nvPr/>
        </p:nvSpPr>
        <p:spPr>
          <a:xfrm>
            <a:off x="329784" y="4003589"/>
            <a:ext cx="11587396" cy="556053"/>
          </a:xfrm>
          <a:prstGeom prst="rect">
            <a:avLst/>
          </a:prstGeom>
          <a:solidFill>
            <a:srgbClr val="FFFF00">
              <a:alpha val="40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5823445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
        <p:nvSpPr>
          <p:cNvPr id="2" name="Rectangle 1"/>
          <p:cNvSpPr/>
          <p:nvPr/>
        </p:nvSpPr>
        <p:spPr>
          <a:xfrm>
            <a:off x="329784" y="4460794"/>
            <a:ext cx="11587396" cy="556053"/>
          </a:xfrm>
          <a:prstGeom prst="rect">
            <a:avLst/>
          </a:prstGeom>
          <a:solidFill>
            <a:srgbClr val="FFFF00">
              <a:alpha val="40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96701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
        <p:nvSpPr>
          <p:cNvPr id="2" name="Rectangle 1"/>
          <p:cNvSpPr/>
          <p:nvPr/>
        </p:nvSpPr>
        <p:spPr>
          <a:xfrm>
            <a:off x="329784" y="4917997"/>
            <a:ext cx="11587396" cy="556053"/>
          </a:xfrm>
          <a:prstGeom prst="rect">
            <a:avLst/>
          </a:prstGeom>
          <a:solidFill>
            <a:srgbClr val="FFFF00">
              <a:alpha val="40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967078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If an object inherits permissions from two parent objects, the permissions on one object are added to the permissions on the other object.</a:t>
            </a:r>
          </a:p>
        </p:txBody>
      </p:sp>
      <p:sp>
        <p:nvSpPr>
          <p:cNvPr id="3" name="Title 2"/>
          <p:cNvSpPr>
            <a:spLocks noGrp="1"/>
          </p:cNvSpPr>
          <p:nvPr>
            <p:ph type="title"/>
          </p:nvPr>
        </p:nvSpPr>
        <p:spPr/>
        <p:txBody>
          <a:bodyPr/>
          <a:lstStyle/>
          <a:p>
            <a:r>
              <a:rPr lang="en-US" dirty="0"/>
              <a:t>Permissions Inheritance</a:t>
            </a:r>
          </a:p>
        </p:txBody>
      </p:sp>
    </p:spTree>
    <p:extLst>
      <p:ext uri="{BB962C8B-B14F-4D97-AF65-F5344CB8AC3E}">
        <p14:creationId xmlns:p14="http://schemas.microsoft.com/office/powerpoint/2010/main" val="3930582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38" y="1774825"/>
          <a:ext cx="10983912" cy="4572000"/>
        </p:xfrm>
        <a:graphic>
          <a:graphicData uri="http://schemas.openxmlformats.org/drawingml/2006/table">
            <a:tbl>
              <a:tblPr firstRow="1" bandRow="1">
                <a:tableStyleId>{5C22544A-7EE6-4342-B048-85BDC9FD1C3A}</a:tableStyleId>
              </a:tblPr>
              <a:tblGrid>
                <a:gridCol w="3661304">
                  <a:extLst>
                    <a:ext uri="{9D8B030D-6E8A-4147-A177-3AD203B41FA5}">
                      <a16:colId xmlns:a16="http://schemas.microsoft.com/office/drawing/2014/main" val="20000"/>
                    </a:ext>
                  </a:extLst>
                </a:gridCol>
                <a:gridCol w="3661304">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457200">
                <a:tc>
                  <a:txBody>
                    <a:bodyPr/>
                    <a:lstStyle/>
                    <a:p>
                      <a:endParaRPr lang="en-US" dirty="0"/>
                    </a:p>
                  </a:txBody>
                  <a:tcPr/>
                </a:tc>
                <a:tc>
                  <a:txBody>
                    <a:bodyPr/>
                    <a:lstStyle/>
                    <a:p>
                      <a:r>
                        <a:rPr lang="en-US" dirty="0"/>
                        <a:t>Upgraded VMFS5</a:t>
                      </a:r>
                    </a:p>
                  </a:txBody>
                  <a:tcPr/>
                </a:tc>
                <a:tc>
                  <a:txBody>
                    <a:bodyPr/>
                    <a:lstStyle/>
                    <a:p>
                      <a:r>
                        <a:rPr lang="en-US" dirty="0"/>
                        <a:t>Newly-created VMFS5</a:t>
                      </a:r>
                    </a:p>
                  </a:txBody>
                  <a:tcPr/>
                </a:tc>
                <a:extLst>
                  <a:ext uri="{0D108BD9-81ED-4DB2-BD59-A6C34878D82A}">
                    <a16:rowId xmlns:a16="http://schemas.microsoft.com/office/drawing/2014/main" val="10000"/>
                  </a:ext>
                </a:extLst>
              </a:tr>
              <a:tr h="457200">
                <a:tc>
                  <a:txBody>
                    <a:bodyPr/>
                    <a:lstStyle/>
                    <a:p>
                      <a:r>
                        <a:rPr lang="en-US" dirty="0"/>
                        <a:t>Max </a:t>
                      </a:r>
                      <a:r>
                        <a:rPr lang="en-US" dirty="0" err="1"/>
                        <a:t>datastore</a:t>
                      </a:r>
                      <a:r>
                        <a:rPr lang="en-US" dirty="0"/>
                        <a:t> size</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1"/>
                  </a:ext>
                </a:extLst>
              </a:tr>
              <a:tr h="457200">
                <a:tc>
                  <a:txBody>
                    <a:bodyPr/>
                    <a:lstStyle/>
                    <a:p>
                      <a:r>
                        <a:rPr lang="en-US" dirty="0"/>
                        <a:t>Max size of physical RDM</a:t>
                      </a:r>
                    </a:p>
                  </a:txBody>
                  <a:tcPr/>
                </a:tc>
                <a:tc>
                  <a:txBody>
                    <a:bodyPr/>
                    <a:lstStyle/>
                    <a:p>
                      <a:r>
                        <a:rPr lang="en-US" dirty="0"/>
                        <a:t>64TB</a:t>
                      </a:r>
                    </a:p>
                  </a:txBody>
                  <a:tcPr/>
                </a:tc>
                <a:tc>
                  <a:txBody>
                    <a:bodyPr/>
                    <a:lstStyle/>
                    <a:p>
                      <a:r>
                        <a:rPr lang="en-US" dirty="0"/>
                        <a:t>64TB</a:t>
                      </a:r>
                    </a:p>
                  </a:txBody>
                  <a:tcPr/>
                </a:tc>
                <a:extLst>
                  <a:ext uri="{0D108BD9-81ED-4DB2-BD59-A6C34878D82A}">
                    <a16:rowId xmlns:a16="http://schemas.microsoft.com/office/drawing/2014/main" val="10002"/>
                  </a:ext>
                </a:extLst>
              </a:tr>
              <a:tr h="457200">
                <a:tc>
                  <a:txBody>
                    <a:bodyPr/>
                    <a:lstStyle/>
                    <a:p>
                      <a:r>
                        <a:rPr lang="en-US" dirty="0"/>
                        <a:t>Max size of virtual RDM</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3"/>
                  </a:ext>
                </a:extLst>
              </a:tr>
              <a:tr h="457200">
                <a:tc>
                  <a:txBody>
                    <a:bodyPr/>
                    <a:lstStyle/>
                    <a:p>
                      <a:r>
                        <a:rPr lang="en-US" dirty="0"/>
                        <a:t>Max size of file</a:t>
                      </a:r>
                    </a:p>
                  </a:txBody>
                  <a:tcPr/>
                </a:tc>
                <a:tc>
                  <a:txBody>
                    <a:bodyPr/>
                    <a:lstStyle/>
                    <a:p>
                      <a:r>
                        <a:rPr lang="en-US" dirty="0"/>
                        <a:t>2TB minus 512 bytes</a:t>
                      </a:r>
                    </a:p>
                  </a:txBody>
                  <a:tcPr/>
                </a:tc>
                <a:tc>
                  <a:txBody>
                    <a:bodyPr/>
                    <a:lstStyle/>
                    <a:p>
                      <a:r>
                        <a:rPr lang="en-US" dirty="0"/>
                        <a:t>2TB minus 512 bytes</a:t>
                      </a:r>
                    </a:p>
                  </a:txBody>
                  <a:tcPr/>
                </a:tc>
                <a:extLst>
                  <a:ext uri="{0D108BD9-81ED-4DB2-BD59-A6C34878D82A}">
                    <a16:rowId xmlns:a16="http://schemas.microsoft.com/office/drawing/2014/main" val="10004"/>
                  </a:ext>
                </a:extLst>
              </a:tr>
              <a:tr h="457200">
                <a:tc>
                  <a:txBody>
                    <a:bodyPr/>
                    <a:lstStyle/>
                    <a:p>
                      <a:r>
                        <a:rPr lang="en-US" dirty="0"/>
                        <a:t>Block size</a:t>
                      </a:r>
                    </a:p>
                  </a:txBody>
                  <a:tcPr/>
                </a:tc>
                <a:tc>
                  <a:txBody>
                    <a:bodyPr/>
                    <a:lstStyle/>
                    <a:p>
                      <a:r>
                        <a:rPr lang="en-US" dirty="0"/>
                        <a:t>Previous</a:t>
                      </a:r>
                      <a:r>
                        <a:rPr lang="en-US" baseline="0" dirty="0"/>
                        <a:t> size (1/2/4/8 MB)</a:t>
                      </a:r>
                      <a:endParaRPr lang="en-US" dirty="0"/>
                    </a:p>
                  </a:txBody>
                  <a:tcPr/>
                </a:tc>
                <a:tc>
                  <a:txBody>
                    <a:bodyPr/>
                    <a:lstStyle/>
                    <a:p>
                      <a:r>
                        <a:rPr lang="en-US" dirty="0"/>
                        <a:t>1MB</a:t>
                      </a:r>
                    </a:p>
                  </a:txBody>
                  <a:tcPr/>
                </a:tc>
                <a:extLst>
                  <a:ext uri="{0D108BD9-81ED-4DB2-BD59-A6C34878D82A}">
                    <a16:rowId xmlns:a16="http://schemas.microsoft.com/office/drawing/2014/main" val="10005"/>
                  </a:ext>
                </a:extLst>
              </a:tr>
              <a:tr h="457200">
                <a:tc>
                  <a:txBody>
                    <a:bodyPr/>
                    <a:lstStyle/>
                    <a:p>
                      <a:r>
                        <a:rPr lang="en-US" dirty="0"/>
                        <a:t>Sub-block size</a:t>
                      </a:r>
                    </a:p>
                  </a:txBody>
                  <a:tcPr/>
                </a:tc>
                <a:tc>
                  <a:txBody>
                    <a:bodyPr/>
                    <a:lstStyle/>
                    <a:p>
                      <a:r>
                        <a:rPr lang="en-US" dirty="0"/>
                        <a:t>64KB</a:t>
                      </a:r>
                    </a:p>
                  </a:txBody>
                  <a:tcPr/>
                </a:tc>
                <a:tc>
                  <a:txBody>
                    <a:bodyPr/>
                    <a:lstStyle/>
                    <a:p>
                      <a:r>
                        <a:rPr lang="en-US" dirty="0"/>
                        <a:t>8KB</a:t>
                      </a:r>
                    </a:p>
                  </a:txBody>
                  <a:tcPr/>
                </a:tc>
                <a:extLst>
                  <a:ext uri="{0D108BD9-81ED-4DB2-BD59-A6C34878D82A}">
                    <a16:rowId xmlns:a16="http://schemas.microsoft.com/office/drawing/2014/main" val="10006"/>
                  </a:ext>
                </a:extLst>
              </a:tr>
              <a:tr h="457200">
                <a:tc>
                  <a:txBody>
                    <a:bodyPr/>
                    <a:lstStyle/>
                    <a:p>
                      <a:r>
                        <a:rPr lang="en-US" dirty="0"/>
                        <a:t>File limit</a:t>
                      </a:r>
                    </a:p>
                  </a:txBody>
                  <a:tcPr/>
                </a:tc>
                <a:tc>
                  <a:txBody>
                    <a:bodyPr/>
                    <a:lstStyle/>
                    <a:p>
                      <a:r>
                        <a:rPr lang="en-US" dirty="0"/>
                        <a:t>30,000</a:t>
                      </a:r>
                    </a:p>
                  </a:txBody>
                  <a:tcPr/>
                </a:tc>
                <a:tc>
                  <a:txBody>
                    <a:bodyPr/>
                    <a:lstStyle/>
                    <a:p>
                      <a:r>
                        <a:rPr lang="en-US" dirty="0"/>
                        <a:t>100,000</a:t>
                      </a:r>
                    </a:p>
                  </a:txBody>
                  <a:tcPr/>
                </a:tc>
                <a:extLst>
                  <a:ext uri="{0D108BD9-81ED-4DB2-BD59-A6C34878D82A}">
                    <a16:rowId xmlns:a16="http://schemas.microsoft.com/office/drawing/2014/main" val="10007"/>
                  </a:ext>
                </a:extLst>
              </a:tr>
              <a:tr h="457200">
                <a:tc>
                  <a:txBody>
                    <a:bodyPr/>
                    <a:lstStyle/>
                    <a:p>
                      <a:r>
                        <a:rPr lang="en-US" dirty="0"/>
                        <a:t>Partition style</a:t>
                      </a:r>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0008"/>
                  </a:ext>
                </a:extLst>
              </a:tr>
              <a:tr h="457200">
                <a:tc>
                  <a:txBody>
                    <a:bodyPr/>
                    <a:lstStyle/>
                    <a:p>
                      <a:r>
                        <a:rPr lang="en-US" dirty="0"/>
                        <a:t>Partition sector</a:t>
                      </a:r>
                    </a:p>
                  </a:txBody>
                  <a:tcPr/>
                </a:tc>
                <a:tc>
                  <a:txBody>
                    <a:bodyPr/>
                    <a:lstStyle/>
                    <a:p>
                      <a:r>
                        <a:rPr lang="en-US" dirty="0"/>
                        <a:t>Starting on sector 128</a:t>
                      </a:r>
                    </a:p>
                  </a:txBody>
                  <a:tcPr/>
                </a:tc>
                <a:tc>
                  <a:txBody>
                    <a:bodyPr/>
                    <a:lstStyle/>
                    <a:p>
                      <a:r>
                        <a:rPr lang="en-US" dirty="0"/>
                        <a:t>Starting on</a:t>
                      </a:r>
                      <a:r>
                        <a:rPr lang="en-US" baseline="0" dirty="0"/>
                        <a:t> sector 2048</a:t>
                      </a:r>
                      <a:endParaRPr lang="en-US" dirty="0"/>
                    </a:p>
                  </a:txBody>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dirty="0"/>
              <a:t>Compare Functionality of Newly-created</a:t>
            </a:r>
            <a:br>
              <a:rPr lang="en-US" dirty="0"/>
            </a:br>
            <a:r>
              <a:rPr lang="en-US" dirty="0"/>
              <a:t>vs. Upgraded VMFS5 Datastores</a:t>
            </a:r>
          </a:p>
        </p:txBody>
      </p:sp>
      <p:sp>
        <p:nvSpPr>
          <p:cNvPr id="2" name="Rectangle 1"/>
          <p:cNvSpPr/>
          <p:nvPr/>
        </p:nvSpPr>
        <p:spPr>
          <a:xfrm>
            <a:off x="329784" y="5387554"/>
            <a:ext cx="11587396" cy="1006895"/>
          </a:xfrm>
          <a:prstGeom prst="rect">
            <a:avLst/>
          </a:prstGeom>
          <a:solidFill>
            <a:srgbClr val="FFFF00">
              <a:alpha val="40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494780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#26</a:t>
            </a:r>
          </a:p>
        </p:txBody>
      </p:sp>
      <p:sp>
        <p:nvSpPr>
          <p:cNvPr id="3" name="Text Placeholder 2"/>
          <p:cNvSpPr>
            <a:spLocks noGrp="1"/>
          </p:cNvSpPr>
          <p:nvPr>
            <p:ph type="body" sz="quarter" idx="10"/>
          </p:nvPr>
        </p:nvSpPr>
        <p:spPr/>
        <p:txBody>
          <a:bodyPr/>
          <a:lstStyle/>
          <a:p>
            <a:r>
              <a:rPr lang="en-US" dirty="0"/>
              <a:t>Know Your RDMs</a:t>
            </a:r>
            <a:br>
              <a:rPr lang="en-US" dirty="0"/>
            </a:br>
            <a:r>
              <a:rPr lang="en-US" dirty="0"/>
              <a:t>and their Sharing</a:t>
            </a:r>
          </a:p>
        </p:txBody>
      </p:sp>
    </p:spTree>
    <p:extLst>
      <p:ext uri="{BB962C8B-B14F-4D97-AF65-F5344CB8AC3E}">
        <p14:creationId xmlns:p14="http://schemas.microsoft.com/office/powerpoint/2010/main" val="1066613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Available</a:t>
            </a:r>
            <a:br>
              <a:rPr lang="en-US" dirty="0"/>
            </a:br>
            <a:r>
              <a:rPr lang="en-US" dirty="0"/>
              <a:t>Raw Device Mapping Solutions</a:t>
            </a:r>
          </a:p>
        </p:txBody>
      </p:sp>
    </p:spTree>
    <p:extLst>
      <p:ext uri="{BB962C8B-B14F-4D97-AF65-F5344CB8AC3E}">
        <p14:creationId xmlns:p14="http://schemas.microsoft.com/office/powerpoint/2010/main" val="648959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RDMs provide direct access to physical LUNs for VMs.</a:t>
            </a:r>
          </a:p>
          <a:p>
            <a:pPr lvl="1"/>
            <a:r>
              <a:rPr lang="en-US" dirty="0"/>
              <a:t>The “Raw Device Mapping” is a file in a separate VMFS volume that acts as a proxy to the physical storage device.</a:t>
            </a:r>
          </a:p>
        </p:txBody>
      </p:sp>
      <p:sp>
        <p:nvSpPr>
          <p:cNvPr id="3" name="Title 2"/>
          <p:cNvSpPr>
            <a:spLocks noGrp="1"/>
          </p:cNvSpPr>
          <p:nvPr>
            <p:ph type="title"/>
          </p:nvPr>
        </p:nvSpPr>
        <p:spPr/>
        <p:txBody>
          <a:bodyPr/>
          <a:lstStyle/>
          <a:p>
            <a:r>
              <a:rPr lang="en-US" dirty="0"/>
              <a:t>Identify Available</a:t>
            </a:r>
            <a:br>
              <a:rPr lang="en-US" dirty="0"/>
            </a:br>
            <a:r>
              <a:rPr lang="en-US" dirty="0"/>
              <a:t>Raw Device Mapping Solutions</a:t>
            </a:r>
          </a:p>
        </p:txBody>
      </p:sp>
    </p:spTree>
    <p:extLst>
      <p:ext uri="{BB962C8B-B14F-4D97-AF65-F5344CB8AC3E}">
        <p14:creationId xmlns:p14="http://schemas.microsoft.com/office/powerpoint/2010/main" val="33864727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solidFill>
                  <a:schemeClr val="bg1">
                    <a:lumMod val="75000"/>
                  </a:schemeClr>
                </a:solidFill>
              </a:rPr>
              <a:t>RDMs provide direct access to physical LUNs for VMs.</a:t>
            </a:r>
          </a:p>
          <a:p>
            <a:pPr lvl="1"/>
            <a:r>
              <a:rPr lang="en-US" dirty="0">
                <a:solidFill>
                  <a:schemeClr val="bg1">
                    <a:lumMod val="75000"/>
                  </a:schemeClr>
                </a:solidFill>
              </a:rPr>
              <a:t>The “Raw Device Mapping” is a file in a separate VMFS volume that acts as a proxy to the physical storage device.</a:t>
            </a:r>
          </a:p>
          <a:p>
            <a:r>
              <a:rPr lang="en-US" dirty="0"/>
              <a:t>RDMs are used in special circumstances, all of which are becoming less prevalent in today’s datacenters.</a:t>
            </a:r>
          </a:p>
          <a:p>
            <a:pPr lvl="1"/>
            <a:r>
              <a:rPr lang="en-US" dirty="0"/>
              <a:t>SAN snapshots for non-application aware backup solutions</a:t>
            </a:r>
          </a:p>
          <a:p>
            <a:pPr lvl="1"/>
            <a:r>
              <a:rPr lang="en-US" dirty="0"/>
              <a:t>Windows Failover Clustering</a:t>
            </a:r>
          </a:p>
          <a:p>
            <a:pPr lvl="1"/>
            <a:r>
              <a:rPr lang="en-US" dirty="0"/>
              <a:t>Direct access to LUNs which were previously or may later be redirected to a physical machine.</a:t>
            </a:r>
          </a:p>
        </p:txBody>
      </p:sp>
      <p:sp>
        <p:nvSpPr>
          <p:cNvPr id="3" name="Title 2"/>
          <p:cNvSpPr>
            <a:spLocks noGrp="1"/>
          </p:cNvSpPr>
          <p:nvPr>
            <p:ph type="title"/>
          </p:nvPr>
        </p:nvSpPr>
        <p:spPr/>
        <p:txBody>
          <a:bodyPr/>
          <a:lstStyle/>
          <a:p>
            <a:r>
              <a:rPr lang="en-US" dirty="0"/>
              <a:t>Identify Available</a:t>
            </a:r>
            <a:br>
              <a:rPr lang="en-US" dirty="0"/>
            </a:br>
            <a:r>
              <a:rPr lang="en-US" dirty="0"/>
              <a:t>Raw Device Mapping Solutions</a:t>
            </a:r>
          </a:p>
        </p:txBody>
      </p:sp>
    </p:spTree>
    <p:extLst>
      <p:ext uri="{BB962C8B-B14F-4D97-AF65-F5344CB8AC3E}">
        <p14:creationId xmlns:p14="http://schemas.microsoft.com/office/powerpoint/2010/main" val="2271353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p:txBody>
          <a:bodyPr/>
          <a:lstStyle/>
          <a:p>
            <a:r>
              <a:rPr lang="en-US" dirty="0">
                <a:solidFill>
                  <a:schemeClr val="bg1">
                    <a:lumMod val="85000"/>
                  </a:schemeClr>
                </a:solidFill>
              </a:rPr>
              <a:t>Underlying hardware appears to the guest OS similar to a virtual disk.</a:t>
            </a:r>
          </a:p>
          <a:p>
            <a:r>
              <a:rPr lang="en-US" dirty="0">
                <a:solidFill>
                  <a:schemeClr val="bg1">
                    <a:lumMod val="85000"/>
                  </a:schemeClr>
                </a:solidFill>
              </a:rPr>
              <a:t>Actual physical characteristics are hidden.</a:t>
            </a:r>
          </a:p>
          <a:p>
            <a:r>
              <a:rPr lang="en-US" dirty="0">
                <a:solidFill>
                  <a:schemeClr val="bg1">
                    <a:lumMod val="85000"/>
                  </a:schemeClr>
                </a:solidFill>
              </a:rPr>
              <a:t>Supports snapshots, cloning, and conversion to templates.  LUN contents during the operation are copied into a VMDK.</a:t>
            </a:r>
          </a:p>
        </p:txBody>
      </p:sp>
      <p:sp>
        <p:nvSpPr>
          <p:cNvPr id="3" name="Text Placeholder 2"/>
          <p:cNvSpPr>
            <a:spLocks noGrp="1"/>
          </p:cNvSpPr>
          <p:nvPr>
            <p:ph type="body" sz="quarter" idx="18"/>
          </p:nvPr>
        </p:nvSpPr>
        <p:spPr/>
        <p:txBody>
          <a:bodyPr/>
          <a:lstStyle/>
          <a:p>
            <a:r>
              <a:rPr lang="en-US" dirty="0"/>
              <a:t>Virtual Compatibility Mode</a:t>
            </a:r>
          </a:p>
        </p:txBody>
      </p:sp>
      <p:sp>
        <p:nvSpPr>
          <p:cNvPr id="5" name="Text Placeholder 4"/>
          <p:cNvSpPr>
            <a:spLocks noGrp="1"/>
          </p:cNvSpPr>
          <p:nvPr>
            <p:ph type="body" sz="quarter" idx="22"/>
          </p:nvPr>
        </p:nvSpPr>
        <p:spPr/>
        <p:txBody>
          <a:bodyPr/>
          <a:lstStyle/>
          <a:p>
            <a:r>
              <a:rPr lang="en-US" dirty="0">
                <a:solidFill>
                  <a:schemeClr val="bg1">
                    <a:lumMod val="85000"/>
                  </a:schemeClr>
                </a:solidFill>
              </a:rPr>
              <a:t>All physical characteristics of the underlying hardware are exposed to the VM.</a:t>
            </a:r>
          </a:p>
          <a:p>
            <a:r>
              <a:rPr lang="en-US" dirty="0">
                <a:solidFill>
                  <a:schemeClr val="bg1">
                    <a:lumMod val="85000"/>
                  </a:schemeClr>
                </a:solidFill>
              </a:rPr>
              <a:t>Allows the guest OS to access the physical device directly.</a:t>
            </a:r>
          </a:p>
          <a:p>
            <a:r>
              <a:rPr lang="en-US" dirty="0">
                <a:solidFill>
                  <a:schemeClr val="bg1">
                    <a:lumMod val="85000"/>
                  </a:schemeClr>
                </a:solidFill>
              </a:rPr>
              <a:t>VMs with these RDMs cannot be cloned, converted to a template, or migrated if the operation involves a disk copy.</a:t>
            </a:r>
          </a:p>
        </p:txBody>
      </p:sp>
      <p:sp>
        <p:nvSpPr>
          <p:cNvPr id="2" name="Text Placeholder 1"/>
          <p:cNvSpPr>
            <a:spLocks noGrp="1"/>
          </p:cNvSpPr>
          <p:nvPr>
            <p:ph type="body" sz="quarter" idx="17"/>
          </p:nvPr>
        </p:nvSpPr>
        <p:spPr/>
        <p:txBody>
          <a:bodyPr/>
          <a:lstStyle/>
          <a:p>
            <a:r>
              <a:rPr lang="en-US" dirty="0"/>
              <a:t>Physical Compatibility Mode</a:t>
            </a:r>
          </a:p>
        </p:txBody>
      </p:sp>
      <p:sp>
        <p:nvSpPr>
          <p:cNvPr id="4" name="Title 3"/>
          <p:cNvSpPr>
            <a:spLocks noGrp="1"/>
          </p:cNvSpPr>
          <p:nvPr>
            <p:ph type="title"/>
          </p:nvPr>
        </p:nvSpPr>
        <p:spPr/>
        <p:txBody>
          <a:bodyPr/>
          <a:lstStyle/>
          <a:p>
            <a:r>
              <a:rPr lang="en-US" dirty="0"/>
              <a:t>Identify Available</a:t>
            </a:r>
            <a:br>
              <a:rPr lang="en-US" dirty="0"/>
            </a:br>
            <a:r>
              <a:rPr lang="en-US" dirty="0"/>
              <a:t>Raw Device Mapping Solutions</a:t>
            </a:r>
          </a:p>
        </p:txBody>
      </p:sp>
    </p:spTree>
    <p:extLst>
      <p:ext uri="{BB962C8B-B14F-4D97-AF65-F5344CB8AC3E}">
        <p14:creationId xmlns:p14="http://schemas.microsoft.com/office/powerpoint/2010/main" val="39849371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5">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5">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5">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 fill="hold"/>
                                        <p:tgtEl>
                                          <p:spTgt spid="6">
                                            <p:txEl>
                                              <p:pRg st="0" end="0"/>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6">
                                            <p:txEl>
                                              <p:pRg st="1" end="1"/>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 fill="hold"/>
                                        <p:tgtEl>
                                          <p:spTgt spid="6">
                                            <p:txEl>
                                              <p:pRg st="2" end="2"/>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Configure Bus Sharing</a:t>
            </a:r>
          </a:p>
        </p:txBody>
      </p:sp>
      <p:sp>
        <p:nvSpPr>
          <p:cNvPr id="15" name="Flowchart: Magnetic Disk 14"/>
          <p:cNvSpPr/>
          <p:nvPr/>
        </p:nvSpPr>
        <p:spPr>
          <a:xfrm>
            <a:off x="5356320" y="4528172"/>
            <a:ext cx="1501680" cy="1155936"/>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6" name="Picture 15"/>
          <p:cNvPicPr>
            <a:picLocks noChangeAspect="1"/>
          </p:cNvPicPr>
          <p:nvPr/>
        </p:nvPicPr>
        <p:blipFill>
          <a:blip r:embed="rId2"/>
          <a:stretch>
            <a:fillRect/>
          </a:stretch>
        </p:blipFill>
        <p:spPr>
          <a:xfrm>
            <a:off x="3660239" y="2130714"/>
            <a:ext cx="1142350" cy="1769826"/>
          </a:xfrm>
          <a:prstGeom prst="rect">
            <a:avLst/>
          </a:prstGeom>
        </p:spPr>
      </p:pic>
      <p:pic>
        <p:nvPicPr>
          <p:cNvPr id="17" name="Picture 16"/>
          <p:cNvPicPr>
            <a:picLocks noChangeAspect="1"/>
          </p:cNvPicPr>
          <p:nvPr/>
        </p:nvPicPr>
        <p:blipFill>
          <a:blip r:embed="rId2"/>
          <a:stretch>
            <a:fillRect/>
          </a:stretch>
        </p:blipFill>
        <p:spPr>
          <a:xfrm>
            <a:off x="7260174" y="2130714"/>
            <a:ext cx="1142350" cy="1769826"/>
          </a:xfrm>
          <a:prstGeom prst="rect">
            <a:avLst/>
          </a:prstGeom>
        </p:spPr>
      </p:pic>
      <p:cxnSp>
        <p:nvCxnSpPr>
          <p:cNvPr id="19" name="Elbow Connector 18"/>
          <p:cNvCxnSpPr>
            <a:stCxn id="16" idx="2"/>
            <a:endCxn id="15" idx="2"/>
          </p:cNvCxnSpPr>
          <p:nvPr/>
        </p:nvCxnSpPr>
        <p:spPr>
          <a:xfrm rot="16200000" flipH="1">
            <a:off x="4191067" y="3940887"/>
            <a:ext cx="1205600" cy="1124906"/>
          </a:xfrm>
          <a:prstGeom prst="bentConnector2">
            <a:avLst/>
          </a:prstGeom>
          <a:ln>
            <a:headEnd type="none"/>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a:stCxn id="17" idx="2"/>
            <a:endCxn id="15" idx="4"/>
          </p:cNvCxnSpPr>
          <p:nvPr/>
        </p:nvCxnSpPr>
        <p:spPr>
          <a:xfrm rot="5400000">
            <a:off x="6741875" y="4016666"/>
            <a:ext cx="1205600" cy="973349"/>
          </a:xfrm>
          <a:prstGeom prst="bentConnector2">
            <a:avLst/>
          </a:prstGeom>
          <a:ln>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995200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sz="quarter" idx="13"/>
          </p:nvPr>
        </p:nvGraphicFramePr>
        <p:xfrm>
          <a:off x="617569" y="2367950"/>
          <a:ext cx="10983912" cy="2194560"/>
        </p:xfrm>
        <a:graphic>
          <a:graphicData uri="http://schemas.openxmlformats.org/drawingml/2006/table">
            <a:tbl>
              <a:tblPr firstRow="1" bandRow="1">
                <a:tableStyleId>{5C22544A-7EE6-4342-B048-85BDC9FD1C3A}</a:tableStyleId>
              </a:tblPr>
              <a:tblGrid>
                <a:gridCol w="3769111">
                  <a:extLst>
                    <a:ext uri="{9D8B030D-6E8A-4147-A177-3AD203B41FA5}">
                      <a16:colId xmlns:a16="http://schemas.microsoft.com/office/drawing/2014/main" val="20000"/>
                    </a:ext>
                  </a:extLst>
                </a:gridCol>
                <a:gridCol w="3553497">
                  <a:extLst>
                    <a:ext uri="{9D8B030D-6E8A-4147-A177-3AD203B41FA5}">
                      <a16:colId xmlns:a16="http://schemas.microsoft.com/office/drawing/2014/main" val="20001"/>
                    </a:ext>
                  </a:extLst>
                </a:gridCol>
                <a:gridCol w="3661304">
                  <a:extLst>
                    <a:ext uri="{9D8B030D-6E8A-4147-A177-3AD203B41FA5}">
                      <a16:colId xmlns:a16="http://schemas.microsoft.com/office/drawing/2014/main" val="20002"/>
                    </a:ext>
                  </a:extLst>
                </a:gridCol>
              </a:tblGrid>
              <a:tr h="396240">
                <a:tc>
                  <a:txBody>
                    <a:bodyPr/>
                    <a:lstStyle/>
                    <a:p>
                      <a:r>
                        <a:rPr lang="en-US" sz="2000" dirty="0"/>
                        <a:t>Component</a:t>
                      </a:r>
                    </a:p>
                  </a:txBody>
                  <a:tcPr/>
                </a:tc>
                <a:tc>
                  <a:txBody>
                    <a:bodyPr/>
                    <a:lstStyle/>
                    <a:p>
                      <a:r>
                        <a:rPr lang="en-US" sz="2000" dirty="0"/>
                        <a:t>Single-Host Clustering</a:t>
                      </a:r>
                    </a:p>
                  </a:txBody>
                  <a:tcPr/>
                </a:tc>
                <a:tc>
                  <a:txBody>
                    <a:bodyPr/>
                    <a:lstStyle/>
                    <a:p>
                      <a:r>
                        <a:rPr lang="en-US" sz="2000" dirty="0"/>
                        <a:t>Multi-host Clustering</a:t>
                      </a:r>
                    </a:p>
                  </a:txBody>
                  <a:tcPr/>
                </a:tc>
                <a:extLst>
                  <a:ext uri="{0D108BD9-81ED-4DB2-BD59-A6C34878D82A}">
                    <a16:rowId xmlns:a16="http://schemas.microsoft.com/office/drawing/2014/main" val="10000"/>
                  </a:ext>
                </a:extLst>
              </a:tr>
              <a:tr h="396240">
                <a:tc>
                  <a:txBody>
                    <a:bodyPr/>
                    <a:lstStyle/>
                    <a:p>
                      <a:r>
                        <a:rPr lang="en-US" sz="2000" dirty="0"/>
                        <a:t>Clustered VMDK</a:t>
                      </a:r>
                    </a:p>
                  </a:txBody>
                  <a:tcPr/>
                </a:tc>
                <a:tc>
                  <a:txBody>
                    <a:bodyPr/>
                    <a:lstStyle/>
                    <a:p>
                      <a:r>
                        <a:rPr lang="en-US" sz="2000" dirty="0"/>
                        <a:t>SCSI bus sharing</a:t>
                      </a:r>
                      <a:r>
                        <a:rPr lang="en-US" sz="2000" baseline="0" dirty="0"/>
                        <a:t> = Virtual</a:t>
                      </a:r>
                      <a:endParaRPr lang="en-US" sz="2000" dirty="0"/>
                    </a:p>
                  </a:txBody>
                  <a:tcPr/>
                </a:tc>
                <a:tc>
                  <a:txBody>
                    <a:bodyPr/>
                    <a:lstStyle/>
                    <a:p>
                      <a:r>
                        <a:rPr lang="en-US" sz="2000" dirty="0"/>
                        <a:t>Not supported</a:t>
                      </a:r>
                    </a:p>
                  </a:txBody>
                  <a:tcPr/>
                </a:tc>
                <a:extLst>
                  <a:ext uri="{0D108BD9-81ED-4DB2-BD59-A6C34878D82A}">
                    <a16:rowId xmlns:a16="http://schemas.microsoft.com/office/drawing/2014/main" val="10001"/>
                  </a:ext>
                </a:extLst>
              </a:tr>
              <a:tr h="701040">
                <a:tc>
                  <a:txBody>
                    <a:bodyPr/>
                    <a:lstStyle/>
                    <a:p>
                      <a:r>
                        <a:rPr lang="en-US" sz="2000" dirty="0"/>
                        <a:t>Clustered RDM</a:t>
                      </a:r>
                      <a:r>
                        <a:rPr lang="en-US" sz="2000" baseline="0" dirty="0"/>
                        <a:t> in</a:t>
                      </a:r>
                      <a:br>
                        <a:rPr lang="en-US" sz="2000" dirty="0"/>
                      </a:br>
                      <a:r>
                        <a:rPr lang="en-US" sz="2000" dirty="0"/>
                        <a:t>Virtual Compatibility Mode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sz="2000" dirty="0"/>
                        <a:t>SCSI bus sharing</a:t>
                      </a:r>
                      <a:r>
                        <a:rPr lang="en-US" sz="2000" baseline="0" dirty="0"/>
                        <a:t> = Virtual</a:t>
                      </a:r>
                      <a:endParaRPr lang="en-US" sz="2000" dirty="0"/>
                    </a:p>
                  </a:txBody>
                  <a:tcPr/>
                </a:tc>
                <a:tc>
                  <a:txBody>
                    <a:bodyPr/>
                    <a:lstStyle/>
                    <a:p>
                      <a:r>
                        <a:rPr lang="en-US" sz="2000" dirty="0"/>
                        <a:t>SCSI bus sharing = Physical</a:t>
                      </a:r>
                    </a:p>
                  </a:txBody>
                  <a:tcPr/>
                </a:tc>
                <a:extLst>
                  <a:ext uri="{0D108BD9-81ED-4DB2-BD59-A6C34878D82A}">
                    <a16:rowId xmlns:a16="http://schemas.microsoft.com/office/drawing/2014/main" val="10002"/>
                  </a:ext>
                </a:extLst>
              </a:tr>
              <a:tr h="701040">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sz="2000" dirty="0"/>
                        <a:t>Clustered RDM</a:t>
                      </a:r>
                      <a:r>
                        <a:rPr lang="en-US" sz="2000" baseline="0" dirty="0"/>
                        <a:t> in</a:t>
                      </a:r>
                      <a:br>
                        <a:rPr lang="en-US" sz="2000" dirty="0"/>
                      </a:br>
                      <a:r>
                        <a:rPr lang="en-US" sz="2000" dirty="0"/>
                        <a:t>Physical Compatibility Mode</a:t>
                      </a:r>
                    </a:p>
                  </a:txBody>
                  <a:tcPr/>
                </a:tc>
                <a:tc>
                  <a:txBody>
                    <a:bodyPr/>
                    <a:lstStyle/>
                    <a:p>
                      <a:r>
                        <a:rPr lang="en-US" sz="2000" dirty="0"/>
                        <a:t>Not supported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sz="2000" dirty="0"/>
                        <a:t>SCSI bus sharing = Physical</a:t>
                      </a:r>
                    </a:p>
                  </a:txBody>
                  <a:tcPr/>
                </a:tc>
                <a:extLst>
                  <a:ext uri="{0D108BD9-81ED-4DB2-BD59-A6C34878D82A}">
                    <a16:rowId xmlns:a16="http://schemas.microsoft.com/office/drawing/2014/main" val="10003"/>
                  </a:ext>
                </a:extLst>
              </a:tr>
            </a:tbl>
          </a:graphicData>
        </a:graphic>
      </p:graphicFrame>
      <p:sp>
        <p:nvSpPr>
          <p:cNvPr id="11" name="Title 10"/>
          <p:cNvSpPr>
            <a:spLocks noGrp="1"/>
          </p:cNvSpPr>
          <p:nvPr>
            <p:ph type="title"/>
          </p:nvPr>
        </p:nvSpPr>
        <p:spPr/>
        <p:txBody>
          <a:bodyPr/>
          <a:lstStyle/>
          <a:p>
            <a:r>
              <a:rPr lang="en-US" dirty="0"/>
              <a:t>Configure Bus Sharing</a:t>
            </a:r>
          </a:p>
        </p:txBody>
      </p:sp>
    </p:spTree>
    <p:extLst>
      <p:ext uri="{BB962C8B-B14F-4D97-AF65-F5344CB8AC3E}">
        <p14:creationId xmlns:p14="http://schemas.microsoft.com/office/powerpoint/2010/main" val="4052586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#27</a:t>
            </a:r>
          </a:p>
        </p:txBody>
      </p:sp>
      <p:sp>
        <p:nvSpPr>
          <p:cNvPr id="3" name="Text Placeholder 2"/>
          <p:cNvSpPr>
            <a:spLocks noGrp="1"/>
          </p:cNvSpPr>
          <p:nvPr>
            <p:ph type="body" sz="quarter" idx="10"/>
          </p:nvPr>
        </p:nvSpPr>
        <p:spPr/>
        <p:txBody>
          <a:bodyPr/>
          <a:lstStyle/>
          <a:p>
            <a:r>
              <a:rPr lang="en-US" dirty="0"/>
              <a:t>Configure Storage Policies</a:t>
            </a:r>
            <a:br>
              <a:rPr lang="en-US" dirty="0"/>
            </a:br>
            <a:r>
              <a:rPr lang="en-US" dirty="0"/>
              <a:t>Using Tags</a:t>
            </a:r>
          </a:p>
        </p:txBody>
      </p:sp>
    </p:spTree>
    <p:extLst>
      <p:ext uri="{BB962C8B-B14F-4D97-AF65-F5344CB8AC3E}">
        <p14:creationId xmlns:p14="http://schemas.microsoft.com/office/powerpoint/2010/main" val="935853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#28</a:t>
            </a:r>
          </a:p>
        </p:txBody>
      </p:sp>
      <p:sp>
        <p:nvSpPr>
          <p:cNvPr id="3" name="Text Placeholder 2"/>
          <p:cNvSpPr>
            <a:spLocks noGrp="1"/>
          </p:cNvSpPr>
          <p:nvPr>
            <p:ph type="body" sz="quarter" idx="10"/>
          </p:nvPr>
        </p:nvSpPr>
        <p:spPr/>
        <p:txBody>
          <a:bodyPr/>
          <a:lstStyle/>
          <a:p>
            <a:r>
              <a:rPr lang="en-US" dirty="0"/>
              <a:t>Configure Storage Policies</a:t>
            </a:r>
            <a:br>
              <a:rPr lang="en-US" dirty="0"/>
            </a:br>
            <a:r>
              <a:rPr lang="en-US" dirty="0"/>
              <a:t>Using VASA</a:t>
            </a:r>
          </a:p>
        </p:txBody>
      </p:sp>
    </p:spTree>
    <p:extLst>
      <p:ext uri="{BB962C8B-B14F-4D97-AF65-F5344CB8AC3E}">
        <p14:creationId xmlns:p14="http://schemas.microsoft.com/office/powerpoint/2010/main" val="27201171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solidFill>
                  <a:schemeClr val="bg1">
                    <a:lumMod val="75000"/>
                  </a:schemeClr>
                </a:solidFill>
              </a:rPr>
              <a:t>If an object inherits permissions from two parent objects, the permissions on one object are added to the permissions on the other object.</a:t>
            </a:r>
          </a:p>
          <a:p>
            <a:r>
              <a:rPr lang="en-US" dirty="0"/>
              <a:t>Permissions applied on a child object always override permissions that are applied on a parent object.</a:t>
            </a:r>
          </a:p>
        </p:txBody>
      </p:sp>
      <p:sp>
        <p:nvSpPr>
          <p:cNvPr id="3" name="Title 2"/>
          <p:cNvSpPr>
            <a:spLocks noGrp="1"/>
          </p:cNvSpPr>
          <p:nvPr>
            <p:ph type="title"/>
          </p:nvPr>
        </p:nvSpPr>
        <p:spPr/>
        <p:txBody>
          <a:bodyPr/>
          <a:lstStyle/>
          <a:p>
            <a:r>
              <a:rPr lang="en-US" dirty="0"/>
              <a:t>Permissions Inheritance</a:t>
            </a:r>
          </a:p>
        </p:txBody>
      </p:sp>
    </p:spTree>
    <p:extLst>
      <p:ext uri="{BB962C8B-B14F-4D97-AF65-F5344CB8AC3E}">
        <p14:creationId xmlns:p14="http://schemas.microsoft.com/office/powerpoint/2010/main" val="1404014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#29</a:t>
            </a:r>
          </a:p>
        </p:txBody>
      </p:sp>
      <p:sp>
        <p:nvSpPr>
          <p:cNvPr id="3" name="Text Placeholder 2"/>
          <p:cNvSpPr>
            <a:spLocks noGrp="1"/>
          </p:cNvSpPr>
          <p:nvPr>
            <p:ph type="body" sz="quarter" idx="10"/>
          </p:nvPr>
        </p:nvSpPr>
        <p:spPr/>
        <p:txBody>
          <a:bodyPr/>
          <a:lstStyle/>
          <a:p>
            <a:r>
              <a:rPr lang="en-US" dirty="0"/>
              <a:t>Use VSAN Fault Domains!</a:t>
            </a:r>
          </a:p>
        </p:txBody>
      </p:sp>
    </p:spTree>
    <p:extLst>
      <p:ext uri="{BB962C8B-B14F-4D97-AF65-F5344CB8AC3E}">
        <p14:creationId xmlns:p14="http://schemas.microsoft.com/office/powerpoint/2010/main" val="23736705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solidFill>
                  <a:schemeClr val="bg1">
                    <a:lumMod val="85000"/>
                  </a:schemeClr>
                </a:solidFill>
              </a:rPr>
              <a:t>Minimum of three hosts</a:t>
            </a:r>
          </a:p>
          <a:p>
            <a:pPr marL="0" indent="0">
              <a:buNone/>
            </a:pPr>
            <a:r>
              <a:rPr lang="en-US" dirty="0">
                <a:solidFill>
                  <a:schemeClr val="bg1">
                    <a:lumMod val="85000"/>
                  </a:schemeClr>
                </a:solidFill>
              </a:rPr>
              <a:t>Minimum of one SSD + one HDD per host</a:t>
            </a:r>
          </a:p>
          <a:p>
            <a:pPr marL="0" indent="0">
              <a:buNone/>
            </a:pPr>
            <a:r>
              <a:rPr lang="en-US" dirty="0">
                <a:solidFill>
                  <a:schemeClr val="bg1">
                    <a:lumMod val="85000"/>
                  </a:schemeClr>
                </a:solidFill>
              </a:rPr>
              <a:t>HDDs, SSDs, I/O Controllers on VSAN HCL</a:t>
            </a:r>
          </a:p>
          <a:p>
            <a:pPr marL="0" indent="0">
              <a:buNone/>
            </a:pPr>
            <a:r>
              <a:rPr lang="en-US" dirty="0">
                <a:solidFill>
                  <a:schemeClr val="bg1">
                    <a:lumMod val="85000"/>
                  </a:schemeClr>
                </a:solidFill>
              </a:rPr>
              <a:t>VSAN 6 licensing</a:t>
            </a:r>
          </a:p>
          <a:p>
            <a:pPr marL="0" indent="0">
              <a:buNone/>
            </a:pPr>
            <a:r>
              <a:rPr lang="en-US" dirty="0">
                <a:solidFill>
                  <a:schemeClr val="bg1">
                    <a:lumMod val="85000"/>
                  </a:schemeClr>
                </a:solidFill>
              </a:rPr>
              <a:t>Dedicated 1Gbps/10Gbps uplink</a:t>
            </a:r>
          </a:p>
          <a:p>
            <a:pPr marL="0" indent="0">
              <a:buNone/>
            </a:pPr>
            <a:r>
              <a:rPr lang="en-US" dirty="0" err="1">
                <a:solidFill>
                  <a:schemeClr val="bg1">
                    <a:lumMod val="85000"/>
                  </a:schemeClr>
                </a:solidFill>
              </a:rPr>
              <a:t>VMkernel</a:t>
            </a:r>
            <a:r>
              <a:rPr lang="en-US" dirty="0">
                <a:solidFill>
                  <a:schemeClr val="bg1">
                    <a:lumMod val="85000"/>
                  </a:schemeClr>
                </a:solidFill>
              </a:rPr>
              <a:t> port dedicated for VSAN</a:t>
            </a:r>
          </a:p>
          <a:p>
            <a:pPr marL="0" indent="0">
              <a:buNone/>
            </a:pPr>
            <a:r>
              <a:rPr lang="en-US" dirty="0">
                <a:solidFill>
                  <a:schemeClr val="bg1">
                    <a:lumMod val="85000"/>
                  </a:schemeClr>
                </a:solidFill>
              </a:rPr>
              <a:t>Layer 2 multicasting on physical network</a:t>
            </a:r>
          </a:p>
        </p:txBody>
      </p:sp>
      <p:sp>
        <p:nvSpPr>
          <p:cNvPr id="6" name="Title 5"/>
          <p:cNvSpPr>
            <a:spLocks noGrp="1"/>
          </p:cNvSpPr>
          <p:nvPr>
            <p:ph type="title"/>
          </p:nvPr>
        </p:nvSpPr>
        <p:spPr/>
        <p:txBody>
          <a:bodyPr>
            <a:normAutofit/>
          </a:bodyPr>
          <a:lstStyle/>
          <a:p>
            <a:r>
              <a:rPr lang="en-US" dirty="0"/>
              <a:t>VSAN Requirements Recap</a:t>
            </a:r>
          </a:p>
        </p:txBody>
      </p:sp>
    </p:spTree>
    <p:extLst>
      <p:ext uri="{BB962C8B-B14F-4D97-AF65-F5344CB8AC3E}">
        <p14:creationId xmlns:p14="http://schemas.microsoft.com/office/powerpoint/2010/main" val="4103177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7">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 fill="hold"/>
                                        <p:tgtEl>
                                          <p:spTgt spid="7">
                                            <p:txEl>
                                              <p:pRg st="3" end="3"/>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7">
                                            <p:txEl>
                                              <p:pRg st="4" end="4"/>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 fill="hold"/>
                                        <p:tgtEl>
                                          <p:spTgt spid="7">
                                            <p:txEl>
                                              <p:pRg st="5" end="5"/>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 fill="hold"/>
                                        <p:tgtEl>
                                          <p:spTgt spid="7">
                                            <p:txEl>
                                              <p:pRg st="6" end="6"/>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sz="2400" dirty="0">
                <a:solidFill>
                  <a:schemeClr val="bg1">
                    <a:lumMod val="85000"/>
                  </a:schemeClr>
                </a:solidFill>
              </a:rPr>
              <a:t>Used to group together VSAN hosts that could potentially fail together.</a:t>
            </a:r>
          </a:p>
          <a:p>
            <a:pPr marL="0" indent="0">
              <a:buNone/>
            </a:pPr>
            <a:r>
              <a:rPr lang="en-US" sz="2400" dirty="0">
                <a:solidFill>
                  <a:schemeClr val="bg1">
                    <a:lumMod val="85000"/>
                  </a:schemeClr>
                </a:solidFill>
              </a:rPr>
              <a:t>Failure of all hosts within a single fault domain is treated as a single failure.  </a:t>
            </a:r>
          </a:p>
          <a:p>
            <a:pPr marL="0" indent="0">
              <a:buNone/>
            </a:pPr>
            <a:r>
              <a:rPr lang="en-US" sz="2400" dirty="0">
                <a:solidFill>
                  <a:schemeClr val="bg1">
                    <a:lumMod val="85000"/>
                  </a:schemeClr>
                </a:solidFill>
              </a:rPr>
              <a:t>When fault domains are specified, VSAN will never put more than one replica of the same object in the same fault domain.</a:t>
            </a:r>
          </a:p>
          <a:p>
            <a:pPr marL="0" indent="0">
              <a:buNone/>
            </a:pPr>
            <a:r>
              <a:rPr lang="en-US" sz="2400" dirty="0">
                <a:solidFill>
                  <a:schemeClr val="bg1">
                    <a:lumMod val="85000"/>
                  </a:schemeClr>
                </a:solidFill>
              </a:rPr>
              <a:t>A fault domain appears as a single host to VSAN.  </a:t>
            </a:r>
          </a:p>
          <a:p>
            <a:pPr marL="0" indent="0">
              <a:buNone/>
            </a:pPr>
            <a:r>
              <a:rPr lang="en-US" sz="2400" dirty="0">
                <a:solidFill>
                  <a:schemeClr val="bg1">
                    <a:lumMod val="85000"/>
                  </a:schemeClr>
                </a:solidFill>
              </a:rPr>
              <a:t>Hosts not added to any fault domain are considered to be in their own single-host fault domain.</a:t>
            </a:r>
          </a:p>
          <a:p>
            <a:pPr marL="0" indent="0">
              <a:buNone/>
            </a:pPr>
            <a:r>
              <a:rPr lang="en-US" sz="2400" dirty="0">
                <a:solidFill>
                  <a:schemeClr val="bg1">
                    <a:lumMod val="85000"/>
                  </a:schemeClr>
                </a:solidFill>
              </a:rPr>
              <a:t>Recommended to configure fault domains with a uniform number of hosts each.</a:t>
            </a:r>
          </a:p>
        </p:txBody>
      </p:sp>
      <p:sp>
        <p:nvSpPr>
          <p:cNvPr id="6" name="Title 5"/>
          <p:cNvSpPr>
            <a:spLocks noGrp="1"/>
          </p:cNvSpPr>
          <p:nvPr>
            <p:ph type="title"/>
          </p:nvPr>
        </p:nvSpPr>
        <p:spPr/>
        <p:txBody>
          <a:bodyPr>
            <a:normAutofit/>
          </a:bodyPr>
          <a:lstStyle/>
          <a:p>
            <a:r>
              <a:rPr lang="en-US" dirty="0"/>
              <a:t>Enable Virtual SAN Fault Domains</a:t>
            </a:r>
          </a:p>
        </p:txBody>
      </p:sp>
    </p:spTree>
    <p:extLst>
      <p:ext uri="{BB962C8B-B14F-4D97-AF65-F5344CB8AC3E}">
        <p14:creationId xmlns:p14="http://schemas.microsoft.com/office/powerpoint/2010/main" val="10472122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0" end="0"/>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7">
                                            <p:txEl>
                                              <p:pRg st="1" end="1"/>
                                            </p:txEl>
                                          </p:spTgt>
                                        </p:tgtEl>
                                        <p:attrNameLst>
                                          <p:attrName>style.color</p:attrName>
                                        </p:attrNameLst>
                                      </p:cBhvr>
                                      <p:to>
                                        <a:schemeClr val="tx1"/>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200" fill="hold"/>
                                        <p:tgtEl>
                                          <p:spTgt spid="7">
                                            <p:txEl>
                                              <p:pRg st="1" end="1"/>
                                            </p:txEl>
                                          </p:spTgt>
                                        </p:tgtEl>
                                        <p:attrNameLst>
                                          <p:attrName>style.color</p:attrName>
                                        </p:attrNameLst>
                                      </p:cBhvr>
                                      <p:to>
                                        <a:srgbClr val="DDDDDD"/>
                                      </p:to>
                                    </p:animClr>
                                  </p:childTnLst>
                                </p:cTn>
                              </p:par>
                            </p:childTnLst>
                          </p:cTn>
                        </p:par>
                        <p:par>
                          <p:cTn id="18" fill="hold">
                            <p:stCondLst>
                              <p:cond delay="200"/>
                            </p:stCondLst>
                            <p:childTnLst>
                              <p:par>
                                <p:cTn id="19" presetID="3" presetClass="emph" presetSubtype="2" fill="hold" nodeType="afterEffect">
                                  <p:stCondLst>
                                    <p:cond delay="0"/>
                                  </p:stCondLst>
                                  <p:childTnLst>
                                    <p:animClr clrSpc="rgb" dir="cw">
                                      <p:cBhvr override="childStyle">
                                        <p:cTn id="20" dur="200" fill="hold"/>
                                        <p:tgtEl>
                                          <p:spTgt spid="7">
                                            <p:txEl>
                                              <p:pRg st="2" end="2"/>
                                            </p:txEl>
                                          </p:spTgt>
                                        </p:tgtEl>
                                        <p:attrNameLst>
                                          <p:attrName>style.color</p:attrName>
                                        </p:attrNameLst>
                                      </p:cBhvr>
                                      <p:to>
                                        <a:schemeClr val="tx1"/>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 fill="hold"/>
                                        <p:tgtEl>
                                          <p:spTgt spid="7">
                                            <p:txEl>
                                              <p:pRg st="2" end="2"/>
                                            </p:txEl>
                                          </p:spTgt>
                                        </p:tgtEl>
                                        <p:attrNameLst>
                                          <p:attrName>style.color</p:attrName>
                                        </p:attrNameLst>
                                      </p:cBhvr>
                                      <p:to>
                                        <a:srgbClr val="DDDDDD"/>
                                      </p:to>
                                    </p:animClr>
                                  </p:childTnLst>
                                </p:cTn>
                              </p:par>
                            </p:childTnLst>
                          </p:cTn>
                        </p:par>
                        <p:par>
                          <p:cTn id="25" fill="hold">
                            <p:stCondLst>
                              <p:cond delay="200"/>
                            </p:stCondLst>
                            <p:childTnLst>
                              <p:par>
                                <p:cTn id="26" presetID="3" presetClass="emph" presetSubtype="2" fill="hold" nodeType="afterEffect">
                                  <p:stCondLst>
                                    <p:cond delay="0"/>
                                  </p:stCondLst>
                                  <p:childTnLst>
                                    <p:animClr clrSpc="rgb" dir="cw">
                                      <p:cBhvr override="childStyle">
                                        <p:cTn id="27" dur="200" fill="hold"/>
                                        <p:tgtEl>
                                          <p:spTgt spid="7">
                                            <p:txEl>
                                              <p:pRg st="3" end="3"/>
                                            </p:txEl>
                                          </p:spTgt>
                                        </p:tgtEl>
                                        <p:attrNameLst>
                                          <p:attrName>style.color</p:attrName>
                                        </p:attrNameLst>
                                      </p:cBhvr>
                                      <p:to>
                                        <a:schemeClr val="tx1"/>
                                      </p:to>
                                    </p:animClr>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200" fill="hold"/>
                                        <p:tgtEl>
                                          <p:spTgt spid="7">
                                            <p:txEl>
                                              <p:pRg st="3" end="3"/>
                                            </p:txEl>
                                          </p:spTgt>
                                        </p:tgtEl>
                                        <p:attrNameLst>
                                          <p:attrName>style.color</p:attrName>
                                        </p:attrNameLst>
                                      </p:cBhvr>
                                      <p:to>
                                        <a:srgbClr val="DDDDDD"/>
                                      </p:to>
                                    </p:animClr>
                                  </p:childTnLst>
                                </p:cTn>
                              </p:par>
                            </p:childTnLst>
                          </p:cTn>
                        </p:par>
                        <p:par>
                          <p:cTn id="32" fill="hold">
                            <p:stCondLst>
                              <p:cond delay="200"/>
                            </p:stCondLst>
                            <p:childTnLst>
                              <p:par>
                                <p:cTn id="33" presetID="3" presetClass="emph" presetSubtype="2" fill="hold" nodeType="afterEffect">
                                  <p:stCondLst>
                                    <p:cond delay="0"/>
                                  </p:stCondLst>
                                  <p:childTnLst>
                                    <p:animClr clrSpc="rgb" dir="cw">
                                      <p:cBhvr override="childStyle">
                                        <p:cTn id="34" dur="200" fill="hold"/>
                                        <p:tgtEl>
                                          <p:spTgt spid="7">
                                            <p:txEl>
                                              <p:pRg st="4" end="4"/>
                                            </p:txEl>
                                          </p:spTgt>
                                        </p:tgtEl>
                                        <p:attrNameLst>
                                          <p:attrName>style.color</p:attrName>
                                        </p:attrNameLst>
                                      </p:cBhvr>
                                      <p:to>
                                        <a:schemeClr val="tx1"/>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200" fill="hold"/>
                                        <p:tgtEl>
                                          <p:spTgt spid="7">
                                            <p:txEl>
                                              <p:pRg st="4" end="4"/>
                                            </p:txEl>
                                          </p:spTgt>
                                        </p:tgtEl>
                                        <p:attrNameLst>
                                          <p:attrName>style.color</p:attrName>
                                        </p:attrNameLst>
                                      </p:cBhvr>
                                      <p:to>
                                        <a:srgbClr val="DDDDDD"/>
                                      </p:to>
                                    </p:animClr>
                                  </p:childTnLst>
                                </p:cTn>
                              </p:par>
                            </p:childTnLst>
                          </p:cTn>
                        </p:par>
                        <p:par>
                          <p:cTn id="39" fill="hold">
                            <p:stCondLst>
                              <p:cond delay="200"/>
                            </p:stCondLst>
                            <p:childTnLst>
                              <p:par>
                                <p:cTn id="40" presetID="3" presetClass="emph" presetSubtype="2" fill="hold" nodeType="afterEffect">
                                  <p:stCondLst>
                                    <p:cond delay="0"/>
                                  </p:stCondLst>
                                  <p:childTnLst>
                                    <p:animClr clrSpc="rgb" dir="cw">
                                      <p:cBhvr override="childStyle">
                                        <p:cTn id="41" dur="200" fill="hold"/>
                                        <p:tgtEl>
                                          <p:spTgt spid="7">
                                            <p:txEl>
                                              <p:pRg st="5" end="5"/>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#30</a:t>
            </a:r>
          </a:p>
        </p:txBody>
      </p:sp>
      <p:sp>
        <p:nvSpPr>
          <p:cNvPr id="3" name="Text Placeholder 2"/>
          <p:cNvSpPr>
            <a:spLocks noGrp="1"/>
          </p:cNvSpPr>
          <p:nvPr>
            <p:ph type="body" sz="quarter" idx="10"/>
          </p:nvPr>
        </p:nvSpPr>
        <p:spPr/>
        <p:txBody>
          <a:bodyPr/>
          <a:lstStyle/>
          <a:p>
            <a:r>
              <a:rPr lang="en-US" dirty="0"/>
              <a:t>Prepare for</a:t>
            </a:r>
            <a:br>
              <a:rPr lang="en-US" dirty="0"/>
            </a:br>
            <a:r>
              <a:rPr lang="en-US" sz="3200" dirty="0"/>
              <a:t>(but maybe don’t [yet] use)</a:t>
            </a:r>
            <a:br>
              <a:rPr lang="en-US" dirty="0"/>
            </a:br>
            <a:r>
              <a:rPr lang="en-US" dirty="0"/>
              <a:t>VMware VVOLs</a:t>
            </a:r>
          </a:p>
        </p:txBody>
      </p:sp>
    </p:spTree>
    <p:extLst>
      <p:ext uri="{BB962C8B-B14F-4D97-AF65-F5344CB8AC3E}">
        <p14:creationId xmlns:p14="http://schemas.microsoft.com/office/powerpoint/2010/main" val="41202048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lowchart: Magnetic Disk 20"/>
          <p:cNvSpPr/>
          <p:nvPr/>
        </p:nvSpPr>
        <p:spPr>
          <a:xfrm>
            <a:off x="8363960" y="3454330"/>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0" name="Flowchart: Magnetic Disk 19"/>
          <p:cNvSpPr/>
          <p:nvPr/>
        </p:nvSpPr>
        <p:spPr>
          <a:xfrm>
            <a:off x="8363960" y="2951182"/>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Understand </a:t>
            </a:r>
            <a:r>
              <a:rPr lang="en-US" dirty="0" err="1"/>
              <a:t>vStorage</a:t>
            </a:r>
            <a:r>
              <a:rPr lang="en-US" dirty="0"/>
              <a:t> API</a:t>
            </a:r>
            <a:br>
              <a:rPr lang="en-US" dirty="0"/>
            </a:br>
            <a:r>
              <a:rPr lang="en-US" dirty="0"/>
              <a:t>for Array Integration (VAAI)</a:t>
            </a:r>
          </a:p>
        </p:txBody>
      </p:sp>
      <p:sp>
        <p:nvSpPr>
          <p:cNvPr id="8" name="Flowchart: Magnetic Disk 7"/>
          <p:cNvSpPr/>
          <p:nvPr/>
        </p:nvSpPr>
        <p:spPr>
          <a:xfrm>
            <a:off x="8363960" y="2426945"/>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9" name="Picture 8"/>
          <p:cNvPicPr>
            <a:picLocks noChangeAspect="1"/>
          </p:cNvPicPr>
          <p:nvPr/>
        </p:nvPicPr>
        <p:blipFill>
          <a:blip r:embed="rId2"/>
          <a:stretch>
            <a:fillRect/>
          </a:stretch>
        </p:blipFill>
        <p:spPr>
          <a:xfrm>
            <a:off x="3104185" y="2776341"/>
            <a:ext cx="1142350" cy="1769826"/>
          </a:xfrm>
          <a:prstGeom prst="rect">
            <a:avLst/>
          </a:prstGeom>
        </p:spPr>
      </p:pic>
      <p:pic>
        <p:nvPicPr>
          <p:cNvPr id="10" name="Picture 9"/>
          <p:cNvPicPr>
            <a:picLocks noChangeAspect="1"/>
          </p:cNvPicPr>
          <p:nvPr/>
        </p:nvPicPr>
        <p:blipFill>
          <a:blip r:embed="rId2"/>
          <a:stretch>
            <a:fillRect/>
          </a:stretch>
        </p:blipFill>
        <p:spPr>
          <a:xfrm>
            <a:off x="7411281" y="2776341"/>
            <a:ext cx="1142350" cy="1769826"/>
          </a:xfrm>
          <a:prstGeom prst="rect">
            <a:avLst/>
          </a:prstGeom>
        </p:spPr>
      </p:pic>
      <p:sp>
        <p:nvSpPr>
          <p:cNvPr id="12" name="Rounded Rectangular Callout 11"/>
          <p:cNvSpPr/>
          <p:nvPr/>
        </p:nvSpPr>
        <p:spPr>
          <a:xfrm>
            <a:off x="418454" y="5005953"/>
            <a:ext cx="3130658" cy="743919"/>
          </a:xfrm>
          <a:prstGeom prst="wedgeRoundRectCallout">
            <a:avLst>
              <a:gd name="adj1" fmla="val 53920"/>
              <a:gd name="adj2" fmla="val -1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 this thing!</a:t>
            </a:r>
          </a:p>
        </p:txBody>
      </p:sp>
      <p:sp>
        <p:nvSpPr>
          <p:cNvPr id="13" name="Rounded Rectangular Callout 12"/>
          <p:cNvSpPr/>
          <p:nvPr/>
        </p:nvSpPr>
        <p:spPr>
          <a:xfrm>
            <a:off x="7982456" y="5005953"/>
            <a:ext cx="3130658" cy="743919"/>
          </a:xfrm>
          <a:prstGeom prst="wedgeRoundRectCallout">
            <a:avLst>
              <a:gd name="adj1" fmla="val -45090"/>
              <a:gd name="adj2" fmla="val -1729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Done!</a:t>
            </a:r>
          </a:p>
        </p:txBody>
      </p:sp>
      <p:sp>
        <p:nvSpPr>
          <p:cNvPr id="14" name="Rounded Rectangular Callout 13"/>
          <p:cNvSpPr/>
          <p:nvPr/>
        </p:nvSpPr>
        <p:spPr>
          <a:xfrm>
            <a:off x="741336" y="5377912"/>
            <a:ext cx="3130658" cy="743919"/>
          </a:xfrm>
          <a:prstGeom prst="wedgeRoundRectCallout">
            <a:avLst>
              <a:gd name="adj1" fmla="val 46494"/>
              <a:gd name="adj2" fmla="val -2083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Now, do this thing!</a:t>
            </a:r>
          </a:p>
        </p:txBody>
      </p:sp>
      <p:sp>
        <p:nvSpPr>
          <p:cNvPr id="15" name="Rounded Rectangular Callout 14"/>
          <p:cNvSpPr/>
          <p:nvPr/>
        </p:nvSpPr>
        <p:spPr>
          <a:xfrm>
            <a:off x="1538856" y="5749871"/>
            <a:ext cx="3130658" cy="743919"/>
          </a:xfrm>
          <a:prstGeom prst="wedgeRoundRectCallout">
            <a:avLst>
              <a:gd name="adj1" fmla="val 26197"/>
              <a:gd name="adj2" fmla="val -2520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OK, and now this thing!</a:t>
            </a:r>
          </a:p>
        </p:txBody>
      </p:sp>
      <p:sp>
        <p:nvSpPr>
          <p:cNvPr id="16" name="Rounded Rectangular Callout 15"/>
          <p:cNvSpPr/>
          <p:nvPr/>
        </p:nvSpPr>
        <p:spPr>
          <a:xfrm>
            <a:off x="7659574" y="5355349"/>
            <a:ext cx="3130658" cy="743919"/>
          </a:xfrm>
          <a:prstGeom prst="wedgeRoundRectCallout">
            <a:avLst>
              <a:gd name="adj1" fmla="val -39644"/>
              <a:gd name="adj2" fmla="val -2208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Done!</a:t>
            </a:r>
          </a:p>
        </p:txBody>
      </p:sp>
      <p:sp>
        <p:nvSpPr>
          <p:cNvPr id="17" name="Rounded Rectangular Callout 16"/>
          <p:cNvSpPr/>
          <p:nvPr/>
        </p:nvSpPr>
        <p:spPr>
          <a:xfrm>
            <a:off x="7214647" y="5594641"/>
            <a:ext cx="3130658" cy="743919"/>
          </a:xfrm>
          <a:prstGeom prst="wedgeRoundRectCallout">
            <a:avLst>
              <a:gd name="adj1" fmla="val -29743"/>
              <a:gd name="adj2" fmla="val -2520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Done!</a:t>
            </a:r>
          </a:p>
        </p:txBody>
      </p:sp>
      <p:sp>
        <p:nvSpPr>
          <p:cNvPr id="18" name="Striped Right Arrow 17"/>
          <p:cNvSpPr/>
          <p:nvPr/>
        </p:nvSpPr>
        <p:spPr>
          <a:xfrm>
            <a:off x="4798271" y="2528368"/>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9" name="Striped Right Arrow 18"/>
          <p:cNvSpPr/>
          <p:nvPr/>
        </p:nvSpPr>
        <p:spPr>
          <a:xfrm rot="10800000">
            <a:off x="4798271" y="3669935"/>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0862279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00"/>
                                        <p:tgtEl>
                                          <p:spTgt spid="18"/>
                                        </p:tgtEl>
                                      </p:cBhvr>
                                    </p:animEffect>
                                    <p:set>
                                      <p:cBhvr>
                                        <p:cTn id="15" dur="1" fill="hold">
                                          <p:stCondLst>
                                            <p:cond delay="199"/>
                                          </p:stCondLst>
                                        </p:cTn>
                                        <p:tgtEl>
                                          <p:spTgt spid="1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
                                        <p:tgtEl>
                                          <p:spTgt spid="19"/>
                                        </p:tgtEl>
                                      </p:cBhvr>
                                    </p:animEffect>
                                  </p:childTnLst>
                                </p:cTn>
                              </p:par>
                              <p:par>
                                <p:cTn id="22" presetID="1" presetClass="emph" presetSubtype="2" fill="hold" nodeType="withEffect">
                                  <p:stCondLst>
                                    <p:cond delay="0"/>
                                  </p:stCondLst>
                                  <p:childTnLst>
                                    <p:animClr clrSpc="rgb" dir="cw">
                                      <p:cBhvr>
                                        <p:cTn id="23" dur="200" fill="hold"/>
                                        <p:tgtEl>
                                          <p:spTgt spid="8"/>
                                        </p:tgtEl>
                                        <p:attrNameLst>
                                          <p:attrName>fillcolor</p:attrName>
                                        </p:attrNameLst>
                                      </p:cBhvr>
                                      <p:to>
                                        <a:srgbClr val="FF6699"/>
                                      </p:to>
                                    </p:animClr>
                                    <p:set>
                                      <p:cBhvr>
                                        <p:cTn id="24" dur="200" fill="hold"/>
                                        <p:tgtEl>
                                          <p:spTgt spid="8"/>
                                        </p:tgtEl>
                                        <p:attrNameLst>
                                          <p:attrName>fill.type</p:attrName>
                                        </p:attrNameLst>
                                      </p:cBhvr>
                                      <p:to>
                                        <p:strVal val="solid"/>
                                      </p:to>
                                    </p:set>
                                    <p:set>
                                      <p:cBhvr>
                                        <p:cTn id="25" dur="200" fill="hold"/>
                                        <p:tgtEl>
                                          <p:spTgt spid="8"/>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00"/>
                                        <p:tgtEl>
                                          <p:spTgt spid="19"/>
                                        </p:tgtEl>
                                      </p:cBhvr>
                                    </p:animEffect>
                                    <p:set>
                                      <p:cBhvr>
                                        <p:cTn id="30" dur="1" fill="hold">
                                          <p:stCondLst>
                                            <p:cond delay="199"/>
                                          </p:stCondLst>
                                        </p:cTn>
                                        <p:tgtEl>
                                          <p:spTgt spid="19"/>
                                        </p:tgtEl>
                                        <p:attrNameLst>
                                          <p:attrName>style.visibility</p:attrName>
                                        </p:attrNameLst>
                                      </p:cBhvr>
                                      <p:to>
                                        <p:strVal val="hidden"/>
                                      </p:to>
                                    </p:set>
                                  </p:childTnLst>
                                </p:cTn>
                              </p:par>
                              <p:par>
                                <p:cTn id="31" presetID="10" presetClass="entr" presetSubtype="0" fill="hold" grpId="2"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3" nodeType="clickEffect">
                                  <p:stCondLst>
                                    <p:cond delay="0"/>
                                  </p:stCondLst>
                                  <p:childTnLst>
                                    <p:animEffect transition="out" filter="fade">
                                      <p:cBhvr>
                                        <p:cTn id="40" dur="200"/>
                                        <p:tgtEl>
                                          <p:spTgt spid="18"/>
                                        </p:tgtEl>
                                      </p:cBhvr>
                                    </p:animEffect>
                                    <p:set>
                                      <p:cBhvr>
                                        <p:cTn id="41" dur="1" fill="hold">
                                          <p:stCondLst>
                                            <p:cond delay="199"/>
                                          </p:stCondLst>
                                        </p:cTn>
                                        <p:tgtEl>
                                          <p:spTgt spid="18"/>
                                        </p:tgtEl>
                                        <p:attrNameLst>
                                          <p:attrName>style.visibility</p:attrName>
                                        </p:attrNameLst>
                                      </p:cBhvr>
                                      <p:to>
                                        <p:strVal val="hidden"/>
                                      </p:to>
                                    </p:set>
                                  </p:childTnLst>
                                </p:cTn>
                              </p:par>
                              <p:par>
                                <p:cTn id="42" presetID="10" presetClass="entr" presetSubtype="0" fill="hold" grpId="2"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00"/>
                                        <p:tgtEl>
                                          <p:spTgt spid="16"/>
                                        </p:tgtEl>
                                      </p:cBhvr>
                                    </p:animEffect>
                                  </p:childTnLst>
                                </p:cTn>
                              </p:par>
                              <p:par>
                                <p:cTn id="48" presetID="1" presetClass="emph" presetSubtype="2" fill="hold" nodeType="withEffect">
                                  <p:stCondLst>
                                    <p:cond delay="0"/>
                                  </p:stCondLst>
                                  <p:childTnLst>
                                    <p:animClr clrSpc="rgb" dir="cw">
                                      <p:cBhvr>
                                        <p:cTn id="49" dur="200" fill="hold"/>
                                        <p:tgtEl>
                                          <p:spTgt spid="20"/>
                                        </p:tgtEl>
                                        <p:attrNameLst>
                                          <p:attrName>fillcolor</p:attrName>
                                        </p:attrNameLst>
                                      </p:cBhvr>
                                      <p:to>
                                        <a:srgbClr val="FF6699"/>
                                      </p:to>
                                    </p:animClr>
                                    <p:set>
                                      <p:cBhvr>
                                        <p:cTn id="50" dur="200" fill="hold"/>
                                        <p:tgtEl>
                                          <p:spTgt spid="20"/>
                                        </p:tgtEl>
                                        <p:attrNameLst>
                                          <p:attrName>fill.type</p:attrName>
                                        </p:attrNameLst>
                                      </p:cBhvr>
                                      <p:to>
                                        <p:strVal val="solid"/>
                                      </p:to>
                                    </p:set>
                                    <p:set>
                                      <p:cBhvr>
                                        <p:cTn id="51" dur="200" fill="hold"/>
                                        <p:tgtEl>
                                          <p:spTgt spid="20"/>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3" nodeType="clickEffect">
                                  <p:stCondLst>
                                    <p:cond delay="0"/>
                                  </p:stCondLst>
                                  <p:childTnLst>
                                    <p:animEffect transition="out" filter="fade">
                                      <p:cBhvr>
                                        <p:cTn id="55" dur="200"/>
                                        <p:tgtEl>
                                          <p:spTgt spid="19"/>
                                        </p:tgtEl>
                                      </p:cBhvr>
                                    </p:animEffect>
                                    <p:set>
                                      <p:cBhvr>
                                        <p:cTn id="56" dur="1" fill="hold">
                                          <p:stCondLst>
                                            <p:cond delay="199"/>
                                          </p:stCondLst>
                                        </p:cTn>
                                        <p:tgtEl>
                                          <p:spTgt spid="19"/>
                                        </p:tgtEl>
                                        <p:attrNameLst>
                                          <p:attrName>style.visibility</p:attrName>
                                        </p:attrNameLst>
                                      </p:cBhvr>
                                      <p:to>
                                        <p:strVal val="hidden"/>
                                      </p:to>
                                    </p:set>
                                  </p:childTnLst>
                                </p:cTn>
                              </p:par>
                              <p:par>
                                <p:cTn id="57" presetID="10" presetClass="entr" presetSubtype="0" fill="hold" grpId="4"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2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5" nodeType="clickEffect">
                                  <p:stCondLst>
                                    <p:cond delay="0"/>
                                  </p:stCondLst>
                                  <p:childTnLst>
                                    <p:animEffect transition="out" filter="fade">
                                      <p:cBhvr>
                                        <p:cTn id="66" dur="200"/>
                                        <p:tgtEl>
                                          <p:spTgt spid="18"/>
                                        </p:tgtEl>
                                      </p:cBhvr>
                                    </p:animEffect>
                                    <p:set>
                                      <p:cBhvr>
                                        <p:cTn id="67" dur="1" fill="hold">
                                          <p:stCondLst>
                                            <p:cond delay="199"/>
                                          </p:stCondLst>
                                        </p:cTn>
                                        <p:tgtEl>
                                          <p:spTgt spid="18"/>
                                        </p:tgtEl>
                                        <p:attrNameLst>
                                          <p:attrName>style.visibility</p:attrName>
                                        </p:attrNameLst>
                                      </p:cBhvr>
                                      <p:to>
                                        <p:strVal val="hidden"/>
                                      </p:to>
                                    </p:set>
                                  </p:childTnLst>
                                </p:cTn>
                              </p:par>
                              <p:par>
                                <p:cTn id="68" presetID="10" presetClass="entr" presetSubtype="0" fill="hold" grpId="4"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00"/>
                                        <p:tgtEl>
                                          <p:spTgt spid="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200"/>
                                        <p:tgtEl>
                                          <p:spTgt spid="17"/>
                                        </p:tgtEl>
                                      </p:cBhvr>
                                    </p:animEffect>
                                  </p:childTnLst>
                                </p:cTn>
                              </p:par>
                              <p:par>
                                <p:cTn id="74" presetID="1" presetClass="emph" presetSubtype="2" fill="hold" nodeType="withEffect">
                                  <p:stCondLst>
                                    <p:cond delay="0"/>
                                  </p:stCondLst>
                                  <p:childTnLst>
                                    <p:animClr clrSpc="rgb" dir="cw">
                                      <p:cBhvr>
                                        <p:cTn id="75" dur="200" fill="hold"/>
                                        <p:tgtEl>
                                          <p:spTgt spid="21"/>
                                        </p:tgtEl>
                                        <p:attrNameLst>
                                          <p:attrName>fillcolor</p:attrName>
                                        </p:attrNameLst>
                                      </p:cBhvr>
                                      <p:to>
                                        <a:srgbClr val="FF6699"/>
                                      </p:to>
                                    </p:animClr>
                                    <p:set>
                                      <p:cBhvr>
                                        <p:cTn id="76" dur="200" fill="hold"/>
                                        <p:tgtEl>
                                          <p:spTgt spid="21"/>
                                        </p:tgtEl>
                                        <p:attrNameLst>
                                          <p:attrName>fill.type</p:attrName>
                                        </p:attrNameLst>
                                      </p:cBhvr>
                                      <p:to>
                                        <p:strVal val="solid"/>
                                      </p:to>
                                    </p:set>
                                    <p:set>
                                      <p:cBhvr>
                                        <p:cTn id="77" dur="2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8" grpId="1" animBg="1"/>
      <p:bldP spid="18" grpId="2" animBg="1"/>
      <p:bldP spid="18" grpId="3" animBg="1"/>
      <p:bldP spid="18" grpId="4" animBg="1"/>
      <p:bldP spid="18" grpId="5" animBg="1"/>
      <p:bldP spid="19" grpId="0" animBg="1"/>
      <p:bldP spid="19" grpId="1" animBg="1"/>
      <p:bldP spid="19" grpId="2" animBg="1"/>
      <p:bldP spid="19" grpId="3" animBg="1"/>
      <p:bldP spid="19" grpId="4"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Magnetic Disk 19"/>
          <p:cNvSpPr/>
          <p:nvPr/>
        </p:nvSpPr>
        <p:spPr>
          <a:xfrm>
            <a:off x="8363960" y="3454330"/>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1" name="Flowchart: Magnetic Disk 20"/>
          <p:cNvSpPr/>
          <p:nvPr/>
        </p:nvSpPr>
        <p:spPr>
          <a:xfrm>
            <a:off x="8363960" y="2951182"/>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2" name="Flowchart: Magnetic Disk 21"/>
          <p:cNvSpPr/>
          <p:nvPr/>
        </p:nvSpPr>
        <p:spPr>
          <a:xfrm>
            <a:off x="8363960" y="2426945"/>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Understand </a:t>
            </a:r>
            <a:r>
              <a:rPr lang="en-US" dirty="0" err="1"/>
              <a:t>vStorage</a:t>
            </a:r>
            <a:r>
              <a:rPr lang="en-US" dirty="0"/>
              <a:t> API</a:t>
            </a:r>
            <a:br>
              <a:rPr lang="en-US" dirty="0"/>
            </a:br>
            <a:r>
              <a:rPr lang="en-US" dirty="0"/>
              <a:t>for Array Integration (VAAI)</a:t>
            </a:r>
          </a:p>
        </p:txBody>
      </p:sp>
      <p:pic>
        <p:nvPicPr>
          <p:cNvPr id="9" name="Picture 8"/>
          <p:cNvPicPr>
            <a:picLocks noChangeAspect="1"/>
          </p:cNvPicPr>
          <p:nvPr/>
        </p:nvPicPr>
        <p:blipFill>
          <a:blip r:embed="rId2"/>
          <a:stretch>
            <a:fillRect/>
          </a:stretch>
        </p:blipFill>
        <p:spPr>
          <a:xfrm>
            <a:off x="3104185" y="2776341"/>
            <a:ext cx="1142350" cy="1769826"/>
          </a:xfrm>
          <a:prstGeom prst="rect">
            <a:avLst/>
          </a:prstGeom>
        </p:spPr>
      </p:pic>
      <p:pic>
        <p:nvPicPr>
          <p:cNvPr id="10" name="Picture 9"/>
          <p:cNvPicPr>
            <a:picLocks noChangeAspect="1"/>
          </p:cNvPicPr>
          <p:nvPr/>
        </p:nvPicPr>
        <p:blipFill>
          <a:blip r:embed="rId2"/>
          <a:stretch>
            <a:fillRect/>
          </a:stretch>
        </p:blipFill>
        <p:spPr>
          <a:xfrm>
            <a:off x="7411281" y="2776341"/>
            <a:ext cx="1142350" cy="1769826"/>
          </a:xfrm>
          <a:prstGeom prst="rect">
            <a:avLst/>
          </a:prstGeom>
        </p:spPr>
      </p:pic>
      <p:sp>
        <p:nvSpPr>
          <p:cNvPr id="12" name="Rounded Rectangular Callout 11"/>
          <p:cNvSpPr/>
          <p:nvPr/>
        </p:nvSpPr>
        <p:spPr>
          <a:xfrm>
            <a:off x="418454" y="5005953"/>
            <a:ext cx="3130658" cy="743919"/>
          </a:xfrm>
          <a:prstGeom prst="wedgeRoundRectCallout">
            <a:avLst>
              <a:gd name="adj1" fmla="val 53920"/>
              <a:gd name="adj2" fmla="val -1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 what can you</a:t>
            </a:r>
            <a:br>
              <a:rPr lang="en-US" dirty="0">
                <a:solidFill>
                  <a:schemeClr val="bg1"/>
                </a:solidFill>
              </a:rPr>
            </a:br>
            <a:r>
              <a:rPr lang="en-US" dirty="0">
                <a:solidFill>
                  <a:schemeClr val="bg1"/>
                </a:solidFill>
              </a:rPr>
              <a:t>do on your own?</a:t>
            </a:r>
          </a:p>
        </p:txBody>
      </p:sp>
      <p:sp>
        <p:nvSpPr>
          <p:cNvPr id="13" name="Rounded Rectangular Callout 12"/>
          <p:cNvSpPr/>
          <p:nvPr/>
        </p:nvSpPr>
        <p:spPr>
          <a:xfrm>
            <a:off x="7982456" y="5005953"/>
            <a:ext cx="3130658" cy="743919"/>
          </a:xfrm>
          <a:prstGeom prst="wedgeRoundRectCallout">
            <a:avLst>
              <a:gd name="adj1" fmla="val -45090"/>
              <a:gd name="adj2" fmla="val -1729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 can do all these things!</a:t>
            </a:r>
          </a:p>
        </p:txBody>
      </p:sp>
      <p:sp>
        <p:nvSpPr>
          <p:cNvPr id="18" name="Striped Right Arrow 17"/>
          <p:cNvSpPr/>
          <p:nvPr/>
        </p:nvSpPr>
        <p:spPr>
          <a:xfrm>
            <a:off x="4798271" y="2528368"/>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9" name="Striped Right Arrow 18"/>
          <p:cNvSpPr/>
          <p:nvPr/>
        </p:nvSpPr>
        <p:spPr>
          <a:xfrm rot="10800000">
            <a:off x="4798271" y="3669935"/>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072533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00"/>
                                        <p:tgtEl>
                                          <p:spTgt spid="18"/>
                                        </p:tgtEl>
                                      </p:cBhvr>
                                    </p:animEffect>
                                    <p:set>
                                      <p:cBhvr>
                                        <p:cTn id="15" dur="1" fill="hold">
                                          <p:stCondLst>
                                            <p:cond delay="199"/>
                                          </p:stCondLst>
                                        </p:cTn>
                                        <p:tgtEl>
                                          <p:spTgt spid="18"/>
                                        </p:tgtEl>
                                        <p:attrNameLst>
                                          <p:attrName>style.visibility</p:attrName>
                                        </p:attrNameLst>
                                      </p:cBhvr>
                                      <p:to>
                                        <p:strVal val="hidden"/>
                                      </p:to>
                                    </p:set>
                                  </p:childTnLst>
                                </p:cTn>
                              </p:par>
                            </p:childTnLst>
                          </p:cTn>
                        </p:par>
                        <p:par>
                          <p:cTn id="16" fill="hold">
                            <p:stCondLst>
                              <p:cond delay="2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8" grpId="1" animBg="1"/>
      <p:bldP spid="1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Magnetic Disk 19"/>
          <p:cNvSpPr/>
          <p:nvPr/>
        </p:nvSpPr>
        <p:spPr>
          <a:xfrm>
            <a:off x="8363960" y="3454330"/>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1" name="Flowchart: Magnetic Disk 20"/>
          <p:cNvSpPr/>
          <p:nvPr/>
        </p:nvSpPr>
        <p:spPr>
          <a:xfrm>
            <a:off x="8363960" y="2951182"/>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2" name="Flowchart: Magnetic Disk 21"/>
          <p:cNvSpPr/>
          <p:nvPr/>
        </p:nvSpPr>
        <p:spPr>
          <a:xfrm>
            <a:off x="8363960" y="2426945"/>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Understand </a:t>
            </a:r>
            <a:r>
              <a:rPr lang="en-US" dirty="0" err="1"/>
              <a:t>vStorage</a:t>
            </a:r>
            <a:r>
              <a:rPr lang="en-US" dirty="0"/>
              <a:t> API</a:t>
            </a:r>
            <a:br>
              <a:rPr lang="en-US" dirty="0"/>
            </a:br>
            <a:r>
              <a:rPr lang="en-US" dirty="0"/>
              <a:t>for Array Integration (VAAI)</a:t>
            </a:r>
          </a:p>
        </p:txBody>
      </p:sp>
      <p:pic>
        <p:nvPicPr>
          <p:cNvPr id="9" name="Picture 8"/>
          <p:cNvPicPr>
            <a:picLocks noChangeAspect="1"/>
          </p:cNvPicPr>
          <p:nvPr/>
        </p:nvPicPr>
        <p:blipFill>
          <a:blip r:embed="rId2"/>
          <a:stretch>
            <a:fillRect/>
          </a:stretch>
        </p:blipFill>
        <p:spPr>
          <a:xfrm>
            <a:off x="3104185" y="2776341"/>
            <a:ext cx="1142350" cy="1769826"/>
          </a:xfrm>
          <a:prstGeom prst="rect">
            <a:avLst/>
          </a:prstGeom>
        </p:spPr>
      </p:pic>
      <p:pic>
        <p:nvPicPr>
          <p:cNvPr id="10" name="Picture 9"/>
          <p:cNvPicPr>
            <a:picLocks noChangeAspect="1"/>
          </p:cNvPicPr>
          <p:nvPr/>
        </p:nvPicPr>
        <p:blipFill>
          <a:blip r:embed="rId2"/>
          <a:stretch>
            <a:fillRect/>
          </a:stretch>
        </p:blipFill>
        <p:spPr>
          <a:xfrm>
            <a:off x="7411281" y="2776341"/>
            <a:ext cx="1142350" cy="1769826"/>
          </a:xfrm>
          <a:prstGeom prst="rect">
            <a:avLst/>
          </a:prstGeom>
        </p:spPr>
      </p:pic>
      <p:sp>
        <p:nvSpPr>
          <p:cNvPr id="12" name="Rounded Rectangular Callout 11"/>
          <p:cNvSpPr/>
          <p:nvPr/>
        </p:nvSpPr>
        <p:spPr>
          <a:xfrm>
            <a:off x="418454" y="5005953"/>
            <a:ext cx="3130658" cy="743919"/>
          </a:xfrm>
          <a:prstGeom prst="wedgeRoundRectCallout">
            <a:avLst>
              <a:gd name="adj1" fmla="val 53920"/>
              <a:gd name="adj2" fmla="val -1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 </a:t>
            </a:r>
            <a:r>
              <a:rPr lang="en-US" u="sng" dirty="0">
                <a:solidFill>
                  <a:schemeClr val="bg1"/>
                </a:solidFill>
              </a:rPr>
              <a:t>ALL</a:t>
            </a:r>
            <a:r>
              <a:rPr lang="en-US" dirty="0">
                <a:solidFill>
                  <a:schemeClr val="bg1"/>
                </a:solidFill>
              </a:rPr>
              <a:t> </a:t>
            </a:r>
            <a:r>
              <a:rPr lang="en-US" u="sng" dirty="0">
                <a:solidFill>
                  <a:schemeClr val="bg1"/>
                </a:solidFill>
              </a:rPr>
              <a:t>OF</a:t>
            </a:r>
            <a:r>
              <a:rPr lang="en-US" dirty="0">
                <a:solidFill>
                  <a:schemeClr val="bg1"/>
                </a:solidFill>
              </a:rPr>
              <a:t> </a:t>
            </a:r>
            <a:r>
              <a:rPr lang="en-US" u="sng" dirty="0">
                <a:solidFill>
                  <a:schemeClr val="bg1"/>
                </a:solidFill>
              </a:rPr>
              <a:t>THESE</a:t>
            </a:r>
            <a:r>
              <a:rPr lang="en-US" dirty="0">
                <a:solidFill>
                  <a:schemeClr val="bg1"/>
                </a:solidFill>
              </a:rPr>
              <a:t> things!</a:t>
            </a:r>
          </a:p>
        </p:txBody>
      </p:sp>
      <p:sp>
        <p:nvSpPr>
          <p:cNvPr id="13" name="Rounded Rectangular Callout 12"/>
          <p:cNvSpPr/>
          <p:nvPr/>
        </p:nvSpPr>
        <p:spPr>
          <a:xfrm>
            <a:off x="7982456" y="5005953"/>
            <a:ext cx="3130658" cy="743919"/>
          </a:xfrm>
          <a:prstGeom prst="wedgeRoundRectCallout">
            <a:avLst>
              <a:gd name="adj1" fmla="val -45090"/>
              <a:gd name="adj2" fmla="val -1729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Done!</a:t>
            </a:r>
          </a:p>
        </p:txBody>
      </p:sp>
      <p:sp>
        <p:nvSpPr>
          <p:cNvPr id="18" name="Striped Right Arrow 17"/>
          <p:cNvSpPr/>
          <p:nvPr/>
        </p:nvSpPr>
        <p:spPr>
          <a:xfrm>
            <a:off x="4798271" y="2528368"/>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9" name="Striped Right Arrow 18"/>
          <p:cNvSpPr/>
          <p:nvPr/>
        </p:nvSpPr>
        <p:spPr>
          <a:xfrm rot="10800000">
            <a:off x="4798271" y="3669935"/>
            <a:ext cx="2061274" cy="134469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340156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 fill="hold"/>
                                        <p:tgtEl>
                                          <p:spTgt spid="22"/>
                                        </p:tgtEl>
                                        <p:attrNameLst>
                                          <p:attrName>fillcolor</p:attrName>
                                        </p:attrNameLst>
                                      </p:cBhvr>
                                      <p:to>
                                        <a:srgbClr val="FF6699"/>
                                      </p:to>
                                    </p:animClr>
                                    <p:set>
                                      <p:cBhvr>
                                        <p:cTn id="15" dur="200" fill="hold"/>
                                        <p:tgtEl>
                                          <p:spTgt spid="22"/>
                                        </p:tgtEl>
                                        <p:attrNameLst>
                                          <p:attrName>fill.type</p:attrName>
                                        </p:attrNameLst>
                                      </p:cBhvr>
                                      <p:to>
                                        <p:strVal val="solid"/>
                                      </p:to>
                                    </p:set>
                                    <p:set>
                                      <p:cBhvr>
                                        <p:cTn id="16" dur="200" fill="hold"/>
                                        <p:tgtEl>
                                          <p:spTgt spid="22"/>
                                        </p:tgtEl>
                                        <p:attrNameLst>
                                          <p:attrName>fill.on</p:attrName>
                                        </p:attrNameLst>
                                      </p:cBhvr>
                                      <p:to>
                                        <p:strVal val="true"/>
                                      </p:to>
                                    </p:set>
                                  </p:childTnLst>
                                </p:cTn>
                              </p:par>
                            </p:childTnLst>
                          </p:cTn>
                        </p:par>
                        <p:par>
                          <p:cTn id="17" fill="hold">
                            <p:stCondLst>
                              <p:cond delay="200"/>
                            </p:stCondLst>
                            <p:childTnLst>
                              <p:par>
                                <p:cTn id="18" presetID="1" presetClass="emph" presetSubtype="2" fill="hold" nodeType="afterEffect">
                                  <p:stCondLst>
                                    <p:cond delay="0"/>
                                  </p:stCondLst>
                                  <p:childTnLst>
                                    <p:animClr clrSpc="rgb" dir="cw">
                                      <p:cBhvr>
                                        <p:cTn id="19" dur="200" fill="hold"/>
                                        <p:tgtEl>
                                          <p:spTgt spid="21"/>
                                        </p:tgtEl>
                                        <p:attrNameLst>
                                          <p:attrName>fillcolor</p:attrName>
                                        </p:attrNameLst>
                                      </p:cBhvr>
                                      <p:to>
                                        <a:srgbClr val="FF6699"/>
                                      </p:to>
                                    </p:animClr>
                                    <p:set>
                                      <p:cBhvr>
                                        <p:cTn id="20" dur="200" fill="hold"/>
                                        <p:tgtEl>
                                          <p:spTgt spid="21"/>
                                        </p:tgtEl>
                                        <p:attrNameLst>
                                          <p:attrName>fill.type</p:attrName>
                                        </p:attrNameLst>
                                      </p:cBhvr>
                                      <p:to>
                                        <p:strVal val="solid"/>
                                      </p:to>
                                    </p:set>
                                    <p:set>
                                      <p:cBhvr>
                                        <p:cTn id="21" dur="200" fill="hold"/>
                                        <p:tgtEl>
                                          <p:spTgt spid="21"/>
                                        </p:tgtEl>
                                        <p:attrNameLst>
                                          <p:attrName>fill.on</p:attrName>
                                        </p:attrNameLst>
                                      </p:cBhvr>
                                      <p:to>
                                        <p:strVal val="true"/>
                                      </p:to>
                                    </p:set>
                                  </p:childTnLst>
                                </p:cTn>
                              </p:par>
                            </p:childTnLst>
                          </p:cTn>
                        </p:par>
                        <p:par>
                          <p:cTn id="22" fill="hold">
                            <p:stCondLst>
                              <p:cond delay="400"/>
                            </p:stCondLst>
                            <p:childTnLst>
                              <p:par>
                                <p:cTn id="23" presetID="1" presetClass="emph" presetSubtype="2" fill="hold" nodeType="afterEffect">
                                  <p:stCondLst>
                                    <p:cond delay="0"/>
                                  </p:stCondLst>
                                  <p:childTnLst>
                                    <p:animClr clrSpc="rgb" dir="cw">
                                      <p:cBhvr>
                                        <p:cTn id="24" dur="200" fill="hold"/>
                                        <p:tgtEl>
                                          <p:spTgt spid="20"/>
                                        </p:tgtEl>
                                        <p:attrNameLst>
                                          <p:attrName>fillcolor</p:attrName>
                                        </p:attrNameLst>
                                      </p:cBhvr>
                                      <p:to>
                                        <a:srgbClr val="FF6699"/>
                                      </p:to>
                                    </p:animClr>
                                    <p:set>
                                      <p:cBhvr>
                                        <p:cTn id="25" dur="200" fill="hold"/>
                                        <p:tgtEl>
                                          <p:spTgt spid="20"/>
                                        </p:tgtEl>
                                        <p:attrNameLst>
                                          <p:attrName>fill.type</p:attrName>
                                        </p:attrNameLst>
                                      </p:cBhvr>
                                      <p:to>
                                        <p:strVal val="solid"/>
                                      </p:to>
                                    </p:set>
                                    <p:set>
                                      <p:cBhvr>
                                        <p:cTn id="26" dur="200" fill="hold"/>
                                        <p:tgtEl>
                                          <p:spTgt spid="20"/>
                                        </p:tgtEl>
                                        <p:attrNameLst>
                                          <p:attrName>fill.on</p:attrName>
                                        </p:attrNameLst>
                                      </p:cBhvr>
                                      <p:to>
                                        <p:strVal val="true"/>
                                      </p:to>
                                    </p:set>
                                  </p:childTnLst>
                                </p:cTn>
                              </p:par>
                            </p:childTnLst>
                          </p:cTn>
                        </p:par>
                        <p:par>
                          <p:cTn id="27" fill="hold">
                            <p:stCondLst>
                              <p:cond delay="600"/>
                            </p:stCondLst>
                            <p:childTnLst>
                              <p:par>
                                <p:cTn id="28" presetID="10" presetClass="exit" presetSubtype="0" fill="hold" grpId="1" nodeType="afterEffect">
                                  <p:stCondLst>
                                    <p:cond delay="0"/>
                                  </p:stCondLst>
                                  <p:childTnLst>
                                    <p:animEffect transition="out" filter="fade">
                                      <p:cBhvr>
                                        <p:cTn id="29" dur="200"/>
                                        <p:tgtEl>
                                          <p:spTgt spid="18"/>
                                        </p:tgtEl>
                                      </p:cBhvr>
                                    </p:animEffect>
                                    <p:set>
                                      <p:cBhvr>
                                        <p:cTn id="30" dur="1" fill="hold">
                                          <p:stCondLst>
                                            <p:cond delay="199"/>
                                          </p:stCondLst>
                                        </p:cTn>
                                        <p:tgtEl>
                                          <p:spTgt spid="18"/>
                                        </p:tgtEl>
                                        <p:attrNameLst>
                                          <p:attrName>style.visibility</p:attrName>
                                        </p:attrNameLst>
                                      </p:cBhvr>
                                      <p:to>
                                        <p:strVal val="hidden"/>
                                      </p:to>
                                    </p:set>
                                  </p:childTnLst>
                                </p:cTn>
                              </p:par>
                            </p:childTnLst>
                          </p:cTn>
                        </p:par>
                        <p:par>
                          <p:cTn id="31" fill="hold">
                            <p:stCondLst>
                              <p:cond delay="8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8" grpId="1" animBg="1"/>
      <p:bldP spid="1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Magnetic Disk 19"/>
          <p:cNvSpPr/>
          <p:nvPr/>
        </p:nvSpPr>
        <p:spPr>
          <a:xfrm>
            <a:off x="8363960" y="3454330"/>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1" name="Flowchart: Magnetic Disk 20"/>
          <p:cNvSpPr/>
          <p:nvPr/>
        </p:nvSpPr>
        <p:spPr>
          <a:xfrm>
            <a:off x="8363960" y="2951182"/>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2" name="Flowchart: Magnetic Disk 21"/>
          <p:cNvSpPr/>
          <p:nvPr/>
        </p:nvSpPr>
        <p:spPr>
          <a:xfrm>
            <a:off x="8363960" y="2426945"/>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Understand vSphere API</a:t>
            </a:r>
            <a:br>
              <a:rPr lang="en-US" dirty="0"/>
            </a:br>
            <a:r>
              <a:rPr lang="en-US" dirty="0"/>
              <a:t>for Storage Awareness (VASA)</a:t>
            </a:r>
          </a:p>
        </p:txBody>
      </p:sp>
      <p:pic>
        <p:nvPicPr>
          <p:cNvPr id="9" name="Picture 8"/>
          <p:cNvPicPr>
            <a:picLocks noChangeAspect="1"/>
          </p:cNvPicPr>
          <p:nvPr/>
        </p:nvPicPr>
        <p:blipFill>
          <a:blip r:embed="rId2"/>
          <a:stretch>
            <a:fillRect/>
          </a:stretch>
        </p:blipFill>
        <p:spPr>
          <a:xfrm>
            <a:off x="3104185" y="2776341"/>
            <a:ext cx="1142350" cy="1769826"/>
          </a:xfrm>
          <a:prstGeom prst="rect">
            <a:avLst/>
          </a:prstGeom>
        </p:spPr>
      </p:pic>
      <p:pic>
        <p:nvPicPr>
          <p:cNvPr id="10" name="Picture 9"/>
          <p:cNvPicPr>
            <a:picLocks noChangeAspect="1"/>
          </p:cNvPicPr>
          <p:nvPr/>
        </p:nvPicPr>
        <p:blipFill>
          <a:blip r:embed="rId2"/>
          <a:stretch>
            <a:fillRect/>
          </a:stretch>
        </p:blipFill>
        <p:spPr>
          <a:xfrm>
            <a:off x="7411281" y="2776341"/>
            <a:ext cx="1142350" cy="1769826"/>
          </a:xfrm>
          <a:prstGeom prst="rect">
            <a:avLst/>
          </a:prstGeom>
        </p:spPr>
      </p:pic>
      <p:sp>
        <p:nvSpPr>
          <p:cNvPr id="19" name="Striped Right Arrow 18"/>
          <p:cNvSpPr/>
          <p:nvPr/>
        </p:nvSpPr>
        <p:spPr>
          <a:xfrm rot="10800000">
            <a:off x="4463169" y="4180980"/>
            <a:ext cx="1845326" cy="8128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4" name="Rounded Rectangle 13"/>
          <p:cNvSpPr/>
          <p:nvPr/>
        </p:nvSpPr>
        <p:spPr>
          <a:xfrm>
            <a:off x="6525129" y="4043012"/>
            <a:ext cx="1622197" cy="10888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solidFill>
                  <a:schemeClr val="tx1"/>
                </a:solidFill>
              </a:rPr>
              <a:t>VASA Provider</a:t>
            </a:r>
          </a:p>
        </p:txBody>
      </p:sp>
      <p:sp>
        <p:nvSpPr>
          <p:cNvPr id="2" name="Rectangle: Rounded Corners 1"/>
          <p:cNvSpPr/>
          <p:nvPr/>
        </p:nvSpPr>
        <p:spPr>
          <a:xfrm>
            <a:off x="871200" y="5425440"/>
            <a:ext cx="5608320" cy="1127760"/>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solidFill>
                  <a:schemeClr val="bg1"/>
                </a:solidFill>
              </a:rPr>
              <a:t>If VAAI is about doing,</a:t>
            </a:r>
            <a:br>
              <a:rPr lang="en-US" sz="2400" dirty="0">
                <a:solidFill>
                  <a:schemeClr val="bg1"/>
                </a:solidFill>
              </a:rPr>
            </a:br>
            <a:r>
              <a:rPr lang="en-US" sz="2400" dirty="0">
                <a:solidFill>
                  <a:schemeClr val="bg1"/>
                </a:solidFill>
              </a:rPr>
              <a:t>then VASA is about seeing.</a:t>
            </a:r>
          </a:p>
        </p:txBody>
      </p:sp>
    </p:spTree>
    <p:extLst>
      <p:ext uri="{BB962C8B-B14F-4D97-AF65-F5344CB8AC3E}">
        <p14:creationId xmlns:p14="http://schemas.microsoft.com/office/powerpoint/2010/main" val="3114727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eft-Right Arrow 14"/>
          <p:cNvSpPr/>
          <p:nvPr/>
        </p:nvSpPr>
        <p:spPr>
          <a:xfrm>
            <a:off x="7001144" y="2558661"/>
            <a:ext cx="1600416" cy="402956"/>
          </a:xfrm>
          <a:prstGeom prst="lef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 name="Left-Right Arrow 1"/>
          <p:cNvSpPr/>
          <p:nvPr/>
        </p:nvSpPr>
        <p:spPr>
          <a:xfrm>
            <a:off x="3146158" y="2519808"/>
            <a:ext cx="1945602" cy="402956"/>
          </a:xfrm>
          <a:prstGeom prst="lef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0" name="Flowchart: Magnetic Disk 19"/>
          <p:cNvSpPr/>
          <p:nvPr/>
        </p:nvSpPr>
        <p:spPr>
          <a:xfrm>
            <a:off x="9727811" y="3454330"/>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1" name="Flowchart: Magnetic Disk 20"/>
          <p:cNvSpPr/>
          <p:nvPr/>
        </p:nvSpPr>
        <p:spPr>
          <a:xfrm>
            <a:off x="9727811" y="2951182"/>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2" name="Flowchart: Magnetic Disk 21"/>
          <p:cNvSpPr/>
          <p:nvPr/>
        </p:nvSpPr>
        <p:spPr>
          <a:xfrm>
            <a:off x="9727811" y="2426945"/>
            <a:ext cx="999258" cy="588682"/>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Understand</a:t>
            </a:r>
            <a:br>
              <a:rPr lang="en-US" dirty="0"/>
            </a:br>
            <a:r>
              <a:rPr lang="en-US" dirty="0"/>
              <a:t>VMware Virtual Volumes (VVOLs)</a:t>
            </a:r>
          </a:p>
        </p:txBody>
      </p:sp>
      <p:pic>
        <p:nvPicPr>
          <p:cNvPr id="9" name="Picture 8"/>
          <p:cNvPicPr>
            <a:picLocks noChangeAspect="1"/>
          </p:cNvPicPr>
          <p:nvPr/>
        </p:nvPicPr>
        <p:blipFill>
          <a:blip r:embed="rId2"/>
          <a:stretch>
            <a:fillRect/>
          </a:stretch>
        </p:blipFill>
        <p:spPr>
          <a:xfrm>
            <a:off x="1926314" y="2776341"/>
            <a:ext cx="1142350" cy="1769826"/>
          </a:xfrm>
          <a:prstGeom prst="rect">
            <a:avLst/>
          </a:prstGeom>
        </p:spPr>
      </p:pic>
      <p:pic>
        <p:nvPicPr>
          <p:cNvPr id="10" name="Picture 9"/>
          <p:cNvPicPr>
            <a:picLocks noChangeAspect="1"/>
          </p:cNvPicPr>
          <p:nvPr/>
        </p:nvPicPr>
        <p:blipFill>
          <a:blip r:embed="rId2"/>
          <a:stretch>
            <a:fillRect/>
          </a:stretch>
        </p:blipFill>
        <p:spPr>
          <a:xfrm>
            <a:off x="8775132" y="2776341"/>
            <a:ext cx="1142350" cy="1769826"/>
          </a:xfrm>
          <a:prstGeom prst="rect">
            <a:avLst/>
          </a:prstGeom>
        </p:spPr>
      </p:pic>
      <p:sp>
        <p:nvSpPr>
          <p:cNvPr id="18" name="Striped Right Arrow 17"/>
          <p:cNvSpPr/>
          <p:nvPr/>
        </p:nvSpPr>
        <p:spPr>
          <a:xfrm>
            <a:off x="3976865" y="3819594"/>
            <a:ext cx="2888884" cy="8128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9" name="Striped Right Arrow 18"/>
          <p:cNvSpPr/>
          <p:nvPr/>
        </p:nvSpPr>
        <p:spPr>
          <a:xfrm rot="10800000">
            <a:off x="3976865" y="4527207"/>
            <a:ext cx="2888884" cy="81288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bg1"/>
              </a:solidFill>
            </a:endParaRPr>
          </a:p>
        </p:txBody>
      </p:sp>
      <p:sp>
        <p:nvSpPr>
          <p:cNvPr id="14" name="Rounded Rectangle 13"/>
          <p:cNvSpPr/>
          <p:nvPr/>
        </p:nvSpPr>
        <p:spPr>
          <a:xfrm>
            <a:off x="7888980" y="4043012"/>
            <a:ext cx="1622197" cy="10888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solidFill>
                  <a:schemeClr val="tx1"/>
                </a:solidFill>
              </a:rPr>
              <a:t>VASA Provider</a:t>
            </a:r>
          </a:p>
        </p:txBody>
      </p:sp>
      <p:sp>
        <p:nvSpPr>
          <p:cNvPr id="11" name="Flowchart: Magnetic Disk 10"/>
          <p:cNvSpPr/>
          <p:nvPr/>
        </p:nvSpPr>
        <p:spPr>
          <a:xfrm>
            <a:off x="3626422" y="2465798"/>
            <a:ext cx="999258" cy="588682"/>
          </a:xfrm>
          <a:prstGeom prst="flowChartMagneticDisk">
            <a:avLst/>
          </a:prstGeom>
          <a:solidFill>
            <a:schemeClr val="bg1"/>
          </a:solidFill>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2" name="Rounded Rectangle 11"/>
          <p:cNvSpPr/>
          <p:nvPr/>
        </p:nvSpPr>
        <p:spPr>
          <a:xfrm>
            <a:off x="5219420" y="2112427"/>
            <a:ext cx="2204268" cy="10888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solidFill>
                  <a:schemeClr val="tx1"/>
                </a:solidFill>
              </a:rPr>
              <a:t>Protocol Endpoint</a:t>
            </a:r>
          </a:p>
        </p:txBody>
      </p:sp>
      <p:sp>
        <p:nvSpPr>
          <p:cNvPr id="13" name="Flowchart: Magnetic Disk 12"/>
          <p:cNvSpPr/>
          <p:nvPr/>
        </p:nvSpPr>
        <p:spPr>
          <a:xfrm>
            <a:off x="8019140" y="2436174"/>
            <a:ext cx="999258" cy="588682"/>
          </a:xfrm>
          <a:prstGeom prst="flowChartMagneticDisk">
            <a:avLst/>
          </a:prstGeom>
          <a:solidFill>
            <a:schemeClr val="bg1"/>
          </a:solidFill>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6" name="Left-Right Arrow 15"/>
          <p:cNvSpPr/>
          <p:nvPr/>
        </p:nvSpPr>
        <p:spPr>
          <a:xfrm>
            <a:off x="8601560" y="2570118"/>
            <a:ext cx="1600416" cy="402956"/>
          </a:xfrm>
          <a:prstGeom prst="lef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7" name="Left-Right Arrow 16"/>
          <p:cNvSpPr/>
          <p:nvPr/>
        </p:nvSpPr>
        <p:spPr>
          <a:xfrm rot="1027337">
            <a:off x="8568491" y="2921639"/>
            <a:ext cx="1658626" cy="402956"/>
          </a:xfrm>
          <a:prstGeom prst="lef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3" name="Left-Right Arrow 22"/>
          <p:cNvSpPr/>
          <p:nvPr/>
        </p:nvSpPr>
        <p:spPr>
          <a:xfrm rot="1694561">
            <a:off x="8486552" y="3260334"/>
            <a:ext cx="1771603" cy="402956"/>
          </a:xfrm>
          <a:prstGeom prst="lef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 name="TextBox 3"/>
          <p:cNvSpPr txBox="1"/>
          <p:nvPr/>
        </p:nvSpPr>
        <p:spPr>
          <a:xfrm>
            <a:off x="7551348" y="2036084"/>
            <a:ext cx="1925207" cy="369332"/>
          </a:xfrm>
          <a:prstGeom prst="rect">
            <a:avLst/>
          </a:prstGeom>
          <a:noFill/>
        </p:spPr>
        <p:txBody>
          <a:bodyPr wrap="none" rtlCol="0">
            <a:spAutoFit/>
          </a:bodyPr>
          <a:lstStyle/>
          <a:p>
            <a:r>
              <a:rPr lang="en-US" dirty="0"/>
              <a:t>Storage Container</a:t>
            </a:r>
          </a:p>
        </p:txBody>
      </p:sp>
      <p:sp>
        <p:nvSpPr>
          <p:cNvPr id="24" name="TextBox 23"/>
          <p:cNvSpPr txBox="1"/>
          <p:nvPr/>
        </p:nvSpPr>
        <p:spPr>
          <a:xfrm>
            <a:off x="3220924" y="2036084"/>
            <a:ext cx="1796069" cy="369332"/>
          </a:xfrm>
          <a:prstGeom prst="rect">
            <a:avLst/>
          </a:prstGeom>
          <a:noFill/>
        </p:spPr>
        <p:txBody>
          <a:bodyPr wrap="none" rtlCol="0">
            <a:spAutoFit/>
          </a:bodyPr>
          <a:lstStyle/>
          <a:p>
            <a:r>
              <a:rPr lang="en-US" dirty="0"/>
              <a:t>Virtual Datastore</a:t>
            </a:r>
          </a:p>
        </p:txBody>
      </p:sp>
    </p:spTree>
    <p:extLst>
      <p:ext uri="{BB962C8B-B14F-4D97-AF65-F5344CB8AC3E}">
        <p14:creationId xmlns:p14="http://schemas.microsoft.com/office/powerpoint/2010/main" val="3044676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
                                        <p:tgtEl>
                                          <p:spTgt spid="4"/>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00"/>
                                        <p:tgtEl>
                                          <p:spTgt spid="16"/>
                                        </p:tgtEl>
                                      </p:cBhvr>
                                    </p:animEffect>
                                  </p:childTnLst>
                                </p:cTn>
                              </p:par>
                            </p:childTnLst>
                          </p:cTn>
                        </p:par>
                        <p:par>
                          <p:cTn id="29" fill="hold">
                            <p:stCondLst>
                              <p:cond delay="2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00"/>
                                        <p:tgtEl>
                                          <p:spTgt spid="17"/>
                                        </p:tgtEl>
                                      </p:cBhvr>
                                    </p:animEffect>
                                  </p:childTnLst>
                                </p:cTn>
                              </p:par>
                            </p:childTnLst>
                          </p:cTn>
                        </p:par>
                        <p:par>
                          <p:cTn id="33" fill="hold">
                            <p:stCondLst>
                              <p:cond delay="4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00"/>
                                        <p:tgtEl>
                                          <p:spTgt spid="23"/>
                                        </p:tgtEl>
                                      </p:cBhvr>
                                    </p:animEffect>
                                  </p:childTnLst>
                                </p:cTn>
                              </p:par>
                            </p:childTnLst>
                          </p:cTn>
                        </p:par>
                        <p:par>
                          <p:cTn id="37" fill="hold">
                            <p:stCondLst>
                              <p:cond delay="600"/>
                            </p:stCondLst>
                            <p:childTnLst>
                              <p:par>
                                <p:cTn id="38" presetID="10" presetClass="exit" presetSubtype="0" fill="hold" grpId="1" nodeType="afterEffect">
                                  <p:stCondLst>
                                    <p:cond delay="0"/>
                                  </p:stCondLst>
                                  <p:childTnLst>
                                    <p:animEffect transition="out" filter="fade">
                                      <p:cBhvr>
                                        <p:cTn id="39" dur="200"/>
                                        <p:tgtEl>
                                          <p:spTgt spid="16"/>
                                        </p:tgtEl>
                                      </p:cBhvr>
                                    </p:animEffect>
                                    <p:set>
                                      <p:cBhvr>
                                        <p:cTn id="40" dur="1" fill="hold">
                                          <p:stCondLst>
                                            <p:cond delay="199"/>
                                          </p:stCondLst>
                                        </p:cTn>
                                        <p:tgtEl>
                                          <p:spTgt spid="16"/>
                                        </p:tgtEl>
                                        <p:attrNameLst>
                                          <p:attrName>style.visibility</p:attrName>
                                        </p:attrNameLst>
                                      </p:cBhvr>
                                      <p:to>
                                        <p:strVal val="hidden"/>
                                      </p:to>
                                    </p:set>
                                  </p:childTnLst>
                                </p:cTn>
                              </p:par>
                            </p:childTnLst>
                          </p:cTn>
                        </p:par>
                        <p:par>
                          <p:cTn id="41" fill="hold">
                            <p:stCondLst>
                              <p:cond delay="800"/>
                            </p:stCondLst>
                            <p:childTnLst>
                              <p:par>
                                <p:cTn id="42" presetID="10" presetClass="exit" presetSubtype="0" fill="hold" grpId="1" nodeType="afterEffect">
                                  <p:stCondLst>
                                    <p:cond delay="0"/>
                                  </p:stCondLst>
                                  <p:childTnLst>
                                    <p:animEffect transition="out" filter="fade">
                                      <p:cBhvr>
                                        <p:cTn id="43" dur="200"/>
                                        <p:tgtEl>
                                          <p:spTgt spid="17"/>
                                        </p:tgtEl>
                                      </p:cBhvr>
                                    </p:animEffect>
                                    <p:set>
                                      <p:cBhvr>
                                        <p:cTn id="44" dur="1" fill="hold">
                                          <p:stCondLst>
                                            <p:cond delay="199"/>
                                          </p:stCondLst>
                                        </p:cTn>
                                        <p:tgtEl>
                                          <p:spTgt spid="17"/>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grpId="1" nodeType="afterEffect">
                                  <p:stCondLst>
                                    <p:cond delay="0"/>
                                  </p:stCondLst>
                                  <p:childTnLst>
                                    <p:animEffect transition="out" filter="fade">
                                      <p:cBhvr>
                                        <p:cTn id="47" dur="200"/>
                                        <p:tgtEl>
                                          <p:spTgt spid="23"/>
                                        </p:tgtEl>
                                      </p:cBhvr>
                                    </p:animEffect>
                                    <p:set>
                                      <p:cBhvr>
                                        <p:cTn id="48" dur="1" fill="hold">
                                          <p:stCondLst>
                                            <p:cond delay="199"/>
                                          </p:stCondLst>
                                        </p:cTn>
                                        <p:tgtEl>
                                          <p:spTgt spid="23"/>
                                        </p:tgtEl>
                                        <p:attrNameLst>
                                          <p:attrName>style.visibility</p:attrName>
                                        </p:attrNameLst>
                                      </p:cBhvr>
                                      <p:to>
                                        <p:strVal val="hidden"/>
                                      </p:to>
                                    </p:set>
                                  </p:childTnLst>
                                </p:cTn>
                              </p:par>
                            </p:childTnLst>
                          </p:cTn>
                        </p:par>
                        <p:par>
                          <p:cTn id="49" fill="hold">
                            <p:stCondLst>
                              <p:cond delay="1200"/>
                            </p:stCondLst>
                            <p:childTnLst>
                              <p:par>
                                <p:cTn id="50" presetID="10" presetClass="exit" presetSubtype="0" fill="hold" grpId="0" nodeType="after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00"/>
                                        <p:tgtEl>
                                          <p:spTgt spid="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20" grpId="0" animBg="1"/>
      <p:bldP spid="21" grpId="0" animBg="1"/>
      <p:bldP spid="22" grpId="0" animBg="1"/>
      <p:bldP spid="11" grpId="0" animBg="1"/>
      <p:bldP spid="12" grpId="0" animBg="1"/>
      <p:bldP spid="13" grpId="0" animBg="1"/>
      <p:bldP spid="16" grpId="0" animBg="1"/>
      <p:bldP spid="16" grpId="1" animBg="1"/>
      <p:bldP spid="17" grpId="0" animBg="1"/>
      <p:bldP spid="17" grpId="1" animBg="1"/>
      <p:bldP spid="23" grpId="0" animBg="1"/>
      <p:bldP spid="23" grpId="1" animBg="1"/>
      <p:bldP spid="4" grpId="0"/>
      <p:bldP spid="24"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pPr>
              <a:spcBef>
                <a:spcPts val="800"/>
              </a:spcBef>
            </a:pPr>
            <a:r>
              <a:rPr lang="en-US" dirty="0" err="1"/>
              <a:t>vROPS</a:t>
            </a:r>
            <a:r>
              <a:rPr lang="en-US" dirty="0"/>
              <a:t> 6.0.x to 6.1.0</a:t>
            </a:r>
          </a:p>
          <a:p>
            <a:pPr>
              <a:spcBef>
                <a:spcPts val="800"/>
              </a:spcBef>
            </a:pPr>
            <a:r>
              <a:rPr lang="en-US" dirty="0"/>
              <a:t>Site Recovery Manager 5.x to 6.1.0 </a:t>
            </a:r>
          </a:p>
          <a:p>
            <a:pPr>
              <a:spcBef>
                <a:spcPts val="800"/>
              </a:spcBef>
            </a:pPr>
            <a:r>
              <a:rPr lang="en-US" dirty="0"/>
              <a:t>vSphere Data Protection 5.x to 6.1.0 </a:t>
            </a:r>
          </a:p>
          <a:p>
            <a:pPr>
              <a:spcBef>
                <a:spcPts val="800"/>
              </a:spcBef>
            </a:pPr>
            <a:r>
              <a:rPr lang="en-US" dirty="0"/>
              <a:t>VMware </a:t>
            </a:r>
            <a:r>
              <a:rPr lang="en-US" dirty="0" err="1"/>
              <a:t>vCloud</a:t>
            </a:r>
            <a:r>
              <a:rPr lang="en-US" dirty="0"/>
              <a:t> Director 5.x </a:t>
            </a:r>
          </a:p>
          <a:p>
            <a:pPr>
              <a:spcBef>
                <a:spcPts val="800"/>
              </a:spcBef>
            </a:pPr>
            <a:r>
              <a:rPr lang="en-US" dirty="0"/>
              <a:t>Fault Tolerance</a:t>
            </a:r>
          </a:p>
          <a:p>
            <a:pPr>
              <a:spcBef>
                <a:spcPts val="800"/>
              </a:spcBef>
            </a:pPr>
            <a:r>
              <a:rPr lang="en-US" dirty="0"/>
              <a:t>IPv6</a:t>
            </a:r>
          </a:p>
          <a:p>
            <a:pPr>
              <a:spcBef>
                <a:spcPts val="800"/>
              </a:spcBef>
            </a:pPr>
            <a:r>
              <a:rPr lang="en-US" dirty="0"/>
              <a:t>Microsoft Failover Clustering </a:t>
            </a:r>
          </a:p>
          <a:p>
            <a:pPr>
              <a:spcBef>
                <a:spcPts val="800"/>
              </a:spcBef>
            </a:pPr>
            <a:r>
              <a:rPr lang="en-US" dirty="0"/>
              <a:t>NFS version 4.1</a:t>
            </a:r>
          </a:p>
          <a:p>
            <a:pPr>
              <a:spcBef>
                <a:spcPts val="800"/>
              </a:spcBef>
            </a:pPr>
            <a:r>
              <a:rPr lang="en-US" dirty="0"/>
              <a:t>Raw Device Mapping</a:t>
            </a:r>
          </a:p>
          <a:p>
            <a:pPr>
              <a:spcBef>
                <a:spcPts val="800"/>
              </a:spcBef>
            </a:pPr>
            <a:r>
              <a:rPr lang="en-US" dirty="0"/>
              <a:t>SMP-FT</a:t>
            </a:r>
          </a:p>
          <a:p>
            <a:pPr>
              <a:spcBef>
                <a:spcPts val="800"/>
              </a:spcBef>
            </a:pPr>
            <a:r>
              <a:rPr lang="en-US" dirty="0"/>
              <a:t>Storage Distributed Resource Scheduler</a:t>
            </a:r>
          </a:p>
          <a:p>
            <a:pPr>
              <a:spcBef>
                <a:spcPts val="800"/>
              </a:spcBef>
            </a:pPr>
            <a:r>
              <a:rPr lang="en-US" dirty="0"/>
              <a:t>Storage I/O Control</a:t>
            </a:r>
          </a:p>
        </p:txBody>
      </p:sp>
      <p:sp>
        <p:nvSpPr>
          <p:cNvPr id="4" name="Content Placeholder 3"/>
          <p:cNvSpPr>
            <a:spLocks noGrp="1"/>
          </p:cNvSpPr>
          <p:nvPr>
            <p:ph sz="quarter" idx="14"/>
          </p:nvPr>
        </p:nvSpPr>
        <p:spPr/>
        <p:txBody>
          <a:bodyPr/>
          <a:lstStyle/>
          <a:p>
            <a:r>
              <a:rPr lang="en-US" dirty="0" err="1"/>
              <a:t>Lotsa</a:t>
            </a:r>
            <a:r>
              <a:rPr lang="en-US" dirty="0"/>
              <a:t>’ vSphere Stuff isn’t yet Compatible</a:t>
            </a:r>
          </a:p>
        </p:txBody>
      </p:sp>
    </p:spTree>
    <p:extLst>
      <p:ext uri="{BB962C8B-B14F-4D97-AF65-F5344CB8AC3E}">
        <p14:creationId xmlns:p14="http://schemas.microsoft.com/office/powerpoint/2010/main" val="1114731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solidFill>
                  <a:schemeClr val="bg1">
                    <a:lumMod val="75000"/>
                  </a:schemeClr>
                </a:solidFill>
              </a:rPr>
              <a:t>If an object inherits permissions from two parent objects, the permissions on one object are added to the permissions on the other object.</a:t>
            </a:r>
          </a:p>
          <a:p>
            <a:r>
              <a:rPr lang="en-US" dirty="0">
                <a:solidFill>
                  <a:schemeClr val="bg1">
                    <a:lumMod val="75000"/>
                  </a:schemeClr>
                </a:solidFill>
              </a:rPr>
              <a:t>Permissions applied on a child object always override permissions that are applied on a parent object.</a:t>
            </a:r>
          </a:p>
          <a:p>
            <a:r>
              <a:rPr lang="en-US" dirty="0"/>
              <a:t>If multiple group permissions are defined on the same object and a user belongs to two or more of those groups, two situations are possible:</a:t>
            </a:r>
          </a:p>
        </p:txBody>
      </p:sp>
      <p:sp>
        <p:nvSpPr>
          <p:cNvPr id="3" name="Title 2"/>
          <p:cNvSpPr>
            <a:spLocks noGrp="1"/>
          </p:cNvSpPr>
          <p:nvPr>
            <p:ph type="title"/>
          </p:nvPr>
        </p:nvSpPr>
        <p:spPr/>
        <p:txBody>
          <a:bodyPr/>
          <a:lstStyle/>
          <a:p>
            <a:r>
              <a:rPr lang="en-US" dirty="0"/>
              <a:t>Permissions Inheritance</a:t>
            </a:r>
          </a:p>
        </p:txBody>
      </p:sp>
    </p:spTree>
    <p:extLst>
      <p:ext uri="{BB962C8B-B14F-4D97-AF65-F5344CB8AC3E}">
        <p14:creationId xmlns:p14="http://schemas.microsoft.com/office/powerpoint/2010/main" val="23614891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	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3459480"/>
            <a:ext cx="582746" cy="589057"/>
          </a:xfrm>
          <a:prstGeom prst="rect">
            <a:avLst/>
          </a:prstGeom>
        </p:spPr>
      </p:pic>
    </p:spTree>
    <p:extLst>
      <p:ext uri="{BB962C8B-B14F-4D97-AF65-F5344CB8AC3E}">
        <p14:creationId xmlns:p14="http://schemas.microsoft.com/office/powerpoint/2010/main" val="1605623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#31 | Tip #32 | Tip #33</a:t>
            </a:r>
          </a:p>
        </p:txBody>
      </p:sp>
      <p:sp>
        <p:nvSpPr>
          <p:cNvPr id="3" name="Text Placeholder 2"/>
          <p:cNvSpPr>
            <a:spLocks noGrp="1"/>
          </p:cNvSpPr>
          <p:nvPr>
            <p:ph type="body" sz="quarter" idx="10"/>
          </p:nvPr>
        </p:nvSpPr>
        <p:spPr/>
        <p:txBody>
          <a:bodyPr/>
          <a:lstStyle/>
          <a:p>
            <a:r>
              <a:rPr lang="en-US" dirty="0"/>
              <a:t>Get Really </a:t>
            </a:r>
            <a:r>
              <a:rPr lang="en-US" sz="3200" dirty="0"/>
              <a:t>(Really, Really)</a:t>
            </a:r>
            <a:r>
              <a:rPr lang="en-US" dirty="0"/>
              <a:t> Familiar</a:t>
            </a:r>
            <a:br>
              <a:rPr lang="en-US" dirty="0"/>
            </a:br>
            <a:r>
              <a:rPr lang="en-US" dirty="0"/>
              <a:t>with Reservations, Shares, and Limits</a:t>
            </a:r>
          </a:p>
        </p:txBody>
      </p:sp>
    </p:spTree>
    <p:extLst>
      <p:ext uri="{BB962C8B-B14F-4D97-AF65-F5344CB8AC3E}">
        <p14:creationId xmlns:p14="http://schemas.microsoft.com/office/powerpoint/2010/main" val="2291229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			“There’s no such thing</a:t>
            </a:r>
            <a:br>
              <a:rPr lang="en-US" sz="4800" dirty="0"/>
            </a:br>
            <a:r>
              <a:rPr lang="en-US" sz="4800" dirty="0"/>
              <a:t>				as a free lunch.”</a:t>
            </a:r>
          </a:p>
        </p:txBody>
      </p:sp>
      <p:sp>
        <p:nvSpPr>
          <p:cNvPr id="6" name="Text Placeholder 5"/>
          <p:cNvSpPr>
            <a:spLocks noGrp="1"/>
          </p:cNvSpPr>
          <p:nvPr>
            <p:ph type="body" sz="quarter" idx="10"/>
          </p:nvPr>
        </p:nvSpPr>
        <p:spPr/>
        <p:txBody>
          <a:bodyPr/>
          <a:lstStyle/>
          <a:p>
            <a:r>
              <a:rPr lang="en-US" dirty="0"/>
              <a:t>Life</a:t>
            </a:r>
          </a:p>
        </p:txBody>
      </p:sp>
    </p:spTree>
    <p:extLst>
      <p:ext uri="{BB962C8B-B14F-4D97-AF65-F5344CB8AC3E}">
        <p14:creationId xmlns:p14="http://schemas.microsoft.com/office/powerpoint/2010/main" val="3941905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Understanding Reservations,</a:t>
            </a:r>
            <a:br>
              <a:rPr lang="en-US" dirty="0"/>
            </a:br>
            <a:r>
              <a:rPr lang="en-US" dirty="0"/>
              <a:t>Limits, and Shares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Tree>
    <p:extLst>
      <p:ext uri="{BB962C8B-B14F-4D97-AF65-F5344CB8AC3E}">
        <p14:creationId xmlns:p14="http://schemas.microsoft.com/office/powerpoint/2010/main" val="1784711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Reservations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Act as a guarantee of a particular resource.</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Ensure that a VM is </a:t>
            </a:r>
            <a:r>
              <a:rPr lang="en-US" u="sng" dirty="0">
                <a:solidFill>
                  <a:schemeClr val="bg1">
                    <a:lumMod val="85000"/>
                  </a:schemeClr>
                </a:solidFill>
              </a:rPr>
              <a:t>absolutely</a:t>
            </a:r>
            <a:r>
              <a:rPr lang="en-US" dirty="0">
                <a:solidFill>
                  <a:schemeClr val="bg1">
                    <a:lumMod val="85000"/>
                  </a:schemeClr>
                </a:solidFill>
              </a:rPr>
              <a:t> </a:t>
            </a:r>
            <a:r>
              <a:rPr lang="en-US" u="sng" dirty="0">
                <a:solidFill>
                  <a:schemeClr val="bg1">
                    <a:lumMod val="85000"/>
                  </a:schemeClr>
                </a:solidFill>
              </a:rPr>
              <a:t>assured</a:t>
            </a:r>
            <a:r>
              <a:rPr lang="en-US" dirty="0">
                <a:solidFill>
                  <a:schemeClr val="bg1">
                    <a:lumMod val="85000"/>
                  </a:schemeClr>
                </a:solidFill>
              </a:rPr>
              <a:t> a configured quantity of a given resource.</a:t>
            </a:r>
          </a:p>
        </p:txBody>
      </p:sp>
      <p:sp>
        <p:nvSpPr>
          <p:cNvPr id="4" name="Title 3"/>
          <p:cNvSpPr>
            <a:spLocks noGrp="1"/>
          </p:cNvSpPr>
          <p:nvPr>
            <p:ph type="title"/>
          </p:nvPr>
        </p:nvSpPr>
        <p:spPr/>
        <p:txBody>
          <a:bodyPr/>
          <a:lstStyle/>
          <a:p>
            <a:r>
              <a:rPr lang="en-US" dirty="0"/>
              <a:t>Understanding Reservations,</a:t>
            </a:r>
            <a:br>
              <a:rPr lang="en-US" dirty="0"/>
            </a:br>
            <a:r>
              <a:rPr lang="en-US" dirty="0"/>
              <a:t>Limits, and Shares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6" name="Rectangle 5"/>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Up Arrow 6"/>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590401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rgbClr val="548C9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rgbClr val="548C9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Limits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Restrict the quantity of a given resource that</a:t>
            </a:r>
            <a:br>
              <a:rPr lang="en-US" dirty="0">
                <a:solidFill>
                  <a:schemeClr val="bg1">
                    <a:lumMod val="85000"/>
                  </a:schemeClr>
                </a:solidFill>
              </a:rPr>
            </a:br>
            <a:r>
              <a:rPr lang="en-US" dirty="0">
                <a:solidFill>
                  <a:schemeClr val="bg1">
                    <a:lumMod val="85000"/>
                  </a:schemeClr>
                </a:solidFill>
              </a:rPr>
              <a:t>a VM can use.</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Offer additional control beyond the natural “limit” defined in each VM’s configuration.</a:t>
            </a:r>
          </a:p>
        </p:txBody>
      </p:sp>
      <p:sp>
        <p:nvSpPr>
          <p:cNvPr id="4" name="Title 3"/>
          <p:cNvSpPr>
            <a:spLocks noGrp="1"/>
          </p:cNvSpPr>
          <p:nvPr>
            <p:ph type="title"/>
          </p:nvPr>
        </p:nvSpPr>
        <p:spPr/>
        <p:txBody>
          <a:bodyPr/>
          <a:lstStyle/>
          <a:p>
            <a:r>
              <a:rPr lang="en-US" dirty="0"/>
              <a:t>Understanding Reservations,</a:t>
            </a:r>
            <a:br>
              <a:rPr lang="en-US" dirty="0"/>
            </a:br>
            <a:r>
              <a:rPr lang="en-US" dirty="0"/>
              <a:t>Limits, and Shares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6" name="Rectangle 5"/>
          <p:cNvSpPr/>
          <p:nvPr/>
        </p:nvSpPr>
        <p:spPr>
          <a:xfrm rot="10800000">
            <a:off x="897774" y="1666353"/>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Up Arrow 6"/>
          <p:cNvSpPr/>
          <p:nvPr/>
        </p:nvSpPr>
        <p:spPr>
          <a:xfrm rot="10800000">
            <a:off x="1945525" y="1882929"/>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9985598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Shares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Establish a priority for resources during periods</a:t>
            </a:r>
            <a:br>
              <a:rPr lang="en-US" dirty="0">
                <a:solidFill>
                  <a:schemeClr val="bg1">
                    <a:lumMod val="85000"/>
                  </a:schemeClr>
                </a:solidFill>
              </a:rPr>
            </a:br>
            <a:r>
              <a:rPr lang="en-US" dirty="0">
                <a:solidFill>
                  <a:schemeClr val="bg1">
                    <a:lumMod val="85000"/>
                  </a:schemeClr>
                </a:solidFill>
              </a:rPr>
              <a:t>of contention.</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Only affects the allocation of resources that exists between reservations and limits.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VMs with comparatively more shares assigned are given higher priority to resources.</a:t>
            </a:r>
          </a:p>
          <a:p>
            <a:pPr marL="58738" lvl="1" indent="-58738">
              <a:spcBef>
                <a:spcPts val="0"/>
              </a:spcBef>
              <a:buClr>
                <a:srgbClr val="548C94"/>
              </a:buClr>
              <a:buSzPct val="25000"/>
              <a:buFont typeface="Myriad Pro Light" panose="020B0403030403020204" pitchFamily="34" charset="0"/>
              <a:buChar char=" "/>
            </a:pPr>
            <a:r>
              <a:rPr lang="en-US" u="sng" dirty="0">
                <a:solidFill>
                  <a:schemeClr val="bg1">
                    <a:lumMod val="85000"/>
                  </a:schemeClr>
                </a:solidFill>
              </a:rPr>
              <a:t>IMPORTANT</a:t>
            </a:r>
            <a:r>
              <a:rPr lang="en-US" dirty="0">
                <a:solidFill>
                  <a:schemeClr val="bg1">
                    <a:lumMod val="85000"/>
                  </a:schemeClr>
                </a:solidFill>
              </a:rPr>
              <a:t>:  Shares are only evaluated during</a:t>
            </a:r>
            <a:br>
              <a:rPr lang="en-US" dirty="0">
                <a:solidFill>
                  <a:schemeClr val="bg1">
                    <a:lumMod val="85000"/>
                  </a:schemeClr>
                </a:solidFill>
              </a:rPr>
            </a:br>
            <a:r>
              <a:rPr lang="en-US" dirty="0">
                <a:solidFill>
                  <a:schemeClr val="bg1">
                    <a:lumMod val="85000"/>
                  </a:schemeClr>
                </a:solidFill>
              </a:rPr>
              <a:t>periods of contention.</a:t>
            </a:r>
          </a:p>
          <a:p>
            <a:pPr marL="58738" lvl="1" indent="-58738">
              <a:spcBef>
                <a:spcPts val="0"/>
              </a:spcBef>
              <a:buClr>
                <a:srgbClr val="548C94"/>
              </a:buClr>
              <a:buSzPct val="25000"/>
              <a:buFont typeface="Myriad Pro Light" panose="020B0403030403020204" pitchFamily="34" charset="0"/>
              <a:buChar char=" "/>
            </a:pPr>
            <a:endParaRPr lang="en-US" dirty="0">
              <a:solidFill>
                <a:srgbClr val="548C94"/>
              </a:solidFill>
            </a:endParaRPr>
          </a:p>
        </p:txBody>
      </p:sp>
      <p:sp>
        <p:nvSpPr>
          <p:cNvPr id="4" name="Title 3"/>
          <p:cNvSpPr>
            <a:spLocks noGrp="1"/>
          </p:cNvSpPr>
          <p:nvPr>
            <p:ph type="title"/>
          </p:nvPr>
        </p:nvSpPr>
        <p:spPr/>
        <p:txBody>
          <a:bodyPr/>
          <a:lstStyle/>
          <a:p>
            <a:r>
              <a:rPr lang="en-US" dirty="0"/>
              <a:t>Understanding Reservations,</a:t>
            </a:r>
            <a:br>
              <a:rPr lang="en-US" dirty="0"/>
            </a:br>
            <a:r>
              <a:rPr lang="en-US" dirty="0"/>
              <a:t>Limits, and Shares</a:t>
            </a:r>
          </a:p>
        </p:txBody>
      </p:sp>
      <p:sp>
        <p:nvSpPr>
          <p:cNvPr id="5" name="Rounded Rectangle 4"/>
          <p:cNvSpPr/>
          <p:nvPr/>
        </p:nvSpPr>
        <p:spPr>
          <a:xfrm>
            <a:off x="124002"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8" name="Rounded Rectangle 7"/>
          <p:cNvSpPr/>
          <p:nvPr/>
        </p:nvSpPr>
        <p:spPr>
          <a:xfrm>
            <a:off x="1423559"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9" name="Rounded Rectangle 8"/>
          <p:cNvSpPr/>
          <p:nvPr/>
        </p:nvSpPr>
        <p:spPr>
          <a:xfrm>
            <a:off x="2723116"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0" name="Rectangle 9"/>
          <p:cNvSpPr/>
          <p:nvPr/>
        </p:nvSpPr>
        <p:spPr>
          <a:xfrm rot="10800000">
            <a:off x="1384101" y="3572487"/>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p:cNvSpPr/>
          <p:nvPr/>
        </p:nvSpPr>
        <p:spPr>
          <a:xfrm rot="10800000">
            <a:off x="2683658" y="3572487"/>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p:cNvSpPr/>
          <p:nvPr/>
        </p:nvSpPr>
        <p:spPr>
          <a:xfrm rot="10800000">
            <a:off x="78684" y="3572486"/>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36529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chemeClr val="accent2"/>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200" fill="hold"/>
                                        <p:tgtEl>
                                          <p:spTgt spid="2">
                                            <p:txEl>
                                              <p:pRg st="2" end="2"/>
                                            </p:txEl>
                                          </p:spTgt>
                                        </p:tgtEl>
                                        <p:attrNameLst>
                                          <p:attrName>style.color</p:attrName>
                                        </p:attrNameLst>
                                      </p:cBhvr>
                                      <p:to>
                                        <a:srgbClr val="DDDDDD"/>
                                      </p:to>
                                    </p:animClr>
                                  </p:childTnLst>
                                </p:cTn>
                              </p:par>
                            </p:childTnLst>
                          </p:cTn>
                        </p:par>
                        <p:par>
                          <p:cTn id="18" fill="hold">
                            <p:stCondLst>
                              <p:cond delay="200"/>
                            </p:stCondLst>
                            <p:childTnLst>
                              <p:par>
                                <p:cTn id="19" presetID="3" presetClass="emph" presetSubtype="2" fill="hold" nodeType="afterEffect">
                                  <p:stCondLst>
                                    <p:cond delay="0"/>
                                  </p:stCondLst>
                                  <p:childTnLst>
                                    <p:animClr clrSpc="rgb" dir="cw">
                                      <p:cBhvr override="childStyle">
                                        <p:cTn id="20" dur="200" fill="hold"/>
                                        <p:tgtEl>
                                          <p:spTgt spid="2">
                                            <p:txEl>
                                              <p:pRg st="3" end="3"/>
                                            </p:txEl>
                                          </p:spTgt>
                                        </p:tgtEl>
                                        <p:attrNameLst>
                                          <p:attrName>style.color</p:attrName>
                                        </p:attrNameLst>
                                      </p:cBhvr>
                                      <p:to>
                                        <a:schemeClr val="accent2"/>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 fill="hold"/>
                                        <p:tgtEl>
                                          <p:spTgt spid="2">
                                            <p:txEl>
                                              <p:pRg st="3" end="3"/>
                                            </p:txEl>
                                          </p:spTgt>
                                        </p:tgtEl>
                                        <p:attrNameLst>
                                          <p:attrName>style.color</p:attrName>
                                        </p:attrNameLst>
                                      </p:cBhvr>
                                      <p:to>
                                        <a:srgbClr val="DDDDDD"/>
                                      </p:to>
                                    </p:animClr>
                                  </p:childTnLst>
                                </p:cTn>
                              </p:par>
                            </p:childTnLst>
                          </p:cTn>
                        </p:par>
                        <p:par>
                          <p:cTn id="25" fill="hold">
                            <p:stCondLst>
                              <p:cond delay="200"/>
                            </p:stCondLst>
                            <p:childTnLst>
                              <p:par>
                                <p:cTn id="26" presetID="3" presetClass="emph" presetSubtype="2" fill="hold" nodeType="afterEffect">
                                  <p:stCondLst>
                                    <p:cond delay="0"/>
                                  </p:stCondLst>
                                  <p:childTnLst>
                                    <p:animClr clrSpc="rgb" dir="cw">
                                      <p:cBhvr override="childStyle">
                                        <p:cTn id="27" dur="200" fill="hold"/>
                                        <p:tgtEl>
                                          <p:spTgt spid="2">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#34</a:t>
            </a:r>
          </a:p>
        </p:txBody>
      </p:sp>
      <p:sp>
        <p:nvSpPr>
          <p:cNvPr id="3" name="Text Placeholder 2"/>
          <p:cNvSpPr>
            <a:spLocks noGrp="1"/>
          </p:cNvSpPr>
          <p:nvPr>
            <p:ph type="body" sz="quarter" idx="10"/>
          </p:nvPr>
        </p:nvSpPr>
        <p:spPr/>
        <p:txBody>
          <a:bodyPr/>
          <a:lstStyle/>
          <a:p>
            <a:r>
              <a:rPr lang="en-US" dirty="0"/>
              <a:t>Avoid the Memory Reservations </a:t>
            </a:r>
            <a:r>
              <a:rPr lang="en-US" dirty="0" err="1"/>
              <a:t>Gotcha</a:t>
            </a:r>
            <a:endParaRPr lang="en-US" dirty="0"/>
          </a:p>
        </p:txBody>
      </p:sp>
    </p:spTree>
    <p:extLst>
      <p:ext uri="{BB962C8B-B14F-4D97-AF65-F5344CB8AC3E}">
        <p14:creationId xmlns:p14="http://schemas.microsoft.com/office/powerpoint/2010/main" val="15189380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Memory Reservations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6" name="Rectangle 5"/>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Up Arrow 6"/>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
        <p:nvSpPr>
          <p:cNvPr id="2" name="Right Brace 1"/>
          <p:cNvSpPr/>
          <p:nvPr/>
        </p:nvSpPr>
        <p:spPr>
          <a:xfrm>
            <a:off x="4368908" y="4426715"/>
            <a:ext cx="526942" cy="1739900"/>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416658" y="5065832"/>
            <a:ext cx="5544018" cy="461665"/>
          </a:xfrm>
          <a:prstGeom prst="rect">
            <a:avLst/>
          </a:prstGeom>
          <a:noFill/>
        </p:spPr>
        <p:txBody>
          <a:bodyPr wrap="none" rtlCol="0">
            <a:spAutoFit/>
          </a:bodyPr>
          <a:lstStyle/>
          <a:p>
            <a:r>
              <a:rPr lang="en-US" sz="2400" dirty="0"/>
              <a:t>Physical ESXi host </a:t>
            </a:r>
            <a:r>
              <a:rPr lang="en-US" sz="2400" u="sng" dirty="0"/>
              <a:t>must</a:t>
            </a:r>
            <a:r>
              <a:rPr lang="en-US" sz="2400" dirty="0"/>
              <a:t> provide 1GB RAM.</a:t>
            </a:r>
          </a:p>
        </p:txBody>
      </p:sp>
      <p:sp>
        <p:nvSpPr>
          <p:cNvPr id="8" name="TextBox 7"/>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9" name="TextBox 8"/>
          <p:cNvSpPr txBox="1"/>
          <p:nvPr/>
        </p:nvSpPr>
        <p:spPr>
          <a:xfrm>
            <a:off x="2755281" y="5765373"/>
            <a:ext cx="1077796" cy="369332"/>
          </a:xfrm>
          <a:prstGeom prst="rect">
            <a:avLst/>
          </a:prstGeom>
          <a:noFill/>
        </p:spPr>
        <p:txBody>
          <a:bodyPr wrap="none" rtlCol="0">
            <a:spAutoFit/>
          </a:bodyPr>
          <a:lstStyle/>
          <a:p>
            <a:r>
              <a:rPr lang="en-US" dirty="0"/>
              <a:t>1GB RAM</a:t>
            </a:r>
          </a:p>
        </p:txBody>
      </p:sp>
      <p:sp>
        <p:nvSpPr>
          <p:cNvPr id="10" name="Right Brace 9"/>
          <p:cNvSpPr/>
          <p:nvPr/>
        </p:nvSpPr>
        <p:spPr>
          <a:xfrm>
            <a:off x="4368908" y="2336800"/>
            <a:ext cx="526942" cy="2089915"/>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416658" y="3150924"/>
            <a:ext cx="4775603" cy="461665"/>
          </a:xfrm>
          <a:prstGeom prst="rect">
            <a:avLst/>
          </a:prstGeom>
          <a:noFill/>
        </p:spPr>
        <p:txBody>
          <a:bodyPr wrap="none" rtlCol="0">
            <a:spAutoFit/>
          </a:bodyPr>
          <a:lstStyle/>
          <a:p>
            <a:r>
              <a:rPr lang="en-US" sz="2400" dirty="0"/>
              <a:t>Provided by RAM or </a:t>
            </a:r>
            <a:r>
              <a:rPr lang="en-US" sz="2400" dirty="0" err="1"/>
              <a:t>VMkernel</a:t>
            </a:r>
            <a:r>
              <a:rPr lang="en-US" sz="2400" dirty="0"/>
              <a:t> swap.</a:t>
            </a:r>
          </a:p>
        </p:txBody>
      </p:sp>
    </p:spTree>
    <p:extLst>
      <p:ext uri="{BB962C8B-B14F-4D97-AF65-F5344CB8AC3E}">
        <p14:creationId xmlns:p14="http://schemas.microsoft.com/office/powerpoint/2010/main" val="297235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00"/>
                                        <p:tgtEl>
                                          <p:spTgt spid="2"/>
                                        </p:tgtEl>
                                      </p:cBhvr>
                                    </p:animEffect>
                                  </p:childTnLst>
                                </p:cTn>
                              </p:par>
                            </p:childTnLst>
                          </p:cTn>
                        </p:par>
                        <p:par>
                          <p:cTn id="19" fill="hold">
                            <p:stCondLst>
                              <p:cond delay="2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2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animBg="1"/>
      <p:bldP spid="3" grpId="0"/>
      <p:bldP spid="9" grpId="0"/>
      <p:bldP spid="10" grpId="0" animBg="1"/>
      <p:bldP spid="1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Reservations</a:t>
            </a:r>
          </a:p>
        </p:txBody>
      </p:sp>
      <p:grpSp>
        <p:nvGrpSpPr>
          <p:cNvPr id="22" name="Group 21"/>
          <p:cNvGrpSpPr/>
          <p:nvPr/>
        </p:nvGrpSpPr>
        <p:grpSpPr>
          <a:xfrm>
            <a:off x="2758697" y="1964842"/>
            <a:ext cx="1541604" cy="1723755"/>
            <a:chOff x="914400" y="2336800"/>
            <a:chExt cx="2933700" cy="3829815"/>
          </a:xfrm>
        </p:grpSpPr>
        <p:sp>
          <p:nvSpPr>
            <p:cNvPr id="6" name="Rounded Rectangle 5"/>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tx1"/>
                  </a:solidFill>
                </a:rPr>
                <a:t>Virtual Machine</a:t>
              </a:r>
            </a:p>
          </p:txBody>
        </p:sp>
        <p:sp>
          <p:nvSpPr>
            <p:cNvPr id="7" name="Rectangle 6"/>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8" name="Up Arrow 7"/>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23" name="Group 22"/>
          <p:cNvGrpSpPr/>
          <p:nvPr/>
        </p:nvGrpSpPr>
        <p:grpSpPr>
          <a:xfrm>
            <a:off x="4480488" y="1964842"/>
            <a:ext cx="1541604" cy="1723755"/>
            <a:chOff x="914400" y="2336800"/>
            <a:chExt cx="2933700" cy="3829815"/>
          </a:xfrm>
        </p:grpSpPr>
        <p:sp>
          <p:nvSpPr>
            <p:cNvPr id="24" name="Rounded Rectangle 2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lgn="ctr"/>
              <a:r>
                <a:rPr lang="en-US" sz="1050" dirty="0">
                  <a:solidFill>
                    <a:srgbClr val="58595B"/>
                  </a:solidFill>
                </a:rPr>
                <a:t>Virtual Machine</a:t>
              </a:r>
            </a:p>
          </p:txBody>
        </p:sp>
        <p:sp>
          <p:nvSpPr>
            <p:cNvPr id="25" name="Rectangle 24"/>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Up Arrow 25"/>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27" name="Group 26"/>
          <p:cNvGrpSpPr/>
          <p:nvPr/>
        </p:nvGrpSpPr>
        <p:grpSpPr>
          <a:xfrm>
            <a:off x="6202278" y="1964842"/>
            <a:ext cx="1541604" cy="1723755"/>
            <a:chOff x="914400" y="2336800"/>
            <a:chExt cx="2933700" cy="3829815"/>
          </a:xfrm>
        </p:grpSpPr>
        <p:sp>
          <p:nvSpPr>
            <p:cNvPr id="28" name="Rounded Rectangle 27"/>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29" name="Rectangle 28"/>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Up Arrow 29"/>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31" name="Group 30"/>
          <p:cNvGrpSpPr/>
          <p:nvPr/>
        </p:nvGrpSpPr>
        <p:grpSpPr>
          <a:xfrm>
            <a:off x="7924067" y="1964842"/>
            <a:ext cx="1541604" cy="1723755"/>
            <a:chOff x="914400" y="2336800"/>
            <a:chExt cx="2933700" cy="3829815"/>
          </a:xfrm>
        </p:grpSpPr>
        <p:sp>
          <p:nvSpPr>
            <p:cNvPr id="32" name="Rounded Rectangle 31"/>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33" name="Rectangle 32"/>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Up Arrow 33"/>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39" name="Group 38"/>
          <p:cNvGrpSpPr/>
          <p:nvPr/>
        </p:nvGrpSpPr>
        <p:grpSpPr>
          <a:xfrm>
            <a:off x="2758697" y="4237493"/>
            <a:ext cx="1541604" cy="1723755"/>
            <a:chOff x="914400" y="2336800"/>
            <a:chExt cx="2933700" cy="3829815"/>
          </a:xfrm>
        </p:grpSpPr>
        <p:sp>
          <p:nvSpPr>
            <p:cNvPr id="40" name="Rounded Rectangle 39"/>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41" name="Rectangle 40"/>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2" name="Up Arrow 41"/>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43" name="Group 42"/>
          <p:cNvGrpSpPr/>
          <p:nvPr/>
        </p:nvGrpSpPr>
        <p:grpSpPr>
          <a:xfrm>
            <a:off x="4480488" y="4237493"/>
            <a:ext cx="1541604" cy="1723755"/>
            <a:chOff x="914400" y="2336800"/>
            <a:chExt cx="2933700" cy="3829815"/>
          </a:xfrm>
        </p:grpSpPr>
        <p:sp>
          <p:nvSpPr>
            <p:cNvPr id="44" name="Rounded Rectangle 4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45" name="Rectangle 44"/>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6" name="Up Arrow 45"/>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47" name="Group 46"/>
          <p:cNvGrpSpPr/>
          <p:nvPr/>
        </p:nvGrpSpPr>
        <p:grpSpPr>
          <a:xfrm>
            <a:off x="6202278" y="4237493"/>
            <a:ext cx="1541604" cy="1723755"/>
            <a:chOff x="914400" y="2336800"/>
            <a:chExt cx="2933700" cy="3829815"/>
          </a:xfrm>
        </p:grpSpPr>
        <p:sp>
          <p:nvSpPr>
            <p:cNvPr id="48" name="Rounded Rectangle 47"/>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49" name="Rectangle 48"/>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0" name="Up Arrow 49"/>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grpSp>
        <p:nvGrpSpPr>
          <p:cNvPr id="51" name="Group 50"/>
          <p:cNvGrpSpPr/>
          <p:nvPr/>
        </p:nvGrpSpPr>
        <p:grpSpPr>
          <a:xfrm>
            <a:off x="7924067" y="4237493"/>
            <a:ext cx="1541604" cy="1723755"/>
            <a:chOff x="914400" y="2336800"/>
            <a:chExt cx="2933700" cy="3829815"/>
          </a:xfrm>
        </p:grpSpPr>
        <p:sp>
          <p:nvSpPr>
            <p:cNvPr id="52" name="Rounded Rectangle 51"/>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58595B"/>
                  </a:solidFill>
                </a:rPr>
                <a:t>Virtual Machine</a:t>
              </a:r>
              <a:endParaRPr lang="en-US" dirty="0">
                <a:solidFill>
                  <a:schemeClr val="tx1"/>
                </a:solidFill>
              </a:endParaRPr>
            </a:p>
          </p:txBody>
        </p:sp>
        <p:sp>
          <p:nvSpPr>
            <p:cNvPr id="53" name="Rectangle 52"/>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Up Arrow 53"/>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grpSp>
    </p:spTree>
    <p:extLst>
      <p:ext uri="{BB962C8B-B14F-4D97-AF65-F5344CB8AC3E}">
        <p14:creationId xmlns:p14="http://schemas.microsoft.com/office/powerpoint/2010/main" val="2361765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
                                        <p:tgtEl>
                                          <p:spTgt spid="2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00"/>
                                        <p:tgtEl>
                                          <p:spTgt spid="27"/>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00"/>
                                        <p:tgtEl>
                                          <p:spTgt spid="31"/>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200"/>
                                        <p:tgtEl>
                                          <p:spTgt spid="3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00"/>
                                        <p:tgtEl>
                                          <p:spTgt spid="4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200"/>
                                        <p:tgtEl>
                                          <p:spTgt spid="47"/>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solidFill>
                  <a:schemeClr val="bg1">
                    <a:lumMod val="75000"/>
                  </a:schemeClr>
                </a:solidFill>
              </a:rPr>
              <a:t>If an object inherits permissions from two parent objects, the permissions on one object are added to the permissions on the other object.</a:t>
            </a:r>
          </a:p>
          <a:p>
            <a:r>
              <a:rPr lang="en-US" dirty="0">
                <a:solidFill>
                  <a:schemeClr val="bg1">
                    <a:lumMod val="75000"/>
                  </a:schemeClr>
                </a:solidFill>
              </a:rPr>
              <a:t>Permissions applied on a child object always override permissions that are applied on a parent object.</a:t>
            </a:r>
          </a:p>
          <a:p>
            <a:r>
              <a:rPr lang="en-US" dirty="0"/>
              <a:t>If multiple group permissions are defined on the same object and a user belongs to two or more of those groups, two situations are possible:</a:t>
            </a:r>
          </a:p>
          <a:p>
            <a:pPr lvl="1"/>
            <a:r>
              <a:rPr lang="en-US" dirty="0"/>
              <a:t>If no permission is defined for the user on that object, the user is assigned the set of privileges assigned to the groups for that object.</a:t>
            </a:r>
          </a:p>
          <a:p>
            <a:pPr lvl="1"/>
            <a:r>
              <a:rPr lang="en-US" dirty="0"/>
              <a:t>If a permission is defined for the user on that object, the user's permission takes precedence over all group permissions.</a:t>
            </a:r>
          </a:p>
        </p:txBody>
      </p:sp>
      <p:sp>
        <p:nvSpPr>
          <p:cNvPr id="3" name="Title 2"/>
          <p:cNvSpPr>
            <a:spLocks noGrp="1"/>
          </p:cNvSpPr>
          <p:nvPr>
            <p:ph type="title"/>
          </p:nvPr>
        </p:nvSpPr>
        <p:spPr/>
        <p:txBody>
          <a:bodyPr/>
          <a:lstStyle/>
          <a:p>
            <a:r>
              <a:rPr lang="en-US" dirty="0"/>
              <a:t>Permissions Inheritance</a:t>
            </a:r>
          </a:p>
        </p:txBody>
      </p:sp>
    </p:spTree>
    <p:extLst>
      <p:ext uri="{BB962C8B-B14F-4D97-AF65-F5344CB8AC3E}">
        <p14:creationId xmlns:p14="http://schemas.microsoft.com/office/powerpoint/2010/main" val="3722223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2" name="Title 1"/>
          <p:cNvSpPr>
            <a:spLocks noGrp="1"/>
          </p:cNvSpPr>
          <p:nvPr>
            <p:ph type="title"/>
          </p:nvPr>
        </p:nvSpPr>
        <p:spPr/>
        <p:txBody>
          <a:bodyPr/>
          <a:lstStyle/>
          <a:p>
            <a:r>
              <a:rPr lang="en-US" dirty="0"/>
              <a:t>Working with Memory Limits</a:t>
            </a:r>
          </a:p>
        </p:txBody>
      </p:sp>
      <p:sp>
        <p:nvSpPr>
          <p:cNvPr id="3" name="Rounded Rectangle 2"/>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4" name="Rectangle 3"/>
          <p:cNvSpPr/>
          <p:nvPr/>
        </p:nvSpPr>
        <p:spPr>
          <a:xfrm rot="10800000">
            <a:off x="897774" y="1666353"/>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 name="Up Arrow 4"/>
          <p:cNvSpPr/>
          <p:nvPr/>
        </p:nvSpPr>
        <p:spPr>
          <a:xfrm rot="10800000">
            <a:off x="1945525" y="1882929"/>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
        <p:nvSpPr>
          <p:cNvPr id="7" name="Right Brace 6"/>
          <p:cNvSpPr/>
          <p:nvPr/>
        </p:nvSpPr>
        <p:spPr>
          <a:xfrm>
            <a:off x="4119808" y="1666352"/>
            <a:ext cx="526942" cy="3921647"/>
          </a:xfrm>
          <a:prstGeom prst="rightBrace">
            <a:avLst>
              <a:gd name="adj1" fmla="val 8333"/>
              <a:gd name="adj2" fmla="val 22336"/>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5431029" y="2120804"/>
            <a:ext cx="6324488" cy="830997"/>
          </a:xfrm>
          <a:prstGeom prst="rect">
            <a:avLst/>
          </a:prstGeom>
          <a:noFill/>
        </p:spPr>
        <p:txBody>
          <a:bodyPr wrap="none" rtlCol="0">
            <a:spAutoFit/>
          </a:bodyPr>
          <a:lstStyle/>
          <a:p>
            <a:r>
              <a:rPr lang="en-US" sz="2400" dirty="0"/>
              <a:t>However, the VM is unaware of the limit.</a:t>
            </a:r>
            <a:br>
              <a:rPr lang="en-US" sz="2400" dirty="0"/>
            </a:br>
            <a:r>
              <a:rPr lang="en-US" sz="2400" dirty="0"/>
              <a:t>It still believes it can use its allotted 4GB of RAM.</a:t>
            </a:r>
          </a:p>
        </p:txBody>
      </p:sp>
      <p:sp>
        <p:nvSpPr>
          <p:cNvPr id="9" name="TextBox 8"/>
          <p:cNvSpPr txBox="1"/>
          <p:nvPr/>
        </p:nvSpPr>
        <p:spPr>
          <a:xfrm>
            <a:off x="2738655" y="3036921"/>
            <a:ext cx="1077796" cy="369332"/>
          </a:xfrm>
          <a:prstGeom prst="rect">
            <a:avLst/>
          </a:prstGeom>
          <a:noFill/>
        </p:spPr>
        <p:txBody>
          <a:bodyPr wrap="none" rtlCol="0">
            <a:spAutoFit/>
          </a:bodyPr>
          <a:lstStyle/>
          <a:p>
            <a:r>
              <a:rPr lang="en-US" dirty="0"/>
              <a:t>3GB RAM</a:t>
            </a:r>
          </a:p>
        </p:txBody>
      </p:sp>
      <p:sp>
        <p:nvSpPr>
          <p:cNvPr id="10" name="Right Brace 9"/>
          <p:cNvSpPr/>
          <p:nvPr/>
        </p:nvSpPr>
        <p:spPr>
          <a:xfrm>
            <a:off x="4770736" y="3421751"/>
            <a:ext cx="526942" cy="2166249"/>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431029" y="4235875"/>
            <a:ext cx="5937203" cy="461665"/>
          </a:xfrm>
          <a:prstGeom prst="rect">
            <a:avLst/>
          </a:prstGeom>
          <a:noFill/>
        </p:spPr>
        <p:txBody>
          <a:bodyPr wrap="none" rtlCol="0">
            <a:spAutoFit/>
          </a:bodyPr>
          <a:lstStyle/>
          <a:p>
            <a:r>
              <a:rPr lang="en-US" sz="2400" dirty="0"/>
              <a:t>VM is limited by vSphere to 3GB of host RAM.</a:t>
            </a:r>
          </a:p>
        </p:txBody>
      </p:sp>
    </p:spTree>
    <p:extLst>
      <p:ext uri="{BB962C8B-B14F-4D97-AF65-F5344CB8AC3E}">
        <p14:creationId xmlns:p14="http://schemas.microsoft.com/office/powerpoint/2010/main" val="3217312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
                                        <p:tgtEl>
                                          <p:spTgt spid="10"/>
                                        </p:tgtEl>
                                      </p:cBhvr>
                                    </p:animEffect>
                                  </p:childTnLst>
                                </p:cTn>
                              </p:par>
                            </p:childTnLst>
                          </p:cTn>
                        </p:par>
                        <p:par>
                          <p:cTn id="19" fill="hold">
                            <p:stCondLst>
                              <p:cond delay="2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
                                        <p:tgtEl>
                                          <p:spTgt spid="7"/>
                                        </p:tgtEl>
                                      </p:cBhvr>
                                    </p:animEffect>
                                  </p:childTnLst>
                                </p:cTn>
                              </p:par>
                            </p:childTnLst>
                          </p:cTn>
                        </p:par>
                        <p:par>
                          <p:cTn id="28" fill="hold">
                            <p:stCondLst>
                              <p:cond delay="2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9" grpId="0"/>
      <p:bldP spid="10" grpId="0" animBg="1"/>
      <p:bldP spid="11"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2" name="Title 1"/>
          <p:cNvSpPr>
            <a:spLocks noGrp="1"/>
          </p:cNvSpPr>
          <p:nvPr>
            <p:ph type="title"/>
          </p:nvPr>
        </p:nvSpPr>
        <p:spPr/>
        <p:txBody>
          <a:bodyPr/>
          <a:lstStyle/>
          <a:p>
            <a:r>
              <a:rPr lang="en-US" dirty="0"/>
              <a:t>Working with Memory Limits</a:t>
            </a:r>
          </a:p>
        </p:txBody>
      </p:sp>
      <p:sp>
        <p:nvSpPr>
          <p:cNvPr id="3" name="Rounded Rectangle 2"/>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4" name="Rectangle 3"/>
          <p:cNvSpPr/>
          <p:nvPr/>
        </p:nvSpPr>
        <p:spPr>
          <a:xfrm rot="10800000">
            <a:off x="897774" y="1666353"/>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 name="Up Arrow 4"/>
          <p:cNvSpPr/>
          <p:nvPr/>
        </p:nvSpPr>
        <p:spPr>
          <a:xfrm rot="10800000">
            <a:off x="1945525" y="1882929"/>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
        <p:nvSpPr>
          <p:cNvPr id="7" name="Right Brace 6"/>
          <p:cNvSpPr/>
          <p:nvPr/>
        </p:nvSpPr>
        <p:spPr>
          <a:xfrm>
            <a:off x="4119808" y="1666352"/>
            <a:ext cx="526942" cy="1739901"/>
          </a:xfrm>
          <a:prstGeom prst="rightBrace">
            <a:avLst>
              <a:gd name="adj1" fmla="val 8333"/>
              <a:gd name="adj2" fmla="val 49058"/>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5226867" y="2305469"/>
            <a:ext cx="6369885" cy="461665"/>
          </a:xfrm>
          <a:prstGeom prst="rect">
            <a:avLst/>
          </a:prstGeom>
          <a:noFill/>
        </p:spPr>
        <p:txBody>
          <a:bodyPr wrap="none" rtlCol="0">
            <a:spAutoFit/>
          </a:bodyPr>
          <a:lstStyle/>
          <a:p>
            <a:r>
              <a:rPr lang="en-US" sz="2400" dirty="0"/>
              <a:t>All RAM usage above 3GB </a:t>
            </a:r>
            <a:r>
              <a:rPr lang="en-US" sz="2400" u="sng" dirty="0"/>
              <a:t>must</a:t>
            </a:r>
            <a:r>
              <a:rPr lang="en-US" sz="2400" dirty="0"/>
              <a:t> come from swap.</a:t>
            </a:r>
          </a:p>
        </p:txBody>
      </p:sp>
      <p:sp>
        <p:nvSpPr>
          <p:cNvPr id="9" name="TextBox 8"/>
          <p:cNvSpPr txBox="1"/>
          <p:nvPr/>
        </p:nvSpPr>
        <p:spPr>
          <a:xfrm>
            <a:off x="2738655" y="3036921"/>
            <a:ext cx="1077796" cy="369332"/>
          </a:xfrm>
          <a:prstGeom prst="rect">
            <a:avLst/>
          </a:prstGeom>
          <a:noFill/>
        </p:spPr>
        <p:txBody>
          <a:bodyPr wrap="none" rtlCol="0">
            <a:spAutoFit/>
          </a:bodyPr>
          <a:lstStyle/>
          <a:p>
            <a:r>
              <a:rPr lang="en-US" dirty="0"/>
              <a:t>3GB RAM</a:t>
            </a:r>
          </a:p>
        </p:txBody>
      </p:sp>
    </p:spTree>
    <p:extLst>
      <p:ext uri="{BB962C8B-B14F-4D97-AF65-F5344CB8AC3E}">
        <p14:creationId xmlns:p14="http://schemas.microsoft.com/office/powerpoint/2010/main" val="39191663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Right Brace 6"/>
          <p:cNvSpPr/>
          <p:nvPr/>
        </p:nvSpPr>
        <p:spPr>
          <a:xfrm>
            <a:off x="4119808" y="3233896"/>
            <a:ext cx="526942" cy="1449614"/>
          </a:xfrm>
          <a:prstGeom prst="rightBrace">
            <a:avLst>
              <a:gd name="adj1" fmla="val 8333"/>
              <a:gd name="adj2" fmla="val 49058"/>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5261358" y="3546901"/>
            <a:ext cx="5052602" cy="830997"/>
          </a:xfrm>
          <a:prstGeom prst="rect">
            <a:avLst/>
          </a:prstGeom>
          <a:noFill/>
        </p:spPr>
        <p:txBody>
          <a:bodyPr wrap="none" rtlCol="0">
            <a:spAutoFit/>
          </a:bodyPr>
          <a:lstStyle/>
          <a:p>
            <a:r>
              <a:rPr lang="en-US" sz="2400" dirty="0"/>
              <a:t>Shares are an arbitrary number whose</a:t>
            </a:r>
            <a:br>
              <a:rPr lang="en-US" sz="2400" dirty="0"/>
            </a:br>
            <a:r>
              <a:rPr lang="en-US" sz="2400" dirty="0"/>
              <a:t>absolute value is meaningless.</a:t>
            </a: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Tree>
    <p:extLst>
      <p:ext uri="{BB962C8B-B14F-4D97-AF65-F5344CB8AC3E}">
        <p14:creationId xmlns:p14="http://schemas.microsoft.com/office/powerpoint/2010/main" val="39881624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
        <p:nvSpPr>
          <p:cNvPr id="10" name="TextBox 9"/>
          <p:cNvSpPr txBox="1"/>
          <p:nvPr/>
        </p:nvSpPr>
        <p:spPr>
          <a:xfrm>
            <a:off x="4960521" y="1974761"/>
            <a:ext cx="2247900" cy="369332"/>
          </a:xfrm>
          <a:prstGeom prst="rect">
            <a:avLst/>
          </a:prstGeom>
          <a:noFill/>
        </p:spPr>
        <p:txBody>
          <a:bodyPr wrap="square" rtlCol="0">
            <a:spAutoFit/>
          </a:bodyPr>
          <a:lstStyle/>
          <a:p>
            <a:pPr algn="ctr"/>
            <a:r>
              <a:rPr lang="en-US" dirty="0"/>
              <a:t>4GB RAM</a:t>
            </a:r>
          </a:p>
        </p:txBody>
      </p:sp>
      <p:sp>
        <p:nvSpPr>
          <p:cNvPr id="11" name="Rounded Rectangle 10"/>
          <p:cNvSpPr/>
          <p:nvPr/>
        </p:nvSpPr>
        <p:spPr>
          <a:xfrm>
            <a:off x="4960521"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2" name="Rectangle 11"/>
          <p:cNvSpPr/>
          <p:nvPr/>
        </p:nvSpPr>
        <p:spPr>
          <a:xfrm rot="10800000">
            <a:off x="4600995"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6209647" y="4299663"/>
            <a:ext cx="1341329" cy="369332"/>
          </a:xfrm>
          <a:prstGeom prst="rect">
            <a:avLst/>
          </a:prstGeom>
          <a:noFill/>
        </p:spPr>
        <p:txBody>
          <a:bodyPr wrap="none" rtlCol="0">
            <a:spAutoFit/>
          </a:bodyPr>
          <a:lstStyle/>
          <a:p>
            <a:r>
              <a:rPr lang="en-US" dirty="0"/>
              <a:t>1000 Shares</a:t>
            </a:r>
          </a:p>
        </p:txBody>
      </p:sp>
      <p:sp>
        <p:nvSpPr>
          <p:cNvPr id="14" name="TextBox 13"/>
          <p:cNvSpPr txBox="1"/>
          <p:nvPr/>
        </p:nvSpPr>
        <p:spPr>
          <a:xfrm>
            <a:off x="8647460" y="1974761"/>
            <a:ext cx="2247900" cy="369332"/>
          </a:xfrm>
          <a:prstGeom prst="rect">
            <a:avLst/>
          </a:prstGeom>
          <a:noFill/>
        </p:spPr>
        <p:txBody>
          <a:bodyPr wrap="square" rtlCol="0">
            <a:spAutoFit/>
          </a:bodyPr>
          <a:lstStyle/>
          <a:p>
            <a:pPr algn="ctr"/>
            <a:r>
              <a:rPr lang="en-US" dirty="0"/>
              <a:t>4GB RAM</a:t>
            </a:r>
          </a:p>
        </p:txBody>
      </p:sp>
      <p:sp>
        <p:nvSpPr>
          <p:cNvPr id="15" name="Rounded Rectangle 14"/>
          <p:cNvSpPr/>
          <p:nvPr/>
        </p:nvSpPr>
        <p:spPr>
          <a:xfrm>
            <a:off x="864746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6" name="Rectangle 15"/>
          <p:cNvSpPr/>
          <p:nvPr/>
        </p:nvSpPr>
        <p:spPr>
          <a:xfrm rot="10800000">
            <a:off x="828793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TextBox 16"/>
          <p:cNvSpPr txBox="1"/>
          <p:nvPr/>
        </p:nvSpPr>
        <p:spPr>
          <a:xfrm>
            <a:off x="9896586" y="4299663"/>
            <a:ext cx="1341329" cy="369332"/>
          </a:xfrm>
          <a:prstGeom prst="rect">
            <a:avLst/>
          </a:prstGeom>
          <a:noFill/>
        </p:spPr>
        <p:txBody>
          <a:bodyPr wrap="none" rtlCol="0">
            <a:spAutoFit/>
          </a:bodyPr>
          <a:lstStyle/>
          <a:p>
            <a:r>
              <a:rPr lang="en-US" dirty="0"/>
              <a:t>1000 Shares</a:t>
            </a:r>
          </a:p>
        </p:txBody>
      </p:sp>
    </p:spTree>
    <p:extLst>
      <p:ext uri="{BB962C8B-B14F-4D97-AF65-F5344CB8AC3E}">
        <p14:creationId xmlns:p14="http://schemas.microsoft.com/office/powerpoint/2010/main" val="2757595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
        <p:nvSpPr>
          <p:cNvPr id="10" name="TextBox 9"/>
          <p:cNvSpPr txBox="1"/>
          <p:nvPr/>
        </p:nvSpPr>
        <p:spPr>
          <a:xfrm>
            <a:off x="4960521" y="1974761"/>
            <a:ext cx="2247900" cy="369332"/>
          </a:xfrm>
          <a:prstGeom prst="rect">
            <a:avLst/>
          </a:prstGeom>
          <a:noFill/>
        </p:spPr>
        <p:txBody>
          <a:bodyPr wrap="square" rtlCol="0">
            <a:spAutoFit/>
          </a:bodyPr>
          <a:lstStyle/>
          <a:p>
            <a:pPr algn="ctr"/>
            <a:r>
              <a:rPr lang="en-US" dirty="0"/>
              <a:t>4GB RAM</a:t>
            </a:r>
          </a:p>
        </p:txBody>
      </p:sp>
      <p:sp>
        <p:nvSpPr>
          <p:cNvPr id="11" name="Rounded Rectangle 10"/>
          <p:cNvSpPr/>
          <p:nvPr/>
        </p:nvSpPr>
        <p:spPr>
          <a:xfrm>
            <a:off x="4960521"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2" name="Rectangle 11"/>
          <p:cNvSpPr/>
          <p:nvPr/>
        </p:nvSpPr>
        <p:spPr>
          <a:xfrm rot="10800000">
            <a:off x="4600995"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6209647" y="4299663"/>
            <a:ext cx="1341329" cy="369332"/>
          </a:xfrm>
          <a:prstGeom prst="rect">
            <a:avLst/>
          </a:prstGeom>
          <a:noFill/>
        </p:spPr>
        <p:txBody>
          <a:bodyPr wrap="none" rtlCol="0">
            <a:spAutoFit/>
          </a:bodyPr>
          <a:lstStyle/>
          <a:p>
            <a:r>
              <a:rPr lang="en-US" dirty="0"/>
              <a:t>1000 Shares</a:t>
            </a:r>
          </a:p>
        </p:txBody>
      </p:sp>
      <p:sp>
        <p:nvSpPr>
          <p:cNvPr id="14" name="TextBox 13"/>
          <p:cNvSpPr txBox="1"/>
          <p:nvPr/>
        </p:nvSpPr>
        <p:spPr>
          <a:xfrm>
            <a:off x="8647460" y="1974761"/>
            <a:ext cx="2247900" cy="369332"/>
          </a:xfrm>
          <a:prstGeom prst="rect">
            <a:avLst/>
          </a:prstGeom>
          <a:noFill/>
        </p:spPr>
        <p:txBody>
          <a:bodyPr wrap="square" rtlCol="0">
            <a:spAutoFit/>
          </a:bodyPr>
          <a:lstStyle/>
          <a:p>
            <a:pPr algn="ctr"/>
            <a:r>
              <a:rPr lang="en-US" dirty="0"/>
              <a:t>4GB RAM</a:t>
            </a:r>
          </a:p>
        </p:txBody>
      </p:sp>
      <p:sp>
        <p:nvSpPr>
          <p:cNvPr id="15" name="Rounded Rectangle 14"/>
          <p:cNvSpPr/>
          <p:nvPr/>
        </p:nvSpPr>
        <p:spPr>
          <a:xfrm>
            <a:off x="864746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6" name="Rectangle 15"/>
          <p:cNvSpPr/>
          <p:nvPr/>
        </p:nvSpPr>
        <p:spPr>
          <a:xfrm rot="10800000">
            <a:off x="828793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TextBox 16"/>
          <p:cNvSpPr txBox="1"/>
          <p:nvPr/>
        </p:nvSpPr>
        <p:spPr>
          <a:xfrm>
            <a:off x="9896586" y="4299663"/>
            <a:ext cx="1341329" cy="369332"/>
          </a:xfrm>
          <a:prstGeom prst="rect">
            <a:avLst/>
          </a:prstGeom>
          <a:noFill/>
        </p:spPr>
        <p:txBody>
          <a:bodyPr wrap="none" rtlCol="0">
            <a:spAutoFit/>
          </a:bodyPr>
          <a:lstStyle/>
          <a:p>
            <a:r>
              <a:rPr lang="en-US" dirty="0"/>
              <a:t>1000 Shares</a:t>
            </a:r>
          </a:p>
        </p:txBody>
      </p:sp>
      <p:sp>
        <p:nvSpPr>
          <p:cNvPr id="18" name="Rectangle 17"/>
          <p:cNvSpPr/>
          <p:nvPr/>
        </p:nvSpPr>
        <p:spPr>
          <a:xfrm>
            <a:off x="713302" y="3078637"/>
            <a:ext cx="10680412" cy="1769134"/>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3000 Shares </a:t>
            </a:r>
          </a:p>
        </p:txBody>
      </p:sp>
    </p:spTree>
    <p:extLst>
      <p:ext uri="{BB962C8B-B14F-4D97-AF65-F5344CB8AC3E}">
        <p14:creationId xmlns:p14="http://schemas.microsoft.com/office/powerpoint/2010/main" val="3341486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
        <p:nvSpPr>
          <p:cNvPr id="10" name="TextBox 9"/>
          <p:cNvSpPr txBox="1"/>
          <p:nvPr/>
        </p:nvSpPr>
        <p:spPr>
          <a:xfrm>
            <a:off x="4960521" y="1974761"/>
            <a:ext cx="2247900" cy="369332"/>
          </a:xfrm>
          <a:prstGeom prst="rect">
            <a:avLst/>
          </a:prstGeom>
          <a:noFill/>
        </p:spPr>
        <p:txBody>
          <a:bodyPr wrap="square" rtlCol="0">
            <a:spAutoFit/>
          </a:bodyPr>
          <a:lstStyle/>
          <a:p>
            <a:pPr algn="ctr"/>
            <a:r>
              <a:rPr lang="en-US" dirty="0"/>
              <a:t>4GB RAM</a:t>
            </a:r>
          </a:p>
        </p:txBody>
      </p:sp>
      <p:sp>
        <p:nvSpPr>
          <p:cNvPr id="11" name="Rounded Rectangle 10"/>
          <p:cNvSpPr/>
          <p:nvPr/>
        </p:nvSpPr>
        <p:spPr>
          <a:xfrm>
            <a:off x="4960521"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2" name="Rectangle 11"/>
          <p:cNvSpPr/>
          <p:nvPr/>
        </p:nvSpPr>
        <p:spPr>
          <a:xfrm rot="10800000">
            <a:off x="4600995"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6209647" y="4299663"/>
            <a:ext cx="1341329" cy="369332"/>
          </a:xfrm>
          <a:prstGeom prst="rect">
            <a:avLst/>
          </a:prstGeom>
          <a:noFill/>
        </p:spPr>
        <p:txBody>
          <a:bodyPr wrap="none" rtlCol="0">
            <a:spAutoFit/>
          </a:bodyPr>
          <a:lstStyle/>
          <a:p>
            <a:r>
              <a:rPr lang="en-US" dirty="0"/>
              <a:t>1000 Shares</a:t>
            </a:r>
          </a:p>
        </p:txBody>
      </p:sp>
      <p:sp>
        <p:nvSpPr>
          <p:cNvPr id="14" name="TextBox 13"/>
          <p:cNvSpPr txBox="1"/>
          <p:nvPr/>
        </p:nvSpPr>
        <p:spPr>
          <a:xfrm>
            <a:off x="8647460" y="1974761"/>
            <a:ext cx="2247900" cy="369332"/>
          </a:xfrm>
          <a:prstGeom prst="rect">
            <a:avLst/>
          </a:prstGeom>
          <a:noFill/>
        </p:spPr>
        <p:txBody>
          <a:bodyPr wrap="square" rtlCol="0">
            <a:spAutoFit/>
          </a:bodyPr>
          <a:lstStyle/>
          <a:p>
            <a:pPr algn="ctr"/>
            <a:r>
              <a:rPr lang="en-US" dirty="0"/>
              <a:t>4GB RAM</a:t>
            </a:r>
          </a:p>
        </p:txBody>
      </p:sp>
      <p:sp>
        <p:nvSpPr>
          <p:cNvPr id="15" name="Rounded Rectangle 14"/>
          <p:cNvSpPr/>
          <p:nvPr/>
        </p:nvSpPr>
        <p:spPr>
          <a:xfrm>
            <a:off x="864746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6" name="Rectangle 15"/>
          <p:cNvSpPr/>
          <p:nvPr/>
        </p:nvSpPr>
        <p:spPr>
          <a:xfrm rot="10800000">
            <a:off x="828793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TextBox 16"/>
          <p:cNvSpPr txBox="1"/>
          <p:nvPr/>
        </p:nvSpPr>
        <p:spPr>
          <a:xfrm>
            <a:off x="9896586" y="4299663"/>
            <a:ext cx="1341329" cy="369332"/>
          </a:xfrm>
          <a:prstGeom prst="rect">
            <a:avLst/>
          </a:prstGeom>
          <a:noFill/>
        </p:spPr>
        <p:txBody>
          <a:bodyPr wrap="none" rtlCol="0">
            <a:spAutoFit/>
          </a:bodyPr>
          <a:lstStyle/>
          <a:p>
            <a:r>
              <a:rPr lang="en-US" dirty="0"/>
              <a:t>1000 Shares</a:t>
            </a:r>
          </a:p>
        </p:txBody>
      </p:sp>
      <p:sp>
        <p:nvSpPr>
          <p:cNvPr id="18" name="Rectangle 17"/>
          <p:cNvSpPr/>
          <p:nvPr/>
        </p:nvSpPr>
        <p:spPr>
          <a:xfrm>
            <a:off x="713302" y="3078637"/>
            <a:ext cx="10680412" cy="1769134"/>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3000 Shares </a:t>
            </a:r>
          </a:p>
        </p:txBody>
      </p:sp>
      <p:sp>
        <p:nvSpPr>
          <p:cNvPr id="22" name="Rectangle 21"/>
          <p:cNvSpPr/>
          <p:nvPr/>
        </p:nvSpPr>
        <p:spPr>
          <a:xfrm>
            <a:off x="88149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33%</a:t>
            </a:r>
          </a:p>
        </p:txBody>
      </p:sp>
      <p:sp>
        <p:nvSpPr>
          <p:cNvPr id="23" name="TextBox 22"/>
          <p:cNvSpPr txBox="1"/>
          <p:nvPr/>
        </p:nvSpPr>
        <p:spPr>
          <a:xfrm>
            <a:off x="2490145" y="4299662"/>
            <a:ext cx="1341329" cy="369332"/>
          </a:xfrm>
          <a:prstGeom prst="rect">
            <a:avLst/>
          </a:prstGeom>
          <a:noFill/>
        </p:spPr>
        <p:txBody>
          <a:bodyPr wrap="none" rtlCol="0">
            <a:spAutoFit/>
          </a:bodyPr>
          <a:lstStyle/>
          <a:p>
            <a:r>
              <a:rPr lang="en-US" dirty="0"/>
              <a:t>1000 Shares</a:t>
            </a:r>
          </a:p>
        </p:txBody>
      </p:sp>
      <p:sp>
        <p:nvSpPr>
          <p:cNvPr id="24" name="Rectangle 23"/>
          <p:cNvSpPr/>
          <p:nvPr/>
        </p:nvSpPr>
        <p:spPr>
          <a:xfrm>
            <a:off x="4584714"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33%</a:t>
            </a:r>
            <a:endParaRPr lang="en-US" sz="2400" dirty="0">
              <a:solidFill>
                <a:schemeClr val="bg1"/>
              </a:solidFill>
            </a:endParaRPr>
          </a:p>
        </p:txBody>
      </p:sp>
      <p:sp>
        <p:nvSpPr>
          <p:cNvPr id="25" name="TextBox 24"/>
          <p:cNvSpPr txBox="1"/>
          <p:nvPr/>
        </p:nvSpPr>
        <p:spPr>
          <a:xfrm>
            <a:off x="6193366" y="4299662"/>
            <a:ext cx="1341329" cy="369332"/>
          </a:xfrm>
          <a:prstGeom prst="rect">
            <a:avLst/>
          </a:prstGeom>
          <a:noFill/>
        </p:spPr>
        <p:txBody>
          <a:bodyPr wrap="none" rtlCol="0">
            <a:spAutoFit/>
          </a:bodyPr>
          <a:lstStyle/>
          <a:p>
            <a:r>
              <a:rPr lang="en-US" dirty="0"/>
              <a:t>1000 Shares</a:t>
            </a:r>
          </a:p>
        </p:txBody>
      </p:sp>
      <p:sp>
        <p:nvSpPr>
          <p:cNvPr id="26" name="Rectangle 25"/>
          <p:cNvSpPr/>
          <p:nvPr/>
        </p:nvSpPr>
        <p:spPr>
          <a:xfrm>
            <a:off x="827165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33%</a:t>
            </a:r>
            <a:endParaRPr lang="en-US" sz="2400" dirty="0">
              <a:solidFill>
                <a:schemeClr val="bg1"/>
              </a:solidFill>
            </a:endParaRPr>
          </a:p>
        </p:txBody>
      </p:sp>
      <p:sp>
        <p:nvSpPr>
          <p:cNvPr id="27" name="TextBox 26"/>
          <p:cNvSpPr txBox="1"/>
          <p:nvPr/>
        </p:nvSpPr>
        <p:spPr>
          <a:xfrm>
            <a:off x="9880305" y="4299662"/>
            <a:ext cx="1341329" cy="369332"/>
          </a:xfrm>
          <a:prstGeom prst="rect">
            <a:avLst/>
          </a:prstGeom>
          <a:noFill/>
        </p:spPr>
        <p:txBody>
          <a:bodyPr wrap="none" rtlCol="0">
            <a:spAutoFit/>
          </a:bodyPr>
          <a:lstStyle/>
          <a:p>
            <a:r>
              <a:rPr lang="en-US" dirty="0"/>
              <a:t>1000 Shares</a:t>
            </a:r>
          </a:p>
        </p:txBody>
      </p:sp>
    </p:spTree>
    <p:extLst>
      <p:ext uri="{BB962C8B-B14F-4D97-AF65-F5344CB8AC3E}">
        <p14:creationId xmlns:p14="http://schemas.microsoft.com/office/powerpoint/2010/main" val="3283042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
        <p:nvSpPr>
          <p:cNvPr id="10" name="TextBox 9"/>
          <p:cNvSpPr txBox="1"/>
          <p:nvPr/>
        </p:nvSpPr>
        <p:spPr>
          <a:xfrm>
            <a:off x="4960521" y="1974761"/>
            <a:ext cx="2247900" cy="369332"/>
          </a:xfrm>
          <a:prstGeom prst="rect">
            <a:avLst/>
          </a:prstGeom>
          <a:noFill/>
        </p:spPr>
        <p:txBody>
          <a:bodyPr wrap="square" rtlCol="0">
            <a:spAutoFit/>
          </a:bodyPr>
          <a:lstStyle/>
          <a:p>
            <a:pPr algn="ctr"/>
            <a:r>
              <a:rPr lang="en-US" dirty="0"/>
              <a:t>4GB RAM</a:t>
            </a:r>
          </a:p>
        </p:txBody>
      </p:sp>
      <p:sp>
        <p:nvSpPr>
          <p:cNvPr id="11" name="Rounded Rectangle 10"/>
          <p:cNvSpPr/>
          <p:nvPr/>
        </p:nvSpPr>
        <p:spPr>
          <a:xfrm>
            <a:off x="4960521"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2" name="Rectangle 11"/>
          <p:cNvSpPr/>
          <p:nvPr/>
        </p:nvSpPr>
        <p:spPr>
          <a:xfrm rot="10800000">
            <a:off x="4600995"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6209647" y="4299663"/>
            <a:ext cx="1341329" cy="369332"/>
          </a:xfrm>
          <a:prstGeom prst="rect">
            <a:avLst/>
          </a:prstGeom>
          <a:noFill/>
        </p:spPr>
        <p:txBody>
          <a:bodyPr wrap="none" rtlCol="0">
            <a:spAutoFit/>
          </a:bodyPr>
          <a:lstStyle/>
          <a:p>
            <a:r>
              <a:rPr lang="en-US" dirty="0"/>
              <a:t>1000 Shares</a:t>
            </a:r>
          </a:p>
        </p:txBody>
      </p:sp>
      <p:sp>
        <p:nvSpPr>
          <p:cNvPr id="14" name="TextBox 13"/>
          <p:cNvSpPr txBox="1"/>
          <p:nvPr/>
        </p:nvSpPr>
        <p:spPr>
          <a:xfrm>
            <a:off x="8647460" y="1974761"/>
            <a:ext cx="2247900" cy="369332"/>
          </a:xfrm>
          <a:prstGeom prst="rect">
            <a:avLst/>
          </a:prstGeom>
          <a:noFill/>
        </p:spPr>
        <p:txBody>
          <a:bodyPr wrap="square" rtlCol="0">
            <a:spAutoFit/>
          </a:bodyPr>
          <a:lstStyle/>
          <a:p>
            <a:pPr algn="ctr"/>
            <a:r>
              <a:rPr lang="en-US" dirty="0"/>
              <a:t>4GB RAM</a:t>
            </a:r>
          </a:p>
        </p:txBody>
      </p:sp>
      <p:sp>
        <p:nvSpPr>
          <p:cNvPr id="15" name="Rounded Rectangle 14"/>
          <p:cNvSpPr/>
          <p:nvPr/>
        </p:nvSpPr>
        <p:spPr>
          <a:xfrm>
            <a:off x="864746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6" name="Rectangle 15"/>
          <p:cNvSpPr/>
          <p:nvPr/>
        </p:nvSpPr>
        <p:spPr>
          <a:xfrm rot="10800000">
            <a:off x="828793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TextBox 16"/>
          <p:cNvSpPr txBox="1"/>
          <p:nvPr/>
        </p:nvSpPr>
        <p:spPr>
          <a:xfrm>
            <a:off x="9896586" y="4299663"/>
            <a:ext cx="1341329" cy="369332"/>
          </a:xfrm>
          <a:prstGeom prst="rect">
            <a:avLst/>
          </a:prstGeom>
          <a:noFill/>
        </p:spPr>
        <p:txBody>
          <a:bodyPr wrap="none" rtlCol="0">
            <a:spAutoFit/>
          </a:bodyPr>
          <a:lstStyle/>
          <a:p>
            <a:r>
              <a:rPr lang="en-US" dirty="0"/>
              <a:t>1000 Shares</a:t>
            </a:r>
          </a:p>
        </p:txBody>
      </p:sp>
      <p:sp>
        <p:nvSpPr>
          <p:cNvPr id="18" name="Rectangle 17"/>
          <p:cNvSpPr/>
          <p:nvPr/>
        </p:nvSpPr>
        <p:spPr>
          <a:xfrm>
            <a:off x="713302" y="3078637"/>
            <a:ext cx="10680412" cy="1769134"/>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3000 Shares </a:t>
            </a:r>
          </a:p>
        </p:txBody>
      </p:sp>
      <p:sp>
        <p:nvSpPr>
          <p:cNvPr id="22" name="Rectangle 21"/>
          <p:cNvSpPr/>
          <p:nvPr/>
        </p:nvSpPr>
        <p:spPr>
          <a:xfrm>
            <a:off x="88149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50%</a:t>
            </a:r>
          </a:p>
        </p:txBody>
      </p:sp>
      <p:sp>
        <p:nvSpPr>
          <p:cNvPr id="23" name="TextBox 22"/>
          <p:cNvSpPr txBox="1"/>
          <p:nvPr/>
        </p:nvSpPr>
        <p:spPr>
          <a:xfrm>
            <a:off x="2490145" y="4299662"/>
            <a:ext cx="1341329" cy="369332"/>
          </a:xfrm>
          <a:prstGeom prst="rect">
            <a:avLst/>
          </a:prstGeom>
          <a:noFill/>
        </p:spPr>
        <p:txBody>
          <a:bodyPr wrap="none" rtlCol="0">
            <a:spAutoFit/>
          </a:bodyPr>
          <a:lstStyle/>
          <a:p>
            <a:r>
              <a:rPr lang="en-US" dirty="0"/>
              <a:t>2000 Shares</a:t>
            </a:r>
          </a:p>
        </p:txBody>
      </p:sp>
      <p:sp>
        <p:nvSpPr>
          <p:cNvPr id="24" name="Rectangle 23"/>
          <p:cNvSpPr/>
          <p:nvPr/>
        </p:nvSpPr>
        <p:spPr>
          <a:xfrm>
            <a:off x="4584714"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25%</a:t>
            </a:r>
            <a:endParaRPr lang="en-US" sz="2400" dirty="0">
              <a:solidFill>
                <a:schemeClr val="bg1"/>
              </a:solidFill>
            </a:endParaRPr>
          </a:p>
        </p:txBody>
      </p:sp>
      <p:sp>
        <p:nvSpPr>
          <p:cNvPr id="25" name="TextBox 24"/>
          <p:cNvSpPr txBox="1"/>
          <p:nvPr/>
        </p:nvSpPr>
        <p:spPr>
          <a:xfrm>
            <a:off x="6193366" y="4299662"/>
            <a:ext cx="1341329" cy="369332"/>
          </a:xfrm>
          <a:prstGeom prst="rect">
            <a:avLst/>
          </a:prstGeom>
          <a:noFill/>
        </p:spPr>
        <p:txBody>
          <a:bodyPr wrap="none" rtlCol="0">
            <a:spAutoFit/>
          </a:bodyPr>
          <a:lstStyle/>
          <a:p>
            <a:r>
              <a:rPr lang="en-US" dirty="0"/>
              <a:t>1000 Shares</a:t>
            </a:r>
          </a:p>
        </p:txBody>
      </p:sp>
      <p:sp>
        <p:nvSpPr>
          <p:cNvPr id="26" name="Rectangle 25"/>
          <p:cNvSpPr/>
          <p:nvPr/>
        </p:nvSpPr>
        <p:spPr>
          <a:xfrm>
            <a:off x="827165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25%</a:t>
            </a:r>
            <a:endParaRPr lang="en-US" sz="2400" dirty="0">
              <a:solidFill>
                <a:schemeClr val="bg1"/>
              </a:solidFill>
            </a:endParaRPr>
          </a:p>
        </p:txBody>
      </p:sp>
      <p:sp>
        <p:nvSpPr>
          <p:cNvPr id="27" name="TextBox 26"/>
          <p:cNvSpPr txBox="1"/>
          <p:nvPr/>
        </p:nvSpPr>
        <p:spPr>
          <a:xfrm>
            <a:off x="9880305" y="4299662"/>
            <a:ext cx="1341329" cy="369332"/>
          </a:xfrm>
          <a:prstGeom prst="rect">
            <a:avLst/>
          </a:prstGeom>
          <a:noFill/>
        </p:spPr>
        <p:txBody>
          <a:bodyPr wrap="none" rtlCol="0">
            <a:spAutoFit/>
          </a:bodyPr>
          <a:lstStyle/>
          <a:p>
            <a:r>
              <a:rPr lang="en-US" dirty="0"/>
              <a:t>1000 Shares</a:t>
            </a:r>
          </a:p>
        </p:txBody>
      </p:sp>
    </p:spTree>
    <p:extLst>
      <p:ext uri="{BB962C8B-B14F-4D97-AF65-F5344CB8AC3E}">
        <p14:creationId xmlns:p14="http://schemas.microsoft.com/office/powerpoint/2010/main" val="40172106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Memory Shares</a:t>
            </a:r>
          </a:p>
        </p:txBody>
      </p:sp>
      <p:sp>
        <p:nvSpPr>
          <p:cNvPr id="3" name="TextBox 2"/>
          <p:cNvSpPr txBox="1"/>
          <p:nvPr/>
        </p:nvSpPr>
        <p:spPr>
          <a:xfrm>
            <a:off x="1257300" y="1974761"/>
            <a:ext cx="2247900" cy="369332"/>
          </a:xfrm>
          <a:prstGeom prst="rect">
            <a:avLst/>
          </a:prstGeom>
          <a:noFill/>
        </p:spPr>
        <p:txBody>
          <a:bodyPr wrap="square" rtlCol="0">
            <a:spAutoFit/>
          </a:bodyPr>
          <a:lstStyle/>
          <a:p>
            <a:pPr algn="ctr"/>
            <a:r>
              <a:rPr lang="en-US" dirty="0"/>
              <a:t>4GB RAM</a:t>
            </a:r>
          </a:p>
        </p:txBody>
      </p:sp>
      <p:sp>
        <p:nvSpPr>
          <p:cNvPr id="4" name="Rounded Rectangle 3"/>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5" name="Rectangle 4"/>
          <p:cNvSpPr/>
          <p:nvPr/>
        </p:nvSpPr>
        <p:spPr>
          <a:xfrm rot="10800000">
            <a:off x="89777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TextBox 8"/>
          <p:cNvSpPr txBox="1"/>
          <p:nvPr/>
        </p:nvSpPr>
        <p:spPr>
          <a:xfrm>
            <a:off x="2506426" y="4299663"/>
            <a:ext cx="1341329" cy="369332"/>
          </a:xfrm>
          <a:prstGeom prst="rect">
            <a:avLst/>
          </a:prstGeom>
          <a:noFill/>
        </p:spPr>
        <p:txBody>
          <a:bodyPr wrap="none" rtlCol="0">
            <a:spAutoFit/>
          </a:bodyPr>
          <a:lstStyle/>
          <a:p>
            <a:r>
              <a:rPr lang="en-US" dirty="0"/>
              <a:t>1000 Shares</a:t>
            </a:r>
          </a:p>
        </p:txBody>
      </p:sp>
      <p:sp>
        <p:nvSpPr>
          <p:cNvPr id="10" name="TextBox 9"/>
          <p:cNvSpPr txBox="1"/>
          <p:nvPr/>
        </p:nvSpPr>
        <p:spPr>
          <a:xfrm>
            <a:off x="4960521" y="1974761"/>
            <a:ext cx="2247900" cy="369332"/>
          </a:xfrm>
          <a:prstGeom prst="rect">
            <a:avLst/>
          </a:prstGeom>
          <a:noFill/>
        </p:spPr>
        <p:txBody>
          <a:bodyPr wrap="square" rtlCol="0">
            <a:spAutoFit/>
          </a:bodyPr>
          <a:lstStyle/>
          <a:p>
            <a:pPr algn="ctr"/>
            <a:r>
              <a:rPr lang="en-US" dirty="0"/>
              <a:t>4GB RAM</a:t>
            </a:r>
          </a:p>
        </p:txBody>
      </p:sp>
      <p:sp>
        <p:nvSpPr>
          <p:cNvPr id="11" name="Rounded Rectangle 10"/>
          <p:cNvSpPr/>
          <p:nvPr/>
        </p:nvSpPr>
        <p:spPr>
          <a:xfrm>
            <a:off x="4960521"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2" name="Rectangle 11"/>
          <p:cNvSpPr/>
          <p:nvPr/>
        </p:nvSpPr>
        <p:spPr>
          <a:xfrm rot="10800000">
            <a:off x="4600995"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6209647" y="4299663"/>
            <a:ext cx="1341329" cy="369332"/>
          </a:xfrm>
          <a:prstGeom prst="rect">
            <a:avLst/>
          </a:prstGeom>
          <a:noFill/>
        </p:spPr>
        <p:txBody>
          <a:bodyPr wrap="none" rtlCol="0">
            <a:spAutoFit/>
          </a:bodyPr>
          <a:lstStyle/>
          <a:p>
            <a:r>
              <a:rPr lang="en-US" dirty="0"/>
              <a:t>1000 Shares</a:t>
            </a:r>
          </a:p>
        </p:txBody>
      </p:sp>
      <p:sp>
        <p:nvSpPr>
          <p:cNvPr id="14" name="TextBox 13"/>
          <p:cNvSpPr txBox="1"/>
          <p:nvPr/>
        </p:nvSpPr>
        <p:spPr>
          <a:xfrm>
            <a:off x="8647460" y="1974761"/>
            <a:ext cx="2247900" cy="369332"/>
          </a:xfrm>
          <a:prstGeom prst="rect">
            <a:avLst/>
          </a:prstGeom>
          <a:noFill/>
        </p:spPr>
        <p:txBody>
          <a:bodyPr wrap="square" rtlCol="0">
            <a:spAutoFit/>
          </a:bodyPr>
          <a:lstStyle/>
          <a:p>
            <a:pPr algn="ctr"/>
            <a:r>
              <a:rPr lang="en-US" dirty="0"/>
              <a:t>4GB RAM</a:t>
            </a:r>
          </a:p>
        </p:txBody>
      </p:sp>
      <p:sp>
        <p:nvSpPr>
          <p:cNvPr id="15" name="Rounded Rectangle 14"/>
          <p:cNvSpPr/>
          <p:nvPr/>
        </p:nvSpPr>
        <p:spPr>
          <a:xfrm>
            <a:off x="864746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6" name="Rectangle 15"/>
          <p:cNvSpPr/>
          <p:nvPr/>
        </p:nvSpPr>
        <p:spPr>
          <a:xfrm rot="10800000">
            <a:off x="8287934" y="3237503"/>
            <a:ext cx="2933700" cy="1431492"/>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TextBox 16"/>
          <p:cNvSpPr txBox="1"/>
          <p:nvPr/>
        </p:nvSpPr>
        <p:spPr>
          <a:xfrm>
            <a:off x="9896586" y="4299663"/>
            <a:ext cx="1341329" cy="369332"/>
          </a:xfrm>
          <a:prstGeom prst="rect">
            <a:avLst/>
          </a:prstGeom>
          <a:noFill/>
        </p:spPr>
        <p:txBody>
          <a:bodyPr wrap="none" rtlCol="0">
            <a:spAutoFit/>
          </a:bodyPr>
          <a:lstStyle/>
          <a:p>
            <a:r>
              <a:rPr lang="en-US" dirty="0"/>
              <a:t>1000 Shares</a:t>
            </a:r>
          </a:p>
        </p:txBody>
      </p:sp>
      <p:sp>
        <p:nvSpPr>
          <p:cNvPr id="18" name="Rectangle 17"/>
          <p:cNvSpPr/>
          <p:nvPr/>
        </p:nvSpPr>
        <p:spPr>
          <a:xfrm>
            <a:off x="713302" y="3078637"/>
            <a:ext cx="10680412" cy="1769134"/>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3000 Shares </a:t>
            </a:r>
          </a:p>
        </p:txBody>
      </p:sp>
      <p:sp>
        <p:nvSpPr>
          <p:cNvPr id="22" name="Rectangle 21"/>
          <p:cNvSpPr/>
          <p:nvPr/>
        </p:nvSpPr>
        <p:spPr>
          <a:xfrm>
            <a:off x="88149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32%</a:t>
            </a:r>
          </a:p>
        </p:txBody>
      </p:sp>
      <p:sp>
        <p:nvSpPr>
          <p:cNvPr id="23" name="TextBox 22"/>
          <p:cNvSpPr txBox="1"/>
          <p:nvPr/>
        </p:nvSpPr>
        <p:spPr>
          <a:xfrm>
            <a:off x="2490145" y="4299662"/>
            <a:ext cx="1341329" cy="369332"/>
          </a:xfrm>
          <a:prstGeom prst="rect">
            <a:avLst/>
          </a:prstGeom>
          <a:noFill/>
        </p:spPr>
        <p:txBody>
          <a:bodyPr wrap="none" rtlCol="0">
            <a:spAutoFit/>
          </a:bodyPr>
          <a:lstStyle/>
          <a:p>
            <a:r>
              <a:rPr lang="en-US" dirty="0"/>
              <a:t>1725 Shares</a:t>
            </a:r>
          </a:p>
        </p:txBody>
      </p:sp>
      <p:sp>
        <p:nvSpPr>
          <p:cNvPr id="24" name="Rectangle 23"/>
          <p:cNvSpPr/>
          <p:nvPr/>
        </p:nvSpPr>
        <p:spPr>
          <a:xfrm>
            <a:off x="4584714"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42%</a:t>
            </a:r>
            <a:endParaRPr lang="en-US" sz="2400" dirty="0">
              <a:solidFill>
                <a:schemeClr val="bg1"/>
              </a:solidFill>
            </a:endParaRPr>
          </a:p>
        </p:txBody>
      </p:sp>
      <p:sp>
        <p:nvSpPr>
          <p:cNvPr id="25" name="TextBox 24"/>
          <p:cNvSpPr txBox="1"/>
          <p:nvPr/>
        </p:nvSpPr>
        <p:spPr>
          <a:xfrm>
            <a:off x="6193366" y="4299662"/>
            <a:ext cx="1341329" cy="369332"/>
          </a:xfrm>
          <a:prstGeom prst="rect">
            <a:avLst/>
          </a:prstGeom>
          <a:noFill/>
        </p:spPr>
        <p:txBody>
          <a:bodyPr wrap="none" rtlCol="0">
            <a:spAutoFit/>
          </a:bodyPr>
          <a:lstStyle/>
          <a:p>
            <a:r>
              <a:rPr lang="en-US" dirty="0"/>
              <a:t>2260 Shares</a:t>
            </a:r>
          </a:p>
        </p:txBody>
      </p:sp>
      <p:sp>
        <p:nvSpPr>
          <p:cNvPr id="26" name="Rectangle 25"/>
          <p:cNvSpPr/>
          <p:nvPr/>
        </p:nvSpPr>
        <p:spPr>
          <a:xfrm>
            <a:off x="8271653" y="3237502"/>
            <a:ext cx="2933700" cy="1431492"/>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FF"/>
                </a:solidFill>
              </a:rPr>
              <a:t>26%</a:t>
            </a:r>
            <a:endParaRPr lang="en-US" sz="2400" dirty="0">
              <a:solidFill>
                <a:schemeClr val="bg1"/>
              </a:solidFill>
            </a:endParaRPr>
          </a:p>
        </p:txBody>
      </p:sp>
      <p:sp>
        <p:nvSpPr>
          <p:cNvPr id="27" name="TextBox 26"/>
          <p:cNvSpPr txBox="1"/>
          <p:nvPr/>
        </p:nvSpPr>
        <p:spPr>
          <a:xfrm>
            <a:off x="9880305" y="4299662"/>
            <a:ext cx="1341329" cy="369332"/>
          </a:xfrm>
          <a:prstGeom prst="rect">
            <a:avLst/>
          </a:prstGeom>
          <a:noFill/>
        </p:spPr>
        <p:txBody>
          <a:bodyPr wrap="none" rtlCol="0">
            <a:spAutoFit/>
          </a:bodyPr>
          <a:lstStyle/>
          <a:p>
            <a:r>
              <a:rPr lang="en-US" dirty="0"/>
              <a:t>1400 Shares</a:t>
            </a:r>
          </a:p>
        </p:txBody>
      </p:sp>
    </p:spTree>
    <p:extLst>
      <p:ext uri="{BB962C8B-B14F-4D97-AF65-F5344CB8AC3E}">
        <p14:creationId xmlns:p14="http://schemas.microsoft.com/office/powerpoint/2010/main" val="13970394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#35</a:t>
            </a:r>
          </a:p>
        </p:txBody>
      </p:sp>
      <p:sp>
        <p:nvSpPr>
          <p:cNvPr id="3" name="Text Placeholder 2"/>
          <p:cNvSpPr>
            <a:spLocks noGrp="1"/>
          </p:cNvSpPr>
          <p:nvPr>
            <p:ph type="body" sz="quarter" idx="10"/>
          </p:nvPr>
        </p:nvSpPr>
        <p:spPr/>
        <p:txBody>
          <a:bodyPr/>
          <a:lstStyle/>
          <a:p>
            <a:r>
              <a:rPr lang="en-US" dirty="0"/>
              <a:t>Avoid the CPU Shares </a:t>
            </a:r>
            <a:r>
              <a:rPr lang="en-US" dirty="0" err="1"/>
              <a:t>Gotcha</a:t>
            </a:r>
            <a:endParaRPr lang="en-US" dirty="0"/>
          </a:p>
        </p:txBody>
      </p:sp>
    </p:spTree>
    <p:extLst>
      <p:ext uri="{BB962C8B-B14F-4D97-AF65-F5344CB8AC3E}">
        <p14:creationId xmlns:p14="http://schemas.microsoft.com/office/powerpoint/2010/main" val="30851890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Reservations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Act as a guarantee for CPU processing power.</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Unlike with RAM, unused reserved CPU cycles </a:t>
            </a:r>
            <a:r>
              <a:rPr lang="en-US" u="sng" dirty="0">
                <a:solidFill>
                  <a:schemeClr val="bg1">
                    <a:lumMod val="85000"/>
                  </a:schemeClr>
                </a:solidFill>
              </a:rPr>
              <a:t>will</a:t>
            </a:r>
            <a:r>
              <a:rPr lang="en-US" dirty="0">
                <a:solidFill>
                  <a:schemeClr val="bg1">
                    <a:lumMod val="85000"/>
                  </a:schemeClr>
                </a:solidFill>
              </a:rPr>
              <a:t> be used to service other VMs when needed.</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Like with RAM, the host must have enough CPU cycles to satisfy a reservation to power on a VM.</a:t>
            </a:r>
          </a:p>
        </p:txBody>
      </p:sp>
      <p:sp>
        <p:nvSpPr>
          <p:cNvPr id="4" name="Title 3"/>
          <p:cNvSpPr>
            <a:spLocks noGrp="1"/>
          </p:cNvSpPr>
          <p:nvPr>
            <p:ph type="title"/>
          </p:nvPr>
        </p:nvSpPr>
        <p:spPr/>
        <p:txBody>
          <a:bodyPr/>
          <a:lstStyle/>
          <a:p>
            <a:r>
              <a:rPr lang="en-US" dirty="0"/>
              <a:t>Working with CPU Reservations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6" name="Rectangle 5"/>
          <p:cNvSpPr/>
          <p:nvPr/>
        </p:nvSpPr>
        <p:spPr>
          <a:xfrm>
            <a:off x="914400" y="4426715"/>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Up Arrow 6"/>
          <p:cNvSpPr/>
          <p:nvPr/>
        </p:nvSpPr>
        <p:spPr>
          <a:xfrm>
            <a:off x="1962150" y="4643291"/>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9620490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rgbClr val="548C94"/>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rgbClr val="548C94"/>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200" fill="hold"/>
                                        <p:tgtEl>
                                          <p:spTgt spid="2">
                                            <p:txEl>
                                              <p:pRg st="2" end="2"/>
                                            </p:txEl>
                                          </p:spTgt>
                                        </p:tgtEl>
                                        <p:attrNameLst>
                                          <p:attrName>style.color</p:attrName>
                                        </p:attrNameLst>
                                      </p:cBhvr>
                                      <p:to>
                                        <a:srgbClr val="DDDDDD"/>
                                      </p:to>
                                    </p:animClr>
                                  </p:childTnLst>
                                </p:cTn>
                              </p:par>
                            </p:childTnLst>
                          </p:cTn>
                        </p:par>
                        <p:par>
                          <p:cTn id="18" fill="hold">
                            <p:stCondLst>
                              <p:cond delay="200"/>
                            </p:stCondLst>
                            <p:childTnLst>
                              <p:par>
                                <p:cTn id="19" presetID="3" presetClass="emph" presetSubtype="2" fill="hold" nodeType="afterEffect">
                                  <p:stCondLst>
                                    <p:cond delay="0"/>
                                  </p:stCondLst>
                                  <p:childTnLst>
                                    <p:animClr clrSpc="rgb" dir="cw">
                                      <p:cBhvr override="childStyle">
                                        <p:cTn id="20" dur="200" fill="hold"/>
                                        <p:tgtEl>
                                          <p:spTgt spid="2">
                                            <p:txEl>
                                              <p:pRg st="3" end="3"/>
                                            </p:txEl>
                                          </p:spTgt>
                                        </p:tgtEl>
                                        <p:attrNameLst>
                                          <p:attrName>style.color</p:attrName>
                                        </p:attrNameLst>
                                      </p:cBhvr>
                                      <p:to>
                                        <a:srgbClr val="548C9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a:t>
            </a:r>
          </a:p>
        </p:txBody>
      </p:sp>
      <p:sp>
        <p:nvSpPr>
          <p:cNvPr id="3" name="Text Placeholder 2"/>
          <p:cNvSpPr>
            <a:spLocks noGrp="1"/>
          </p:cNvSpPr>
          <p:nvPr>
            <p:ph type="body" sz="quarter" idx="10"/>
          </p:nvPr>
        </p:nvSpPr>
        <p:spPr/>
        <p:txBody>
          <a:bodyPr/>
          <a:lstStyle/>
          <a:p>
            <a:r>
              <a:rPr lang="en-US" dirty="0"/>
              <a:t>Customize the ESXi Firewall</a:t>
            </a:r>
          </a:p>
        </p:txBody>
      </p:sp>
    </p:spTree>
    <p:extLst>
      <p:ext uri="{BB962C8B-B14F-4D97-AF65-F5344CB8AC3E}">
        <p14:creationId xmlns:p14="http://schemas.microsoft.com/office/powerpoint/2010/main" val="8895308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Limits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Prevent a VM from accessing CPU processing power, even if CPU cycles are available for use.</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Can impact system and/or application performance.</a:t>
            </a:r>
          </a:p>
        </p:txBody>
      </p:sp>
      <p:sp>
        <p:nvSpPr>
          <p:cNvPr id="4" name="Title 3"/>
          <p:cNvSpPr>
            <a:spLocks noGrp="1"/>
          </p:cNvSpPr>
          <p:nvPr>
            <p:ph type="title"/>
          </p:nvPr>
        </p:nvSpPr>
        <p:spPr/>
        <p:txBody>
          <a:bodyPr/>
          <a:lstStyle/>
          <a:p>
            <a:r>
              <a:rPr lang="en-US" dirty="0"/>
              <a:t>Working with CPU Limits</a:t>
            </a:r>
          </a:p>
        </p:txBody>
      </p:sp>
      <p:sp>
        <p:nvSpPr>
          <p:cNvPr id="5" name="Rounded Rectangle 4"/>
          <p:cNvSpPr/>
          <p:nvPr/>
        </p:nvSpPr>
        <p:spPr>
          <a:xfrm>
            <a:off x="1257300" y="2336800"/>
            <a:ext cx="2247900" cy="3251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6" name="Rectangle 5"/>
          <p:cNvSpPr/>
          <p:nvPr/>
        </p:nvSpPr>
        <p:spPr>
          <a:xfrm rot="10800000">
            <a:off x="897774" y="1666353"/>
            <a:ext cx="2933700" cy="17399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Up Arrow 6"/>
          <p:cNvSpPr/>
          <p:nvPr/>
        </p:nvSpPr>
        <p:spPr>
          <a:xfrm rot="10800000">
            <a:off x="1945525" y="1882929"/>
            <a:ext cx="838200" cy="1306748"/>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40641828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8738" lvl="0" indent="-58738">
              <a:spcBef>
                <a:spcPts val="1600"/>
              </a:spcBef>
              <a:spcAft>
                <a:spcPts val="0"/>
              </a:spcAft>
              <a:buClr>
                <a:srgbClr val="548C94"/>
              </a:buClr>
              <a:buSzPct val="25000"/>
              <a:buFont typeface="Myriad Pro Light" panose="020B0403030403020204" pitchFamily="34" charset="0"/>
              <a:buChar char=" "/>
            </a:pPr>
            <a:r>
              <a:rPr lang="en-US" dirty="0">
                <a:solidFill>
                  <a:srgbClr val="58595B"/>
                </a:solidFill>
              </a:rPr>
              <a:t>Shares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Establish a priority for CPU consumption during periods of contention.</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Only affects the CPU allocation that exists between reservations and limits.</a:t>
            </a:r>
          </a:p>
          <a:p>
            <a:pPr marL="58738" lvl="1" indent="-58738">
              <a:spcBef>
                <a:spcPts val="0"/>
              </a:spcBef>
              <a:buClr>
                <a:srgbClr val="548C94"/>
              </a:buClr>
              <a:buSzPct val="25000"/>
              <a:buFont typeface="Myriad Pro Light" panose="020B0403030403020204" pitchFamily="34" charset="0"/>
              <a:buChar char=" "/>
            </a:pPr>
            <a:r>
              <a:rPr lang="en-US" dirty="0">
                <a:solidFill>
                  <a:schemeClr val="bg1">
                    <a:lumMod val="85000"/>
                  </a:schemeClr>
                </a:solidFill>
              </a:rPr>
              <a:t>VMs with comparatively more shares assigned are given higher priority to CPU processing power.</a:t>
            </a:r>
          </a:p>
          <a:p>
            <a:pPr marL="58738" lvl="1" indent="-58738">
              <a:spcBef>
                <a:spcPts val="0"/>
              </a:spcBef>
              <a:buClr>
                <a:srgbClr val="548C94"/>
              </a:buClr>
              <a:buSzPct val="25000"/>
              <a:buFont typeface="Myriad Pro Light" panose="020B0403030403020204" pitchFamily="34" charset="0"/>
              <a:buChar char=" "/>
            </a:pPr>
            <a:r>
              <a:rPr lang="en-US" u="sng" dirty="0">
                <a:solidFill>
                  <a:schemeClr val="bg1">
                    <a:lumMod val="85000"/>
                  </a:schemeClr>
                </a:solidFill>
              </a:rPr>
              <a:t>IMPORTANT</a:t>
            </a:r>
            <a:r>
              <a:rPr lang="en-US" dirty="0">
                <a:solidFill>
                  <a:schemeClr val="bg1">
                    <a:lumMod val="85000"/>
                  </a:schemeClr>
                </a:solidFill>
              </a:rPr>
              <a:t>:  Shares are only evaluated during</a:t>
            </a:r>
            <a:br>
              <a:rPr lang="en-US" dirty="0">
                <a:solidFill>
                  <a:schemeClr val="bg1">
                    <a:lumMod val="85000"/>
                  </a:schemeClr>
                </a:solidFill>
              </a:rPr>
            </a:br>
            <a:r>
              <a:rPr lang="en-US" dirty="0">
                <a:solidFill>
                  <a:schemeClr val="bg1">
                    <a:lumMod val="85000"/>
                  </a:schemeClr>
                </a:solidFill>
              </a:rPr>
              <a:t>periods of contention.</a:t>
            </a:r>
          </a:p>
          <a:p>
            <a:pPr marL="58738" lvl="1" indent="-58738">
              <a:spcBef>
                <a:spcPts val="0"/>
              </a:spcBef>
              <a:buClr>
                <a:srgbClr val="548C94"/>
              </a:buClr>
              <a:buSzPct val="25000"/>
              <a:buFont typeface="Myriad Pro Light" panose="020B0403030403020204" pitchFamily="34" charset="0"/>
              <a:buChar char=" "/>
            </a:pPr>
            <a:endParaRPr lang="en-US" dirty="0">
              <a:solidFill>
                <a:srgbClr val="548C94"/>
              </a:solidFill>
            </a:endParaRPr>
          </a:p>
        </p:txBody>
      </p:sp>
      <p:sp>
        <p:nvSpPr>
          <p:cNvPr id="4" name="Title 3"/>
          <p:cNvSpPr>
            <a:spLocks noGrp="1"/>
          </p:cNvSpPr>
          <p:nvPr>
            <p:ph type="title"/>
          </p:nvPr>
        </p:nvSpPr>
        <p:spPr/>
        <p:txBody>
          <a:bodyPr/>
          <a:lstStyle/>
          <a:p>
            <a:r>
              <a:rPr lang="en-US" dirty="0"/>
              <a:t>Working with CPU Shares</a:t>
            </a:r>
          </a:p>
        </p:txBody>
      </p:sp>
      <p:sp>
        <p:nvSpPr>
          <p:cNvPr id="5" name="Rounded Rectangle 4"/>
          <p:cNvSpPr/>
          <p:nvPr/>
        </p:nvSpPr>
        <p:spPr>
          <a:xfrm>
            <a:off x="124002"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8" name="Rounded Rectangle 7"/>
          <p:cNvSpPr/>
          <p:nvPr/>
        </p:nvSpPr>
        <p:spPr>
          <a:xfrm>
            <a:off x="1423559"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9" name="Rounded Rectangle 8"/>
          <p:cNvSpPr/>
          <p:nvPr/>
        </p:nvSpPr>
        <p:spPr>
          <a:xfrm>
            <a:off x="2723116" y="3305716"/>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0" name="Rectangle 9"/>
          <p:cNvSpPr/>
          <p:nvPr/>
        </p:nvSpPr>
        <p:spPr>
          <a:xfrm rot="10800000">
            <a:off x="1384101" y="3572487"/>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p:cNvSpPr/>
          <p:nvPr/>
        </p:nvSpPr>
        <p:spPr>
          <a:xfrm rot="10800000">
            <a:off x="2683658" y="3572487"/>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p:cNvSpPr/>
          <p:nvPr/>
        </p:nvSpPr>
        <p:spPr>
          <a:xfrm rot="10800000">
            <a:off x="78684" y="3572486"/>
            <a:ext cx="1233720" cy="621487"/>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7953953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2">
                                            <p:txEl>
                                              <p:pRg st="1" end="1"/>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2">
                                            <p:txEl>
                                              <p:pRg st="1" end="1"/>
                                            </p:txEl>
                                          </p:spTgt>
                                        </p:tgtEl>
                                        <p:attrNameLst>
                                          <p:attrName>style.color</p:attrName>
                                        </p:attrNameLst>
                                      </p:cBhvr>
                                      <p:to>
                                        <a:srgbClr val="DDDDDD"/>
                                      </p:to>
                                    </p:animClr>
                                  </p:childTnLst>
                                </p:cTn>
                              </p:par>
                            </p:childTnLst>
                          </p:cTn>
                        </p:par>
                        <p:par>
                          <p:cTn id="11" fill="hold">
                            <p:stCondLst>
                              <p:cond delay="200"/>
                            </p:stCondLst>
                            <p:childTnLst>
                              <p:par>
                                <p:cTn id="12" presetID="3" presetClass="emph" presetSubtype="2" fill="hold" nodeType="afterEffect">
                                  <p:stCondLst>
                                    <p:cond delay="0"/>
                                  </p:stCondLst>
                                  <p:childTnLst>
                                    <p:animClr clrSpc="rgb" dir="cw">
                                      <p:cBhvr override="childStyle">
                                        <p:cTn id="13" dur="200" fill="hold"/>
                                        <p:tgtEl>
                                          <p:spTgt spid="2">
                                            <p:txEl>
                                              <p:pRg st="2" end="2"/>
                                            </p:txEl>
                                          </p:spTgt>
                                        </p:tgtEl>
                                        <p:attrNameLst>
                                          <p:attrName>style.color</p:attrName>
                                        </p:attrNameLst>
                                      </p:cBhvr>
                                      <p:to>
                                        <a:schemeClr val="accent2"/>
                                      </p:to>
                                    </p:animClr>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200" fill="hold"/>
                                        <p:tgtEl>
                                          <p:spTgt spid="2">
                                            <p:txEl>
                                              <p:pRg st="2" end="2"/>
                                            </p:txEl>
                                          </p:spTgt>
                                        </p:tgtEl>
                                        <p:attrNameLst>
                                          <p:attrName>style.color</p:attrName>
                                        </p:attrNameLst>
                                      </p:cBhvr>
                                      <p:to>
                                        <a:srgbClr val="DDDDDD"/>
                                      </p:to>
                                    </p:animClr>
                                  </p:childTnLst>
                                </p:cTn>
                              </p:par>
                            </p:childTnLst>
                          </p:cTn>
                        </p:par>
                        <p:par>
                          <p:cTn id="18" fill="hold">
                            <p:stCondLst>
                              <p:cond delay="200"/>
                            </p:stCondLst>
                            <p:childTnLst>
                              <p:par>
                                <p:cTn id="19" presetID="3" presetClass="emph" presetSubtype="2" fill="hold" nodeType="afterEffect">
                                  <p:stCondLst>
                                    <p:cond delay="0"/>
                                  </p:stCondLst>
                                  <p:childTnLst>
                                    <p:animClr clrSpc="rgb" dir="cw">
                                      <p:cBhvr override="childStyle">
                                        <p:cTn id="20" dur="200" fill="hold"/>
                                        <p:tgtEl>
                                          <p:spTgt spid="2">
                                            <p:txEl>
                                              <p:pRg st="3" end="3"/>
                                            </p:txEl>
                                          </p:spTgt>
                                        </p:tgtEl>
                                        <p:attrNameLst>
                                          <p:attrName>style.color</p:attrName>
                                        </p:attrNameLst>
                                      </p:cBhvr>
                                      <p:to>
                                        <a:schemeClr val="accent2"/>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 fill="hold"/>
                                        <p:tgtEl>
                                          <p:spTgt spid="2">
                                            <p:txEl>
                                              <p:pRg st="3" end="3"/>
                                            </p:txEl>
                                          </p:spTgt>
                                        </p:tgtEl>
                                        <p:attrNameLst>
                                          <p:attrName>style.color</p:attrName>
                                        </p:attrNameLst>
                                      </p:cBhvr>
                                      <p:to>
                                        <a:srgbClr val="DDDDDD"/>
                                      </p:to>
                                    </p:animClr>
                                  </p:childTnLst>
                                </p:cTn>
                              </p:par>
                            </p:childTnLst>
                          </p:cTn>
                        </p:par>
                        <p:par>
                          <p:cTn id="25" fill="hold">
                            <p:stCondLst>
                              <p:cond delay="200"/>
                            </p:stCondLst>
                            <p:childTnLst>
                              <p:par>
                                <p:cTn id="26" presetID="3" presetClass="emph" presetSubtype="2" fill="hold" nodeType="afterEffect">
                                  <p:stCondLst>
                                    <p:cond delay="0"/>
                                  </p:stCondLst>
                                  <p:childTnLst>
                                    <p:animClr clrSpc="rgb" dir="cw">
                                      <p:cBhvr override="childStyle">
                                        <p:cTn id="27" dur="200" fill="hold"/>
                                        <p:tgtEl>
                                          <p:spTgt spid="2">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#36</a:t>
            </a:r>
          </a:p>
        </p:txBody>
      </p:sp>
      <p:sp>
        <p:nvSpPr>
          <p:cNvPr id="3" name="Text Placeholder 2"/>
          <p:cNvSpPr>
            <a:spLocks noGrp="1"/>
          </p:cNvSpPr>
          <p:nvPr>
            <p:ph type="body" sz="quarter" idx="10"/>
          </p:nvPr>
        </p:nvSpPr>
        <p:spPr/>
        <p:txBody>
          <a:bodyPr/>
          <a:lstStyle/>
          <a:p>
            <a:r>
              <a:rPr lang="en-US" dirty="0"/>
              <a:t>Resource Pools are not Folders!</a:t>
            </a:r>
            <a:br>
              <a:rPr lang="en-US" dirty="0"/>
            </a:br>
            <a:r>
              <a:rPr lang="en-US" dirty="0"/>
              <a:t>Folders are not Resource Pools!</a:t>
            </a:r>
          </a:p>
        </p:txBody>
      </p:sp>
    </p:spTree>
    <p:extLst>
      <p:ext uri="{BB962C8B-B14F-4D97-AF65-F5344CB8AC3E}">
        <p14:creationId xmlns:p14="http://schemas.microsoft.com/office/powerpoint/2010/main" val="23275361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Rather than configuring reservations, limits,</a:t>
            </a:r>
            <a:br>
              <a:rPr lang="en-US" dirty="0"/>
            </a:br>
            <a:r>
              <a:rPr lang="en-US" dirty="0"/>
              <a:t>or shares on individual VMs, Resource Pools</a:t>
            </a:r>
            <a:br>
              <a:rPr lang="en-US" dirty="0"/>
            </a:br>
            <a:r>
              <a:rPr lang="en-US" dirty="0"/>
              <a:t>set these values on a group of VMs at one.</a:t>
            </a:r>
          </a:p>
          <a:p>
            <a:r>
              <a:rPr lang="en-US" dirty="0"/>
              <a:t>Resource Pools are configured on…</a:t>
            </a:r>
          </a:p>
          <a:p>
            <a:pPr lvl="1"/>
            <a:r>
              <a:rPr lang="en-US" dirty="0"/>
              <a:t>Individual stand-alone hosts</a:t>
            </a:r>
          </a:p>
          <a:p>
            <a:pPr lvl="1"/>
            <a:r>
              <a:rPr lang="en-US" dirty="0"/>
              <a:t>DRS-enabled clusters</a:t>
            </a:r>
          </a:p>
          <a:p>
            <a:r>
              <a:rPr lang="en-US" u="sng" dirty="0"/>
              <a:t>IMPORTANT</a:t>
            </a:r>
            <a:r>
              <a:rPr lang="en-US" dirty="0"/>
              <a:t>:  </a:t>
            </a:r>
            <a:br>
              <a:rPr lang="en-US" dirty="0"/>
            </a:br>
            <a:r>
              <a:rPr lang="en-US" dirty="0"/>
              <a:t>Resource Pools are not folders!</a:t>
            </a:r>
            <a:br>
              <a:rPr lang="en-US" dirty="0"/>
            </a:br>
            <a:r>
              <a:rPr lang="en-US" dirty="0"/>
              <a:t>Folders are not Resource Pools!</a:t>
            </a:r>
          </a:p>
        </p:txBody>
      </p:sp>
      <p:sp>
        <p:nvSpPr>
          <p:cNvPr id="7" name="Title 6"/>
          <p:cNvSpPr>
            <a:spLocks noGrp="1"/>
          </p:cNvSpPr>
          <p:nvPr>
            <p:ph type="title"/>
          </p:nvPr>
        </p:nvSpPr>
        <p:spPr/>
        <p:txBody>
          <a:bodyPr/>
          <a:lstStyle/>
          <a:p>
            <a:r>
              <a:rPr lang="en-US" dirty="0"/>
              <a:t>Describe the Resource Pool Hierarchy</a:t>
            </a:r>
          </a:p>
        </p:txBody>
      </p:sp>
      <p:sp>
        <p:nvSpPr>
          <p:cNvPr id="9" name="Chevron 8"/>
          <p:cNvSpPr/>
          <p:nvPr/>
        </p:nvSpPr>
        <p:spPr>
          <a:xfrm>
            <a:off x="88900" y="230844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Chevron 9"/>
          <p:cNvSpPr/>
          <p:nvPr/>
        </p:nvSpPr>
        <p:spPr>
          <a:xfrm>
            <a:off x="88900" y="3606857"/>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2" name="Chevron 11"/>
          <p:cNvSpPr/>
          <p:nvPr/>
        </p:nvSpPr>
        <p:spPr>
          <a:xfrm>
            <a:off x="88900" y="5036515"/>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338066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
                                        <p:tgtEl>
                                          <p:spTgt spid="9"/>
                                        </p:tgtEl>
                                      </p:cBhvr>
                                    </p:animEffect>
                                    <p:set>
                                      <p:cBhvr>
                                        <p:cTn id="12" dur="1" fill="hold">
                                          <p:stCondLst>
                                            <p:cond delay="199"/>
                                          </p:stCondLst>
                                        </p:cTn>
                                        <p:tgtEl>
                                          <p:spTgt spid="9"/>
                                        </p:tgtEl>
                                        <p:attrNameLst>
                                          <p:attrName>style.visibility</p:attrName>
                                        </p:attrNameLst>
                                      </p:cBhvr>
                                      <p:to>
                                        <p:strVal val="hidden"/>
                                      </p:to>
                                    </p:se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00"/>
                                        <p:tgtEl>
                                          <p:spTgt spid="10"/>
                                        </p:tgtEl>
                                      </p:cBhvr>
                                    </p:animEffect>
                                    <p:set>
                                      <p:cBhvr>
                                        <p:cTn id="21" dur="1" fill="hold">
                                          <p:stCondLst>
                                            <p:cond delay="199"/>
                                          </p:stCondLst>
                                        </p:cTn>
                                        <p:tgtEl>
                                          <p:spTgt spid="10"/>
                                        </p:tgtEl>
                                        <p:attrNameLst>
                                          <p:attrName>style.visibility</p:attrName>
                                        </p:attrNameLst>
                                      </p:cBhvr>
                                      <p:to>
                                        <p:strVal val="hidden"/>
                                      </p:to>
                                    </p:set>
                                  </p:childTnLst>
                                </p:cTn>
                              </p:par>
                              <p:par>
                                <p:cTn id="22" presetID="3" presetClass="emph" presetSubtype="2" fill="hold" nodeType="withEffect">
                                  <p:stCondLst>
                                    <p:cond delay="0"/>
                                  </p:stCondLst>
                                  <p:childTnLst>
                                    <p:animClr clrSpc="rgb" dir="cw">
                                      <p:cBhvr override="childStyle">
                                        <p:cTn id="23" dur="200" fill="hold"/>
                                        <p:tgtEl>
                                          <p:spTgt spid="8">
                                            <p:txEl>
                                              <p:pRg st="1" end="1"/>
                                            </p:txEl>
                                          </p:spTgt>
                                        </p:tgtEl>
                                        <p:attrNameLst>
                                          <p:attrName>style.color</p:attrName>
                                        </p:attrNameLst>
                                      </p:cBhvr>
                                      <p:to>
                                        <a:srgbClr val="DDDDDD"/>
                                      </p:to>
                                    </p:animClr>
                                  </p:childTnLst>
                                </p:cTn>
                              </p:par>
                              <p:par>
                                <p:cTn id="24" presetID="3" presetClass="emph" presetSubtype="2" fill="hold" nodeType="withEffect">
                                  <p:stCondLst>
                                    <p:cond delay="0"/>
                                  </p:stCondLst>
                                  <p:childTnLst>
                                    <p:animClr clrSpc="rgb" dir="cw">
                                      <p:cBhvr override="childStyle">
                                        <p:cTn id="25" dur="200" fill="hold"/>
                                        <p:tgtEl>
                                          <p:spTgt spid="8">
                                            <p:txEl>
                                              <p:pRg st="2" end="2"/>
                                            </p:txEl>
                                          </p:spTgt>
                                        </p:tgtEl>
                                        <p:attrNameLst>
                                          <p:attrName>style.color</p:attrName>
                                        </p:attrNameLst>
                                      </p:cBhvr>
                                      <p:to>
                                        <a:srgbClr val="DDDDDD"/>
                                      </p:to>
                                    </p:animClr>
                                  </p:childTnLst>
                                </p:cTn>
                              </p:par>
                              <p:par>
                                <p:cTn id="26" presetID="3" presetClass="emph" presetSubtype="2" fill="hold" nodeType="withEffect">
                                  <p:stCondLst>
                                    <p:cond delay="0"/>
                                  </p:stCondLst>
                                  <p:childTnLst>
                                    <p:animClr clrSpc="rgb" dir="cw">
                                      <p:cBhvr override="childStyle">
                                        <p:cTn id="27" dur="200" fill="hold"/>
                                        <p:tgtEl>
                                          <p:spTgt spid="8">
                                            <p:txEl>
                                              <p:pRg st="3" end="3"/>
                                            </p:txEl>
                                          </p:spTgt>
                                        </p:tgtEl>
                                        <p:attrNameLst>
                                          <p:attrName>style.color</p:attrName>
                                        </p:attrNameLst>
                                      </p:cBhvr>
                                      <p:to>
                                        <a:srgbClr val="DDDDDD"/>
                                      </p:to>
                                    </p:animClr>
                                  </p:childTnLst>
                                </p:cTn>
                              </p:par>
                              <p:par>
                                <p:cTn id="28" presetID="3" presetClass="emph" presetSubtype="2" fill="hold" nodeType="withEffect">
                                  <p:stCondLst>
                                    <p:cond delay="0"/>
                                  </p:stCondLst>
                                  <p:childTnLst>
                                    <p:animClr clrSpc="rgb" dir="cw">
                                      <p:cBhvr override="childStyle">
                                        <p:cTn id="29" dur="200" fill="hold"/>
                                        <p:tgtEl>
                                          <p:spTgt spid="8">
                                            <p:txEl>
                                              <p:pRg st="4" end="4"/>
                                            </p:txEl>
                                          </p:spTgt>
                                        </p:tgtEl>
                                        <p:attrNameLst>
                                          <p:attrName>style.color</p:attrName>
                                        </p:attrNameLst>
                                      </p:cBhvr>
                                      <p:to>
                                        <a:srgbClr val="DDDDDD"/>
                                      </p:to>
                                    </p:animClr>
                                  </p:childTnLst>
                                </p:cTn>
                              </p:par>
                              <p:par>
                                <p:cTn id="30" presetID="10"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200"/>
                                        <p:tgtEl>
                                          <p:spTgt spid="8">
                                            <p:txEl>
                                              <p:pRg st="5" end="5"/>
                                            </p:txEl>
                                          </p:spTgt>
                                        </p:tgtEl>
                                      </p:cBhvr>
                                    </p:animEffect>
                                  </p:childTnLst>
                                </p:cTn>
                              </p:par>
                            </p:childTnLst>
                          </p:cTn>
                        </p:par>
                        <p:par>
                          <p:cTn id="33" fill="hold">
                            <p:stCondLst>
                              <p:cond delay="2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sp>
        <p:nvSpPr>
          <p:cNvPr id="8" name="Rounded Rectangle 7"/>
          <p:cNvSpPr/>
          <p:nvPr/>
        </p:nvSpPr>
        <p:spPr>
          <a:xfrm>
            <a:off x="3214915"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9" name="Rounded Rectangle 8"/>
          <p:cNvSpPr/>
          <p:nvPr/>
        </p:nvSpPr>
        <p:spPr>
          <a:xfrm>
            <a:off x="4613267"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0" name="Rounded Rectangle 9"/>
          <p:cNvSpPr/>
          <p:nvPr/>
        </p:nvSpPr>
        <p:spPr>
          <a:xfrm>
            <a:off x="6422571"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1" name="Rounded Rectangle 10"/>
          <p:cNvSpPr/>
          <p:nvPr/>
        </p:nvSpPr>
        <p:spPr>
          <a:xfrm>
            <a:off x="7820923"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792996" y="433297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175021" y="434504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011767"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8390840"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76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
                                        <p:tgtEl>
                                          <p:spTgt spid="13"/>
                                        </p:tgtEl>
                                      </p:cBhvr>
                                    </p:animEffect>
                                  </p:childTnLst>
                                </p:cTn>
                              </p:par>
                            </p:childTnLst>
                          </p:cTn>
                        </p:par>
                        <p:par>
                          <p:cTn id="16" fill="hold">
                            <p:stCondLst>
                              <p:cond delay="2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
                                        <p:tgtEl>
                                          <p:spTgt spid="25"/>
                                        </p:tgtEl>
                                      </p:cBhvr>
                                    </p:animEffect>
                                  </p:childTnLst>
                                </p:cTn>
                              </p:par>
                            </p:childTnLst>
                          </p:cTn>
                        </p:par>
                        <p:par>
                          <p:cTn id="37" fill="hold">
                            <p:stCondLst>
                              <p:cond delay="2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2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sp>
        <p:nvSpPr>
          <p:cNvPr id="8" name="Rounded Rectangle 7"/>
          <p:cNvSpPr/>
          <p:nvPr/>
        </p:nvSpPr>
        <p:spPr>
          <a:xfrm>
            <a:off x="3214915"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9" name="Rounded Rectangle 8"/>
          <p:cNvSpPr/>
          <p:nvPr/>
        </p:nvSpPr>
        <p:spPr>
          <a:xfrm>
            <a:off x="4613267"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0" name="Rounded Rectangle 9"/>
          <p:cNvSpPr/>
          <p:nvPr/>
        </p:nvSpPr>
        <p:spPr>
          <a:xfrm>
            <a:off x="6422571"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1" name="Rounded Rectangle 10"/>
          <p:cNvSpPr/>
          <p:nvPr/>
        </p:nvSpPr>
        <p:spPr>
          <a:xfrm>
            <a:off x="7820923"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792996" y="433297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175021" y="434504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011767"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8390840"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257300" y="4914336"/>
            <a:ext cx="4633224" cy="1448363"/>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28" name="Rounded Rectangle 27"/>
          <p:cNvSpPr/>
          <p:nvPr/>
        </p:nvSpPr>
        <p:spPr>
          <a:xfrm>
            <a:off x="6217675" y="4907603"/>
            <a:ext cx="4633224" cy="1448363"/>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29" name="TextBox 28"/>
          <p:cNvSpPr txBox="1"/>
          <p:nvPr/>
        </p:nvSpPr>
        <p:spPr>
          <a:xfrm>
            <a:off x="1678102" y="5284574"/>
            <a:ext cx="1116011" cy="707886"/>
          </a:xfrm>
          <a:prstGeom prst="rect">
            <a:avLst/>
          </a:prstGeom>
          <a:noFill/>
        </p:spPr>
        <p:txBody>
          <a:bodyPr wrap="none" rtlCol="0">
            <a:spAutoFit/>
          </a:bodyPr>
          <a:lstStyle/>
          <a:p>
            <a:r>
              <a:rPr lang="en-US" sz="4000" dirty="0">
                <a:solidFill>
                  <a:schemeClr val="bg1"/>
                </a:solidFill>
              </a:rPr>
              <a:t>80%</a:t>
            </a:r>
          </a:p>
        </p:txBody>
      </p:sp>
      <p:sp>
        <p:nvSpPr>
          <p:cNvPr id="30" name="TextBox 29"/>
          <p:cNvSpPr txBox="1"/>
          <p:nvPr/>
        </p:nvSpPr>
        <p:spPr>
          <a:xfrm>
            <a:off x="9355986" y="5298766"/>
            <a:ext cx="1116011" cy="707886"/>
          </a:xfrm>
          <a:prstGeom prst="rect">
            <a:avLst/>
          </a:prstGeom>
          <a:noFill/>
        </p:spPr>
        <p:txBody>
          <a:bodyPr wrap="none" rtlCol="0">
            <a:spAutoFit/>
          </a:bodyPr>
          <a:lstStyle/>
          <a:p>
            <a:r>
              <a:rPr lang="en-US" sz="4000" dirty="0">
                <a:solidFill>
                  <a:schemeClr val="bg1"/>
                </a:solidFill>
              </a:rPr>
              <a:t>20%</a:t>
            </a:r>
          </a:p>
        </p:txBody>
      </p:sp>
    </p:spTree>
    <p:extLst>
      <p:ext uri="{BB962C8B-B14F-4D97-AF65-F5344CB8AC3E}">
        <p14:creationId xmlns:p14="http://schemas.microsoft.com/office/powerpoint/2010/main" val="2748148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sp>
        <p:nvSpPr>
          <p:cNvPr id="8" name="Rounded Rectangle 7"/>
          <p:cNvSpPr/>
          <p:nvPr/>
        </p:nvSpPr>
        <p:spPr>
          <a:xfrm>
            <a:off x="3214915"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9" name="Rounded Rectangle 8"/>
          <p:cNvSpPr/>
          <p:nvPr/>
        </p:nvSpPr>
        <p:spPr>
          <a:xfrm>
            <a:off x="4613267"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0" name="Rounded Rectangle 9"/>
          <p:cNvSpPr/>
          <p:nvPr/>
        </p:nvSpPr>
        <p:spPr>
          <a:xfrm>
            <a:off x="6422571"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sp>
        <p:nvSpPr>
          <p:cNvPr id="11" name="Rounded Rectangle 10"/>
          <p:cNvSpPr/>
          <p:nvPr/>
        </p:nvSpPr>
        <p:spPr>
          <a:xfrm>
            <a:off x="7820923" y="5081902"/>
            <a:ext cx="1156162" cy="114161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Virtual Machine</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792996" y="433297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175021" y="4345046"/>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011767"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8390840" y="4344190"/>
            <a:ext cx="16327" cy="555961"/>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1257300" y="4914336"/>
            <a:ext cx="4633224" cy="1448363"/>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28" name="Rounded Rectangle 27"/>
          <p:cNvSpPr/>
          <p:nvPr/>
        </p:nvSpPr>
        <p:spPr>
          <a:xfrm>
            <a:off x="6217675" y="4907603"/>
            <a:ext cx="4633224" cy="1448363"/>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29" name="TextBox 28"/>
          <p:cNvSpPr txBox="1"/>
          <p:nvPr/>
        </p:nvSpPr>
        <p:spPr>
          <a:xfrm>
            <a:off x="1424184" y="5277841"/>
            <a:ext cx="1688283" cy="707886"/>
          </a:xfrm>
          <a:prstGeom prst="rect">
            <a:avLst/>
          </a:prstGeom>
          <a:noFill/>
        </p:spPr>
        <p:txBody>
          <a:bodyPr wrap="none" rtlCol="0">
            <a:spAutoFit/>
          </a:bodyPr>
          <a:lstStyle/>
          <a:p>
            <a:r>
              <a:rPr lang="en-US" sz="4000" dirty="0">
                <a:solidFill>
                  <a:schemeClr val="bg1"/>
                </a:solidFill>
              </a:rPr>
              <a:t>12.8GB</a:t>
            </a:r>
          </a:p>
        </p:txBody>
      </p:sp>
      <p:sp>
        <p:nvSpPr>
          <p:cNvPr id="30" name="TextBox 29"/>
          <p:cNvSpPr txBox="1"/>
          <p:nvPr/>
        </p:nvSpPr>
        <p:spPr>
          <a:xfrm>
            <a:off x="9304236" y="5298766"/>
            <a:ext cx="1425390" cy="707886"/>
          </a:xfrm>
          <a:prstGeom prst="rect">
            <a:avLst/>
          </a:prstGeom>
          <a:noFill/>
        </p:spPr>
        <p:txBody>
          <a:bodyPr wrap="none" rtlCol="0">
            <a:spAutoFit/>
          </a:bodyPr>
          <a:lstStyle/>
          <a:p>
            <a:r>
              <a:rPr lang="en-US" sz="4000" dirty="0">
                <a:solidFill>
                  <a:schemeClr val="bg1"/>
                </a:solidFill>
              </a:rPr>
              <a:t>3.2GB</a:t>
            </a:r>
          </a:p>
        </p:txBody>
      </p:sp>
    </p:spTree>
    <p:extLst>
      <p:ext uri="{BB962C8B-B14F-4D97-AF65-F5344CB8AC3E}">
        <p14:creationId xmlns:p14="http://schemas.microsoft.com/office/powerpoint/2010/main" val="3118256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1622247"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rPr>
              <a:t>Exch</a:t>
            </a:r>
            <a:r>
              <a:rPr lang="en-US" dirty="0">
                <a:solidFill>
                  <a:schemeClr val="tx1"/>
                </a:solidFill>
              </a:rPr>
              <a:t> Resource Pool</a:t>
            </a:r>
          </a:p>
          <a:p>
            <a:pPr algn="ctr"/>
            <a:r>
              <a:rPr lang="en-US" dirty="0">
                <a:solidFill>
                  <a:schemeClr val="tx1"/>
                </a:solidFill>
              </a:rPr>
              <a:t>5000 Shares</a:t>
            </a:r>
          </a:p>
        </p:txBody>
      </p:sp>
      <p:sp>
        <p:nvSpPr>
          <p:cNvPr id="17" name="Rounded Rectangle 16"/>
          <p:cNvSpPr/>
          <p:nvPr/>
        </p:nvSpPr>
        <p:spPr>
          <a:xfrm>
            <a:off x="4829903"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Citrix Resource Pool</a:t>
            </a:r>
          </a:p>
          <a:p>
            <a:pPr algn="ctr"/>
            <a:r>
              <a:rPr lang="en-US" dirty="0">
                <a:solidFill>
                  <a:schemeClr val="tx1"/>
                </a:solidFill>
              </a:rPr>
              <a:t>5000 Shares</a:t>
            </a:r>
          </a:p>
        </p:txBody>
      </p:sp>
      <p:cxnSp>
        <p:nvCxnSpPr>
          <p:cNvPr id="19" name="Straight Arrow Connector 18"/>
          <p:cNvCxnSpPr/>
          <p:nvPr/>
        </p:nvCxnSpPr>
        <p:spPr>
          <a:xfrm>
            <a:off x="4514492" y="4270640"/>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37235" y="4270640"/>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899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00"/>
                                        <p:tgtEl>
                                          <p:spTgt spid="19"/>
                                        </p:tgtEl>
                                      </p:cBhvr>
                                    </p:animEffect>
                                  </p:childTnLst>
                                </p:cTn>
                              </p:par>
                            </p:childTnLst>
                          </p:cTn>
                        </p:par>
                        <p:par>
                          <p:cTn id="11" fill="hold">
                            <p:stCondLst>
                              <p:cond delay="2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1622247"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rPr>
              <a:t>Exch</a:t>
            </a:r>
            <a:r>
              <a:rPr lang="en-US" dirty="0">
                <a:solidFill>
                  <a:schemeClr val="tx1"/>
                </a:solidFill>
              </a:rPr>
              <a:t> Resource Pool</a:t>
            </a:r>
          </a:p>
          <a:p>
            <a:pPr algn="ctr"/>
            <a:r>
              <a:rPr lang="en-US" dirty="0">
                <a:solidFill>
                  <a:schemeClr val="tx1"/>
                </a:solidFill>
              </a:rPr>
              <a:t>5000 Shares</a:t>
            </a:r>
          </a:p>
        </p:txBody>
      </p:sp>
      <p:sp>
        <p:nvSpPr>
          <p:cNvPr id="17" name="Rounded Rectangle 16"/>
          <p:cNvSpPr/>
          <p:nvPr/>
        </p:nvSpPr>
        <p:spPr>
          <a:xfrm>
            <a:off x="4829903"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Citrix Resource Pool</a:t>
            </a:r>
          </a:p>
          <a:p>
            <a:pPr algn="ctr"/>
            <a:r>
              <a:rPr lang="en-US" dirty="0">
                <a:solidFill>
                  <a:schemeClr val="tx1"/>
                </a:solidFill>
              </a:rPr>
              <a:t>5000 Shares</a:t>
            </a:r>
          </a:p>
        </p:txBody>
      </p:sp>
      <p:cxnSp>
        <p:nvCxnSpPr>
          <p:cNvPr id="19" name="Straight Arrow Connector 18"/>
          <p:cNvCxnSpPr/>
          <p:nvPr/>
        </p:nvCxnSpPr>
        <p:spPr>
          <a:xfrm>
            <a:off x="4514492" y="4270640"/>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37235" y="4270640"/>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419758" y="4813565"/>
            <a:ext cx="3856968" cy="996685"/>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29" name="TextBox 28"/>
          <p:cNvSpPr txBox="1"/>
          <p:nvPr/>
        </p:nvSpPr>
        <p:spPr>
          <a:xfrm>
            <a:off x="617569" y="4951630"/>
            <a:ext cx="870683" cy="707886"/>
          </a:xfrm>
          <a:prstGeom prst="rect">
            <a:avLst/>
          </a:prstGeom>
          <a:noFill/>
        </p:spPr>
        <p:txBody>
          <a:bodyPr wrap="square" rtlCol="0">
            <a:spAutoFit/>
          </a:bodyPr>
          <a:lstStyle/>
          <a:p>
            <a:pPr algn="ctr"/>
            <a:r>
              <a:rPr lang="en-US" sz="2000" dirty="0">
                <a:solidFill>
                  <a:schemeClr val="bg1"/>
                </a:solidFill>
              </a:rPr>
              <a:t>40%</a:t>
            </a:r>
          </a:p>
          <a:p>
            <a:pPr algn="ctr"/>
            <a:r>
              <a:rPr lang="en-US" sz="2000" dirty="0">
                <a:solidFill>
                  <a:schemeClr val="bg1"/>
                </a:solidFill>
              </a:rPr>
              <a:t>6.4GB</a:t>
            </a:r>
          </a:p>
        </p:txBody>
      </p:sp>
      <p:sp>
        <p:nvSpPr>
          <p:cNvPr id="30" name="Rounded Rectangle 29"/>
          <p:cNvSpPr/>
          <p:nvPr/>
        </p:nvSpPr>
        <p:spPr>
          <a:xfrm>
            <a:off x="4725058" y="4813565"/>
            <a:ext cx="3856968" cy="996685"/>
          </a:xfrm>
          <a:prstGeom prst="roundRect">
            <a:avLst/>
          </a:prstGeom>
          <a:solidFill>
            <a:schemeClr val="dk1">
              <a:alpha val="8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31" name="TextBox 30"/>
          <p:cNvSpPr txBox="1"/>
          <p:nvPr/>
        </p:nvSpPr>
        <p:spPr>
          <a:xfrm>
            <a:off x="7547880" y="4963539"/>
            <a:ext cx="870683" cy="707886"/>
          </a:xfrm>
          <a:prstGeom prst="rect">
            <a:avLst/>
          </a:prstGeom>
          <a:noFill/>
        </p:spPr>
        <p:txBody>
          <a:bodyPr wrap="square" rtlCol="0">
            <a:spAutoFit/>
          </a:bodyPr>
          <a:lstStyle/>
          <a:p>
            <a:pPr algn="ctr"/>
            <a:r>
              <a:rPr lang="en-US" sz="2000" dirty="0">
                <a:solidFill>
                  <a:schemeClr val="bg1"/>
                </a:solidFill>
              </a:rPr>
              <a:t>40%</a:t>
            </a:r>
          </a:p>
          <a:p>
            <a:pPr algn="ctr"/>
            <a:r>
              <a:rPr lang="en-US" sz="2000" dirty="0">
                <a:solidFill>
                  <a:schemeClr val="bg1"/>
                </a:solidFill>
              </a:rPr>
              <a:t>6.4GB</a:t>
            </a:r>
          </a:p>
        </p:txBody>
      </p:sp>
    </p:spTree>
    <p:extLst>
      <p:ext uri="{BB962C8B-B14F-4D97-AF65-F5344CB8AC3E}">
        <p14:creationId xmlns:p14="http://schemas.microsoft.com/office/powerpoint/2010/main" val="12992629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a:p>
            <a:pPr algn="ctr"/>
            <a:r>
              <a:rPr lang="en-US" dirty="0">
                <a:solidFill>
                  <a:schemeClr val="tx1"/>
                </a:solidFill>
              </a:rPr>
              <a:t>16GB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1622247"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rPr>
              <a:t>Exch</a:t>
            </a:r>
            <a:r>
              <a:rPr lang="en-US" dirty="0">
                <a:solidFill>
                  <a:schemeClr val="tx1"/>
                </a:solidFill>
              </a:rPr>
              <a:t> Resource Pool</a:t>
            </a:r>
          </a:p>
          <a:p>
            <a:pPr algn="ctr"/>
            <a:r>
              <a:rPr lang="en-US" dirty="0">
                <a:solidFill>
                  <a:schemeClr val="tx1"/>
                </a:solidFill>
              </a:rPr>
              <a:t>5000 Shares</a:t>
            </a:r>
          </a:p>
        </p:txBody>
      </p:sp>
      <p:sp>
        <p:nvSpPr>
          <p:cNvPr id="17" name="Rounded Rectangle 16"/>
          <p:cNvSpPr/>
          <p:nvPr/>
        </p:nvSpPr>
        <p:spPr>
          <a:xfrm>
            <a:off x="4829903"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Citrix Resource Pool</a:t>
            </a:r>
          </a:p>
          <a:p>
            <a:pPr algn="ctr"/>
            <a:r>
              <a:rPr lang="en-US" dirty="0">
                <a:solidFill>
                  <a:schemeClr val="tx1"/>
                </a:solidFill>
              </a:rPr>
              <a:t>5000 Shares</a:t>
            </a:r>
          </a:p>
        </p:txBody>
      </p:sp>
      <p:cxnSp>
        <p:nvCxnSpPr>
          <p:cNvPr id="19" name="Straight Arrow Connector 18"/>
          <p:cNvCxnSpPr/>
          <p:nvPr/>
        </p:nvCxnSpPr>
        <p:spPr>
          <a:xfrm>
            <a:off x="4514492" y="4270640"/>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37235" y="4270640"/>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3113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a:t>
            </a:r>
          </a:p>
        </p:txBody>
      </p:sp>
      <p:sp>
        <p:nvSpPr>
          <p:cNvPr id="3" name="Text Placeholder 2"/>
          <p:cNvSpPr>
            <a:spLocks noGrp="1"/>
          </p:cNvSpPr>
          <p:nvPr>
            <p:ph type="body" sz="quarter" idx="10"/>
          </p:nvPr>
        </p:nvSpPr>
        <p:spPr/>
        <p:txBody>
          <a:bodyPr/>
          <a:lstStyle/>
          <a:p>
            <a:r>
              <a:rPr lang="en-US" dirty="0"/>
              <a:t>Enable Lockdown Mode</a:t>
            </a:r>
            <a:br>
              <a:rPr lang="en-US" dirty="0"/>
            </a:br>
            <a:r>
              <a:rPr lang="en-US" sz="3200" dirty="0"/>
              <a:t>(or don’t)</a:t>
            </a:r>
            <a:endParaRPr lang="en-US" dirty="0"/>
          </a:p>
        </p:txBody>
      </p:sp>
    </p:spTree>
    <p:extLst>
      <p:ext uri="{BB962C8B-B14F-4D97-AF65-F5344CB8AC3E}">
        <p14:creationId xmlns:p14="http://schemas.microsoft.com/office/powerpoint/2010/main" val="4219861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Describe the Resource Pool Hierarchy</a:t>
            </a:r>
          </a:p>
        </p:txBody>
      </p:sp>
      <p:sp>
        <p:nvSpPr>
          <p:cNvPr id="5" name="Rounded Rectangle 4"/>
          <p:cNvSpPr/>
          <p:nvPr/>
        </p:nvSpPr>
        <p:spPr>
          <a:xfrm>
            <a:off x="4829903" y="1758185"/>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DRS-enabled Cluster</a:t>
            </a:r>
          </a:p>
          <a:p>
            <a:pPr algn="ctr"/>
            <a:r>
              <a:rPr lang="en-US" dirty="0">
                <a:solidFill>
                  <a:schemeClr val="tx1"/>
                </a:solidFill>
              </a:rPr>
              <a:t>1024GB RAM</a:t>
            </a:r>
          </a:p>
        </p:txBody>
      </p:sp>
      <p:sp>
        <p:nvSpPr>
          <p:cNvPr id="6" name="Rounded Rectangle 5"/>
          <p:cNvSpPr/>
          <p:nvPr/>
        </p:nvSpPr>
        <p:spPr>
          <a:xfrm>
            <a:off x="3214915"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p:txBody>
      </p:sp>
      <p:sp>
        <p:nvSpPr>
          <p:cNvPr id="7" name="Rounded Rectangle 6"/>
          <p:cNvSpPr/>
          <p:nvPr/>
        </p:nvSpPr>
        <p:spPr>
          <a:xfrm>
            <a:off x="6422571" y="3329168"/>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p:txBody>
      </p:sp>
      <p:cxnSp>
        <p:nvCxnSpPr>
          <p:cNvPr id="13" name="Straight Arrow Connector 12"/>
          <p:cNvCxnSpPr/>
          <p:nvPr/>
        </p:nvCxnSpPr>
        <p:spPr>
          <a:xfrm>
            <a:off x="6107160" y="2699657"/>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829903" y="2699657"/>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1622247"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solidFill>
                  <a:schemeClr val="tx1"/>
                </a:solidFill>
              </a:rPr>
              <a:t>Exch</a:t>
            </a:r>
            <a:r>
              <a:rPr lang="en-US" dirty="0">
                <a:solidFill>
                  <a:schemeClr val="tx1"/>
                </a:solidFill>
              </a:rPr>
              <a:t> Resource Pool</a:t>
            </a:r>
          </a:p>
          <a:p>
            <a:pPr algn="ctr"/>
            <a:r>
              <a:rPr lang="en-US" dirty="0">
                <a:solidFill>
                  <a:schemeClr val="tx1"/>
                </a:solidFill>
              </a:rPr>
              <a:t>5000 Shares</a:t>
            </a:r>
          </a:p>
        </p:txBody>
      </p:sp>
      <p:sp>
        <p:nvSpPr>
          <p:cNvPr id="17" name="Rounded Rectangle 16"/>
          <p:cNvSpPr/>
          <p:nvPr/>
        </p:nvSpPr>
        <p:spPr>
          <a:xfrm>
            <a:off x="4829903" y="4900151"/>
            <a:ext cx="2554514" cy="81084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Citrix Resource Pool</a:t>
            </a:r>
          </a:p>
          <a:p>
            <a:pPr algn="ctr"/>
            <a:r>
              <a:rPr lang="en-US" dirty="0">
                <a:solidFill>
                  <a:schemeClr val="tx1"/>
                </a:solidFill>
              </a:rPr>
              <a:t>5000 Shares</a:t>
            </a:r>
          </a:p>
        </p:txBody>
      </p:sp>
      <p:cxnSp>
        <p:nvCxnSpPr>
          <p:cNvPr id="19" name="Straight Arrow Connector 18"/>
          <p:cNvCxnSpPr/>
          <p:nvPr/>
        </p:nvCxnSpPr>
        <p:spPr>
          <a:xfrm>
            <a:off x="4514492" y="4270640"/>
            <a:ext cx="127725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237235" y="4270640"/>
            <a:ext cx="1316897" cy="478972"/>
          </a:xfrm>
          <a:prstGeom prst="straightConnector1">
            <a:avLst/>
          </a:prstGeom>
          <a:ln w="762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3958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#37</a:t>
            </a:r>
          </a:p>
        </p:txBody>
      </p:sp>
      <p:sp>
        <p:nvSpPr>
          <p:cNvPr id="3" name="Text Placeholder 2"/>
          <p:cNvSpPr>
            <a:spLocks noGrp="1"/>
          </p:cNvSpPr>
          <p:nvPr>
            <p:ph type="body" sz="quarter" idx="10"/>
          </p:nvPr>
        </p:nvSpPr>
        <p:spPr/>
        <p:txBody>
          <a:bodyPr/>
          <a:lstStyle/>
          <a:p>
            <a:r>
              <a:rPr lang="en-US" dirty="0"/>
              <a:t>Avoid the Resource Pools </a:t>
            </a:r>
            <a:r>
              <a:rPr lang="en-US" dirty="0" err="1"/>
              <a:t>Gotcha</a:t>
            </a:r>
            <a:endParaRPr lang="en-US" dirty="0"/>
          </a:p>
        </p:txBody>
      </p:sp>
    </p:spTree>
    <p:extLst>
      <p:ext uri="{BB962C8B-B14F-4D97-AF65-F5344CB8AC3E}">
        <p14:creationId xmlns:p14="http://schemas.microsoft.com/office/powerpoint/2010/main" val="34335467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When you assign shares to a VM, you always specify its priority relative to other powered-on VMs.</a:t>
            </a:r>
          </a:p>
          <a:p>
            <a:r>
              <a:rPr lang="en-US" dirty="0"/>
              <a:t>Sibling Resource Pools share resources according to their relative share values.</a:t>
            </a:r>
          </a:p>
          <a:p>
            <a:r>
              <a:rPr lang="en-US" dirty="0"/>
              <a:t>Resources are divided at the Resource Pool first.</a:t>
            </a:r>
          </a:p>
        </p:txBody>
      </p:sp>
      <p:sp>
        <p:nvSpPr>
          <p:cNvPr id="7" name="Title 6"/>
          <p:cNvSpPr>
            <a:spLocks noGrp="1"/>
          </p:cNvSpPr>
          <p:nvPr>
            <p:ph type="title"/>
          </p:nvPr>
        </p:nvSpPr>
        <p:spPr/>
        <p:txBody>
          <a:bodyPr/>
          <a:lstStyle/>
          <a:p>
            <a:r>
              <a:rPr lang="en-US" dirty="0"/>
              <a:t>Describe the Resource Pool Hierarchy</a:t>
            </a:r>
          </a:p>
        </p:txBody>
      </p:sp>
      <p:sp>
        <p:nvSpPr>
          <p:cNvPr id="9" name="Chevron 8"/>
          <p:cNvSpPr/>
          <p:nvPr/>
        </p:nvSpPr>
        <p:spPr>
          <a:xfrm>
            <a:off x="88900" y="230844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Chevron 9"/>
          <p:cNvSpPr/>
          <p:nvPr/>
        </p:nvSpPr>
        <p:spPr>
          <a:xfrm>
            <a:off x="88900" y="3214965"/>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2" name="Chevron 11"/>
          <p:cNvSpPr/>
          <p:nvPr/>
        </p:nvSpPr>
        <p:spPr>
          <a:xfrm>
            <a:off x="88900" y="4130822"/>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820336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
                                        <p:tgtEl>
                                          <p:spTgt spid="9"/>
                                        </p:tgtEl>
                                      </p:cBhvr>
                                    </p:animEffect>
                                    <p:set>
                                      <p:cBhvr>
                                        <p:cTn id="12" dur="1" fill="hold">
                                          <p:stCondLst>
                                            <p:cond delay="199"/>
                                          </p:stCondLst>
                                        </p:cTn>
                                        <p:tgtEl>
                                          <p:spTgt spid="9"/>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200" fill="hold"/>
                                        <p:tgtEl>
                                          <p:spTgt spid="8">
                                            <p:txEl>
                                              <p:pRg st="1" end="1"/>
                                            </p:txEl>
                                          </p:spTgt>
                                        </p:tgtEl>
                                        <p:attrNameLst>
                                          <p:attrName>style.color</p:attrName>
                                        </p:attrNameLst>
                                      </p:cBhvr>
                                      <p:to>
                                        <a:srgbClr val="DDDDDD"/>
                                      </p:to>
                                    </p:animClr>
                                  </p:childTnLst>
                                </p:cTn>
                              </p:par>
                            </p:childTnLst>
                          </p:cTn>
                        </p:par>
                        <p:par>
                          <p:cTn id="15" fill="hold">
                            <p:stCondLst>
                              <p:cond delay="2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00"/>
                                        <p:tgtEl>
                                          <p:spTgt spid="10"/>
                                        </p:tgtEl>
                                      </p:cBhvr>
                                    </p:animEffect>
                                    <p:set>
                                      <p:cBhvr>
                                        <p:cTn id="23" dur="1" fill="hold">
                                          <p:stCondLst>
                                            <p:cond delay="199"/>
                                          </p:stCondLst>
                                        </p:cTn>
                                        <p:tgtEl>
                                          <p:spTgt spid="10"/>
                                        </p:tgtEl>
                                        <p:attrNameLst>
                                          <p:attrName>style.visibility</p:attrName>
                                        </p:attrNameLst>
                                      </p:cBhvr>
                                      <p:to>
                                        <p:strVal val="hidden"/>
                                      </p:to>
                                    </p:set>
                                  </p:childTnLst>
                                </p:cTn>
                              </p:par>
                              <p:par>
                                <p:cTn id="24" presetID="3" presetClass="emph" presetSubtype="2" fill="hold" nodeType="withEffect">
                                  <p:stCondLst>
                                    <p:cond delay="0"/>
                                  </p:stCondLst>
                                  <p:childTnLst>
                                    <p:animClr clrSpc="rgb" dir="cw">
                                      <p:cBhvr override="childStyle">
                                        <p:cTn id="25" dur="200" fill="hold"/>
                                        <p:tgtEl>
                                          <p:spTgt spid="8">
                                            <p:txEl>
                                              <p:pRg st="2" end="2"/>
                                            </p:txEl>
                                          </p:spTgt>
                                        </p:tgtEl>
                                        <p:attrNameLst>
                                          <p:attrName>style.color</p:attrName>
                                        </p:attrNameLst>
                                      </p:cBhvr>
                                      <p:to>
                                        <a:srgbClr val="DDDDDD"/>
                                      </p:to>
                                    </p:animClr>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Describe the Resource Pool Hierarchy</a:t>
            </a:r>
          </a:p>
        </p:txBody>
      </p:sp>
      <p:pic>
        <p:nvPicPr>
          <p:cNvPr id="19461"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7389" y="2297335"/>
            <a:ext cx="393382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9350" y="2224310"/>
            <a:ext cx="40767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2016125" y="4967510"/>
            <a:ext cx="3816350" cy="9525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a:p>
            <a:pPr algn="ctr"/>
            <a:r>
              <a:rPr lang="en-US" dirty="0">
                <a:solidFill>
                  <a:schemeClr val="tx1"/>
                </a:solidFill>
              </a:rPr>
              <a:t>50 VMs</a:t>
            </a:r>
          </a:p>
        </p:txBody>
      </p:sp>
      <p:sp>
        <p:nvSpPr>
          <p:cNvPr id="14" name="Rounded Rectangle 13"/>
          <p:cNvSpPr/>
          <p:nvPr/>
        </p:nvSpPr>
        <p:spPr>
          <a:xfrm>
            <a:off x="6359525" y="4967510"/>
            <a:ext cx="3816350" cy="9525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a:p>
            <a:pPr algn="ctr"/>
            <a:r>
              <a:rPr lang="en-US" dirty="0">
                <a:solidFill>
                  <a:schemeClr val="tx1"/>
                </a:solidFill>
              </a:rPr>
              <a:t>4 VMs</a:t>
            </a:r>
          </a:p>
        </p:txBody>
      </p:sp>
    </p:spTree>
    <p:extLst>
      <p:ext uri="{BB962C8B-B14F-4D97-AF65-F5344CB8AC3E}">
        <p14:creationId xmlns:p14="http://schemas.microsoft.com/office/powerpoint/2010/main" val="19453365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7450" y="2248122"/>
            <a:ext cx="40005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8339" y="2257647"/>
            <a:ext cx="39528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4" name="Title 1"/>
          <p:cNvSpPr>
            <a:spLocks noGrp="1"/>
          </p:cNvSpPr>
          <p:nvPr>
            <p:ph type="title"/>
          </p:nvPr>
        </p:nvSpPr>
        <p:spPr/>
        <p:txBody>
          <a:bodyPr/>
          <a:lstStyle/>
          <a:p>
            <a:r>
              <a:rPr lang="en-US" dirty="0"/>
              <a:t>Describe the Resource Pool Hierarchy</a:t>
            </a:r>
          </a:p>
        </p:txBody>
      </p:sp>
      <p:sp>
        <p:nvSpPr>
          <p:cNvPr id="7" name="Rounded Rectangle 6"/>
          <p:cNvSpPr/>
          <p:nvPr/>
        </p:nvSpPr>
        <p:spPr>
          <a:xfrm>
            <a:off x="2016125" y="4967510"/>
            <a:ext cx="3816350" cy="9525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 Resource Pool</a:t>
            </a:r>
          </a:p>
          <a:p>
            <a:pPr algn="ctr"/>
            <a:r>
              <a:rPr lang="en-US" dirty="0">
                <a:solidFill>
                  <a:schemeClr val="tx1"/>
                </a:solidFill>
              </a:rPr>
              <a:t>8000 Shares</a:t>
            </a:r>
          </a:p>
          <a:p>
            <a:pPr algn="ctr"/>
            <a:r>
              <a:rPr lang="en-US" dirty="0">
                <a:solidFill>
                  <a:schemeClr val="tx1"/>
                </a:solidFill>
              </a:rPr>
              <a:t>50 VMs</a:t>
            </a:r>
          </a:p>
        </p:txBody>
      </p:sp>
      <p:sp>
        <p:nvSpPr>
          <p:cNvPr id="14" name="Rounded Rectangle 13"/>
          <p:cNvSpPr/>
          <p:nvPr/>
        </p:nvSpPr>
        <p:spPr>
          <a:xfrm>
            <a:off x="6359525" y="4967510"/>
            <a:ext cx="3816350" cy="9525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Test Resource Pool</a:t>
            </a:r>
          </a:p>
          <a:p>
            <a:pPr algn="ctr"/>
            <a:r>
              <a:rPr lang="en-US" dirty="0">
                <a:solidFill>
                  <a:schemeClr val="tx1"/>
                </a:solidFill>
              </a:rPr>
              <a:t>2000 Shares</a:t>
            </a:r>
          </a:p>
          <a:p>
            <a:pPr algn="ctr"/>
            <a:r>
              <a:rPr lang="en-US" dirty="0">
                <a:solidFill>
                  <a:schemeClr val="tx1"/>
                </a:solidFill>
              </a:rPr>
              <a:t>4 VMs</a:t>
            </a:r>
          </a:p>
        </p:txBody>
      </p:sp>
    </p:spTree>
    <p:extLst>
      <p:ext uri="{BB962C8B-B14F-4D97-AF65-F5344CB8AC3E}">
        <p14:creationId xmlns:p14="http://schemas.microsoft.com/office/powerpoint/2010/main" val="14683374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#38</a:t>
            </a:r>
          </a:p>
        </p:txBody>
      </p:sp>
      <p:sp>
        <p:nvSpPr>
          <p:cNvPr id="3" name="Text Placeholder 2"/>
          <p:cNvSpPr>
            <a:spLocks noGrp="1"/>
          </p:cNvSpPr>
          <p:nvPr>
            <p:ph type="body" sz="quarter" idx="10"/>
          </p:nvPr>
        </p:nvSpPr>
        <p:spPr/>
        <p:txBody>
          <a:bodyPr/>
          <a:lstStyle/>
          <a:p>
            <a:r>
              <a:rPr lang="en-US" dirty="0"/>
              <a:t>Avoid the Flexible Reservations </a:t>
            </a:r>
            <a:r>
              <a:rPr lang="en-US" dirty="0" err="1"/>
              <a:t>Gotcha</a:t>
            </a:r>
            <a:br>
              <a:rPr lang="en-US" dirty="0"/>
            </a:br>
            <a:r>
              <a:rPr lang="en-US" sz="2000" dirty="0"/>
              <a:t>(The Gotchas!  The Horror!)</a:t>
            </a:r>
            <a:endParaRPr lang="en-US" dirty="0"/>
          </a:p>
        </p:txBody>
      </p:sp>
    </p:spTree>
    <p:extLst>
      <p:ext uri="{BB962C8B-B14F-4D97-AF65-F5344CB8AC3E}">
        <p14:creationId xmlns:p14="http://schemas.microsoft.com/office/powerpoint/2010/main" val="877534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6392" y="1703138"/>
            <a:ext cx="9079216" cy="2987749"/>
          </a:xfrm>
        </p:spPr>
        <p:txBody>
          <a:bodyPr>
            <a:noAutofit/>
          </a:bodyPr>
          <a:lstStyle/>
          <a:p>
            <a:r>
              <a:rPr lang="en-US" sz="2400" dirty="0">
                <a:solidFill>
                  <a:schemeClr val="bg1">
                    <a:lumMod val="85000"/>
                  </a:schemeClr>
                </a:solidFill>
              </a:rPr>
              <a:t>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a:t>
            </a:r>
          </a:p>
        </p:txBody>
      </p:sp>
      <p:sp>
        <p:nvSpPr>
          <p:cNvPr id="4" name="Text Placeholder 3"/>
          <p:cNvSpPr>
            <a:spLocks noGrp="1"/>
          </p:cNvSpPr>
          <p:nvPr>
            <p:ph type="body" sz="quarter" idx="10"/>
          </p:nvPr>
        </p:nvSpPr>
        <p:spPr/>
        <p:txBody>
          <a:bodyPr>
            <a:normAutofit/>
          </a:bodyPr>
          <a:lstStyle/>
          <a:p>
            <a:r>
              <a:rPr lang="en-US" sz="2800" dirty="0"/>
              <a:t>vSphere Resource Management Guide</a:t>
            </a:r>
          </a:p>
        </p:txBody>
      </p:sp>
    </p:spTree>
    <p:extLst>
      <p:ext uri="{BB962C8B-B14F-4D97-AF65-F5344CB8AC3E}">
        <p14:creationId xmlns:p14="http://schemas.microsoft.com/office/powerpoint/2010/main" val="2464946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6392" y="1703138"/>
            <a:ext cx="9079216" cy="2987749"/>
          </a:xfrm>
        </p:spPr>
        <p:txBody>
          <a:bodyPr>
            <a:noAutofit/>
          </a:bodyPr>
          <a:lstStyle/>
          <a:p>
            <a:r>
              <a:rPr lang="en-US" sz="2400" dirty="0"/>
              <a:t>The Expandable Reservation parameter instructs vSphere to consider the resources available in the selected resource pool and its direct parent resource pool.</a:t>
            </a:r>
            <a:r>
              <a:rPr lang="en-US" sz="2400" dirty="0">
                <a:solidFill>
                  <a:schemeClr val="bg1">
                    <a:lumMod val="85000"/>
                  </a:schemeClr>
                </a:solidFill>
              </a:rPr>
              <a:t>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a:t>
            </a:r>
          </a:p>
        </p:txBody>
      </p:sp>
      <p:sp>
        <p:nvSpPr>
          <p:cNvPr id="4" name="Text Placeholder 3"/>
          <p:cNvSpPr>
            <a:spLocks noGrp="1"/>
          </p:cNvSpPr>
          <p:nvPr>
            <p:ph type="body" sz="quarter" idx="10"/>
          </p:nvPr>
        </p:nvSpPr>
        <p:spPr/>
        <p:txBody>
          <a:bodyPr>
            <a:normAutofit/>
          </a:bodyPr>
          <a:lstStyle/>
          <a:p>
            <a:r>
              <a:rPr lang="en-US" sz="2800" dirty="0"/>
              <a:t>vSphere Resource Management Guide</a:t>
            </a:r>
          </a:p>
        </p:txBody>
      </p:sp>
    </p:spTree>
    <p:extLst>
      <p:ext uri="{BB962C8B-B14F-4D97-AF65-F5344CB8AC3E}">
        <p14:creationId xmlns:p14="http://schemas.microsoft.com/office/powerpoint/2010/main" val="36865005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6392" y="1703138"/>
            <a:ext cx="9079216" cy="2987749"/>
          </a:xfrm>
        </p:spPr>
        <p:txBody>
          <a:bodyPr>
            <a:noAutofit/>
          </a:bodyPr>
          <a:lstStyle/>
          <a:p>
            <a:r>
              <a:rPr lang="en-US" sz="2400" dirty="0">
                <a:solidFill>
                  <a:schemeClr val="bg1">
                    <a:lumMod val="85000"/>
                  </a:schemeClr>
                </a:solidFill>
              </a:rPr>
              <a:t>The Expandable Reservation parameter instructs vSphere to consider the resources available in the selected resource pool and its direct parent resource pool. </a:t>
            </a:r>
            <a:r>
              <a:rPr lang="en-US" sz="2400" dirty="0"/>
              <a:t>If the parent resource pool also has the Expandable Reservation option selected, it can borrow resources from its parent resource pool.</a:t>
            </a:r>
            <a:r>
              <a:rPr lang="en-US" sz="2400" dirty="0">
                <a:solidFill>
                  <a:schemeClr val="bg1">
                    <a:lumMod val="85000"/>
                  </a:schemeClr>
                </a:solidFill>
              </a:rPr>
              <a:t> Leaving this option selected offers more flexibility, but at the same time provides less protection. A child resource pool owner might reserve more resources than [the parent pool] anticipates.</a:t>
            </a:r>
          </a:p>
        </p:txBody>
      </p:sp>
      <p:sp>
        <p:nvSpPr>
          <p:cNvPr id="4" name="Text Placeholder 3"/>
          <p:cNvSpPr>
            <a:spLocks noGrp="1"/>
          </p:cNvSpPr>
          <p:nvPr>
            <p:ph type="body" sz="quarter" idx="10"/>
          </p:nvPr>
        </p:nvSpPr>
        <p:spPr/>
        <p:txBody>
          <a:bodyPr>
            <a:normAutofit/>
          </a:bodyPr>
          <a:lstStyle/>
          <a:p>
            <a:r>
              <a:rPr lang="en-US" sz="2800" dirty="0"/>
              <a:t>vSphere Resource Management Guide</a:t>
            </a:r>
          </a:p>
        </p:txBody>
      </p:sp>
    </p:spTree>
    <p:extLst>
      <p:ext uri="{BB962C8B-B14F-4D97-AF65-F5344CB8AC3E}">
        <p14:creationId xmlns:p14="http://schemas.microsoft.com/office/powerpoint/2010/main" val="2403854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6392" y="1703138"/>
            <a:ext cx="9079216" cy="2987749"/>
          </a:xfrm>
        </p:spPr>
        <p:txBody>
          <a:bodyPr>
            <a:noAutofit/>
          </a:bodyPr>
          <a:lstStyle/>
          <a:p>
            <a:r>
              <a:rPr lang="en-US" sz="2400" dirty="0">
                <a:solidFill>
                  <a:schemeClr val="bg1">
                    <a:lumMod val="85000"/>
                  </a:schemeClr>
                </a:solidFill>
              </a:rPr>
              <a:t>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a:t>
            </a:r>
            <a:r>
              <a:rPr lang="en-US" sz="2400" dirty="0"/>
              <a:t>Leaving this option selected offers more flexibility, but at the same time provides less protection. </a:t>
            </a:r>
            <a:r>
              <a:rPr lang="en-US" sz="2400" dirty="0">
                <a:solidFill>
                  <a:schemeClr val="bg1">
                    <a:lumMod val="85000"/>
                  </a:schemeClr>
                </a:solidFill>
              </a:rPr>
              <a:t>A child resource pool owner might reserve more resources than [the parent pool] anticipates.</a:t>
            </a:r>
          </a:p>
        </p:txBody>
      </p:sp>
      <p:sp>
        <p:nvSpPr>
          <p:cNvPr id="4" name="Text Placeholder 3"/>
          <p:cNvSpPr>
            <a:spLocks noGrp="1"/>
          </p:cNvSpPr>
          <p:nvPr>
            <p:ph type="body" sz="quarter" idx="10"/>
          </p:nvPr>
        </p:nvSpPr>
        <p:spPr/>
        <p:txBody>
          <a:bodyPr>
            <a:normAutofit/>
          </a:bodyPr>
          <a:lstStyle/>
          <a:p>
            <a:r>
              <a:rPr lang="en-US" sz="2800" dirty="0"/>
              <a:t>vSphere Resource Management Guide</a:t>
            </a:r>
          </a:p>
        </p:txBody>
      </p:sp>
    </p:spTree>
    <p:extLst>
      <p:ext uri="{BB962C8B-B14F-4D97-AF65-F5344CB8AC3E}">
        <p14:creationId xmlns:p14="http://schemas.microsoft.com/office/powerpoint/2010/main" val="22881208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a:t>
            </a:r>
          </a:p>
        </p:txBody>
      </p:sp>
      <p:sp>
        <p:nvSpPr>
          <p:cNvPr id="3" name="Text Placeholder 2"/>
          <p:cNvSpPr>
            <a:spLocks noGrp="1"/>
          </p:cNvSpPr>
          <p:nvPr>
            <p:ph type="body" sz="quarter" idx="10"/>
          </p:nvPr>
        </p:nvSpPr>
        <p:spPr/>
        <p:txBody>
          <a:bodyPr/>
          <a:lstStyle/>
          <a:p>
            <a:r>
              <a:rPr lang="en-US" dirty="0"/>
              <a:t>Restrict Access to the</a:t>
            </a:r>
            <a:br>
              <a:rPr lang="en-US" dirty="0"/>
            </a:br>
            <a:r>
              <a:rPr lang="en-US" dirty="0"/>
              <a:t>Managed Object Browser</a:t>
            </a:r>
          </a:p>
        </p:txBody>
      </p:sp>
    </p:spTree>
    <p:extLst>
      <p:ext uri="{BB962C8B-B14F-4D97-AF65-F5344CB8AC3E}">
        <p14:creationId xmlns:p14="http://schemas.microsoft.com/office/powerpoint/2010/main" val="1754628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6392" y="1703138"/>
            <a:ext cx="9079216" cy="2987749"/>
          </a:xfrm>
        </p:spPr>
        <p:txBody>
          <a:bodyPr>
            <a:noAutofit/>
          </a:bodyPr>
          <a:lstStyle/>
          <a:p>
            <a:r>
              <a:rPr lang="en-US" sz="2400" dirty="0">
                <a:solidFill>
                  <a:schemeClr val="bg1">
                    <a:lumMod val="85000"/>
                  </a:schemeClr>
                </a:solidFill>
              </a:rPr>
              <a:t>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t>
            </a:r>
            <a:r>
              <a:rPr lang="en-US" sz="2400" dirty="0"/>
              <a:t>A child resource pool owner might reserve more resources than [the parent pool] anticipates.</a:t>
            </a:r>
          </a:p>
        </p:txBody>
      </p:sp>
      <p:sp>
        <p:nvSpPr>
          <p:cNvPr id="4" name="Text Placeholder 3"/>
          <p:cNvSpPr>
            <a:spLocks noGrp="1"/>
          </p:cNvSpPr>
          <p:nvPr>
            <p:ph type="body" sz="quarter" idx="10"/>
          </p:nvPr>
        </p:nvSpPr>
        <p:spPr/>
        <p:txBody>
          <a:bodyPr>
            <a:normAutofit/>
          </a:bodyPr>
          <a:lstStyle/>
          <a:p>
            <a:r>
              <a:rPr lang="en-US" sz="2800" dirty="0"/>
              <a:t>vSphere Resource Management Guide</a:t>
            </a:r>
          </a:p>
        </p:txBody>
      </p:sp>
    </p:spTree>
    <p:extLst>
      <p:ext uri="{BB962C8B-B14F-4D97-AF65-F5344CB8AC3E}">
        <p14:creationId xmlns:p14="http://schemas.microsoft.com/office/powerpoint/2010/main" val="26519421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#39</a:t>
            </a:r>
          </a:p>
        </p:txBody>
      </p:sp>
      <p:sp>
        <p:nvSpPr>
          <p:cNvPr id="3" name="Text Placeholder 2"/>
          <p:cNvSpPr>
            <a:spLocks noGrp="1"/>
          </p:cNvSpPr>
          <p:nvPr>
            <p:ph type="body" sz="quarter" idx="10"/>
          </p:nvPr>
        </p:nvSpPr>
        <p:spPr/>
        <p:txBody>
          <a:bodyPr/>
          <a:lstStyle/>
          <a:p>
            <a:r>
              <a:rPr lang="en-US" dirty="0"/>
              <a:t>Implement a </a:t>
            </a:r>
            <a:r>
              <a:rPr lang="en-US" dirty="0" err="1"/>
              <a:t>vFlash</a:t>
            </a:r>
            <a:r>
              <a:rPr lang="en-US" dirty="0"/>
              <a:t> Resource Pool</a:t>
            </a:r>
          </a:p>
          <a:p>
            <a:r>
              <a:rPr lang="en-US" sz="3200" dirty="0"/>
              <a:t>(or don’t)</a:t>
            </a:r>
            <a:endParaRPr lang="en-US" dirty="0"/>
          </a:p>
        </p:txBody>
      </p:sp>
    </p:spTree>
    <p:extLst>
      <p:ext uri="{BB962C8B-B14F-4D97-AF65-F5344CB8AC3E}">
        <p14:creationId xmlns:p14="http://schemas.microsoft.com/office/powerpoint/2010/main" val="4031499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3809684" y="2214497"/>
            <a:ext cx="276225" cy="2562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bg1"/>
              </a:solidFill>
            </a:endParaRPr>
          </a:p>
        </p:txBody>
      </p:sp>
      <p:sp>
        <p:nvSpPr>
          <p:cNvPr id="46" name="Flowchart: Magnetic Disk 45"/>
          <p:cNvSpPr/>
          <p:nvPr/>
        </p:nvSpPr>
        <p:spPr>
          <a:xfrm>
            <a:off x="3441999" y="1790700"/>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38" name="Rectangle 37"/>
          <p:cNvSpPr/>
          <p:nvPr/>
        </p:nvSpPr>
        <p:spPr>
          <a:xfrm>
            <a:off x="4623748" y="2346881"/>
            <a:ext cx="2386652" cy="3126378"/>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39" name="Rectangle 38"/>
          <p:cNvSpPr/>
          <p:nvPr/>
        </p:nvSpPr>
        <p:spPr>
          <a:xfrm>
            <a:off x="4709032" y="2438400"/>
            <a:ext cx="2216084" cy="2948830"/>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0" name="Rectangle 39"/>
          <p:cNvSpPr/>
          <p:nvPr/>
        </p:nvSpPr>
        <p:spPr>
          <a:xfrm>
            <a:off x="4801283" y="2534195"/>
            <a:ext cx="2017528" cy="2769326"/>
          </a:xfrm>
          <a:prstGeom prst="rect">
            <a:avLst/>
          </a:prstGeom>
          <a:noFill/>
          <a:ln>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1" name="Rectangle 40"/>
          <p:cNvSpPr/>
          <p:nvPr/>
        </p:nvSpPr>
        <p:spPr>
          <a:xfrm>
            <a:off x="4292250" y="2075685"/>
            <a:ext cx="662996" cy="366877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7" name="Flowchart: Magnetic Disk 46"/>
          <p:cNvSpPr/>
          <p:nvPr/>
        </p:nvSpPr>
        <p:spPr>
          <a:xfrm>
            <a:off x="3441999" y="3133133"/>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Describe vFlash Architecture</a:t>
            </a:r>
          </a:p>
        </p:txBody>
      </p:sp>
      <p:pic>
        <p:nvPicPr>
          <p:cNvPr id="6" name="Picture 5"/>
          <p:cNvPicPr>
            <a:picLocks noChangeAspect="1"/>
          </p:cNvPicPr>
          <p:nvPr/>
        </p:nvPicPr>
        <p:blipFill>
          <a:blip r:embed="rId2"/>
          <a:stretch>
            <a:fillRect/>
          </a:stretch>
        </p:blipFill>
        <p:spPr>
          <a:xfrm>
            <a:off x="4292250" y="2075685"/>
            <a:ext cx="662996" cy="1027170"/>
          </a:xfrm>
          <a:prstGeom prst="rect">
            <a:avLst/>
          </a:prstGeom>
        </p:spPr>
      </p:pic>
      <p:pic>
        <p:nvPicPr>
          <p:cNvPr id="7" name="Picture 6"/>
          <p:cNvPicPr>
            <a:picLocks noChangeAspect="1"/>
          </p:cNvPicPr>
          <p:nvPr/>
        </p:nvPicPr>
        <p:blipFill>
          <a:blip r:embed="rId2"/>
          <a:stretch>
            <a:fillRect/>
          </a:stretch>
        </p:blipFill>
        <p:spPr>
          <a:xfrm>
            <a:off x="4292250" y="3396485"/>
            <a:ext cx="662996" cy="1027170"/>
          </a:xfrm>
          <a:prstGeom prst="rect">
            <a:avLst/>
          </a:prstGeom>
        </p:spPr>
      </p:pic>
      <p:sp>
        <p:nvSpPr>
          <p:cNvPr id="48" name="Flowchart: Magnetic Disk 47"/>
          <p:cNvSpPr/>
          <p:nvPr/>
        </p:nvSpPr>
        <p:spPr>
          <a:xfrm>
            <a:off x="3438657" y="4447287"/>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8" name="Picture 7"/>
          <p:cNvPicPr>
            <a:picLocks noChangeAspect="1"/>
          </p:cNvPicPr>
          <p:nvPr/>
        </p:nvPicPr>
        <p:blipFill>
          <a:blip r:embed="rId2"/>
          <a:stretch>
            <a:fillRect/>
          </a:stretch>
        </p:blipFill>
        <p:spPr>
          <a:xfrm>
            <a:off x="4292250" y="4717285"/>
            <a:ext cx="662996" cy="1027170"/>
          </a:xfrm>
          <a:prstGeom prst="rect">
            <a:avLst/>
          </a:prstGeom>
        </p:spPr>
      </p:pic>
      <p:sp>
        <p:nvSpPr>
          <p:cNvPr id="9" name="Flowchart: Magnetic Disk 8"/>
          <p:cNvSpPr/>
          <p:nvPr/>
        </p:nvSpPr>
        <p:spPr>
          <a:xfrm>
            <a:off x="7179491" y="307263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Flowchart: Magnetic Disk 9"/>
          <p:cNvSpPr/>
          <p:nvPr/>
        </p:nvSpPr>
        <p:spPr>
          <a:xfrm>
            <a:off x="7179491" y="404418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1" name="Picture 10"/>
          <p:cNvPicPr>
            <a:picLocks noChangeAspect="1"/>
          </p:cNvPicPr>
          <p:nvPr/>
        </p:nvPicPr>
        <p:blipFill>
          <a:blip r:embed="rId2"/>
          <a:stretch>
            <a:fillRect/>
          </a:stretch>
        </p:blipFill>
        <p:spPr>
          <a:xfrm>
            <a:off x="6603650" y="3396485"/>
            <a:ext cx="662996" cy="1027170"/>
          </a:xfrm>
          <a:prstGeom prst="rect">
            <a:avLst/>
          </a:prstGeom>
        </p:spPr>
      </p:pic>
      <p:cxnSp>
        <p:nvCxnSpPr>
          <p:cNvPr id="43" name="Straight Connector 42"/>
          <p:cNvCxnSpPr/>
          <p:nvPr/>
        </p:nvCxnSpPr>
        <p:spPr>
          <a:xfrm>
            <a:off x="4955246" y="383354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5246" y="392498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55246" y="4020782"/>
            <a:ext cx="1648404" cy="0"/>
          </a:xfrm>
          <a:prstGeom prst="line">
            <a:avLst/>
          </a:prstGeom>
          <a:ln>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3022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
                                        <p:tgtEl>
                                          <p:spTgt spid="40"/>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00"/>
                                        <p:tgtEl>
                                          <p:spTgt spid="45"/>
                                        </p:tgtEl>
                                      </p:cBhvr>
                                    </p:animEffect>
                                  </p:childTnLst>
                                </p:cTn>
                              </p:par>
                            </p:childTnLst>
                          </p:cTn>
                        </p:par>
                        <p:par>
                          <p:cTn id="12" fill="hold">
                            <p:stCondLst>
                              <p:cond delay="400"/>
                            </p:stCondLst>
                            <p:childTnLst>
                              <p:par>
                                <p:cTn id="13" presetID="19" presetClass="emph" presetSubtype="0" fill="hold" grpId="0" nodeType="afterEffect">
                                  <p:stCondLst>
                                    <p:cond delay="0"/>
                                  </p:stCondLst>
                                  <p:childTnLst>
                                    <p:animClr clrSpc="rgb" dir="cw">
                                      <p:cBhvr override="childStyle">
                                        <p:cTn id="14" dur="200" fill="hold"/>
                                        <p:tgtEl>
                                          <p:spTgt spid="10"/>
                                        </p:tgtEl>
                                        <p:attrNameLst>
                                          <p:attrName>style.color</p:attrName>
                                        </p:attrNameLst>
                                      </p:cBhvr>
                                      <p:to>
                                        <a:srgbClr val="669900"/>
                                      </p:to>
                                    </p:animClr>
                                    <p:animClr clrSpc="rgb" dir="cw">
                                      <p:cBhvr>
                                        <p:cTn id="15" dur="200" fill="hold"/>
                                        <p:tgtEl>
                                          <p:spTgt spid="10"/>
                                        </p:tgtEl>
                                        <p:attrNameLst>
                                          <p:attrName>fillcolor</p:attrName>
                                        </p:attrNameLst>
                                      </p:cBhvr>
                                      <p:to>
                                        <a:srgbClr val="669900"/>
                                      </p:to>
                                    </p:animClr>
                                    <p:set>
                                      <p:cBhvr>
                                        <p:cTn id="16" dur="200" fill="hold"/>
                                        <p:tgtEl>
                                          <p:spTgt spid="10"/>
                                        </p:tgtEl>
                                        <p:attrNameLst>
                                          <p:attrName>fill.type</p:attrName>
                                        </p:attrNameLst>
                                      </p:cBhvr>
                                      <p:to>
                                        <p:strVal val="solid"/>
                                      </p:to>
                                    </p:set>
                                    <p:set>
                                      <p:cBhvr>
                                        <p:cTn id="17" dur="200" fill="hold"/>
                                        <p:tgtEl>
                                          <p:spTgt spid="10"/>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00"/>
                                        <p:tgtEl>
                                          <p:spTgt spid="44"/>
                                        </p:tgtEl>
                                      </p:cBhvr>
                                    </p:animEffect>
                                  </p:childTnLst>
                                </p:cTn>
                              </p:par>
                            </p:childTnLst>
                          </p:cTn>
                        </p:par>
                        <p:par>
                          <p:cTn id="33" fill="hold">
                            <p:stCondLst>
                              <p:cond delay="400"/>
                            </p:stCondLst>
                            <p:childTnLst>
                              <p:par>
                                <p:cTn id="34" presetID="19" presetClass="emph" presetSubtype="0" fill="hold" grpId="0" nodeType="afterEffect">
                                  <p:stCondLst>
                                    <p:cond delay="0"/>
                                  </p:stCondLst>
                                  <p:childTnLst>
                                    <p:animClr clrSpc="rgb" dir="cw">
                                      <p:cBhvr override="childStyle">
                                        <p:cTn id="35" dur="200" fill="hold"/>
                                        <p:tgtEl>
                                          <p:spTgt spid="9"/>
                                        </p:tgtEl>
                                        <p:attrNameLst>
                                          <p:attrName>style.color</p:attrName>
                                        </p:attrNameLst>
                                      </p:cBhvr>
                                      <p:to>
                                        <a:schemeClr val="accent1"/>
                                      </p:to>
                                    </p:animClr>
                                    <p:animClr clrSpc="rgb" dir="cw">
                                      <p:cBhvr>
                                        <p:cTn id="36" dur="200" fill="hold"/>
                                        <p:tgtEl>
                                          <p:spTgt spid="9"/>
                                        </p:tgtEl>
                                        <p:attrNameLst>
                                          <p:attrName>fillcolor</p:attrName>
                                        </p:attrNameLst>
                                      </p:cBhvr>
                                      <p:to>
                                        <a:schemeClr val="accent1"/>
                                      </p:to>
                                    </p:animClr>
                                    <p:set>
                                      <p:cBhvr>
                                        <p:cTn id="37" dur="200" fill="hold"/>
                                        <p:tgtEl>
                                          <p:spTgt spid="9"/>
                                        </p:tgtEl>
                                        <p:attrNameLst>
                                          <p:attrName>fill.type</p:attrName>
                                        </p:attrNameLst>
                                      </p:cBhvr>
                                      <p:to>
                                        <p:strVal val="solid"/>
                                      </p:to>
                                    </p:set>
                                    <p:set>
                                      <p:cBhvr>
                                        <p:cTn id="38" dur="200" fill="hold"/>
                                        <p:tgtEl>
                                          <p:spTgt spid="9"/>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childTnLst>
                          </p:cTn>
                        </p:par>
                        <p:par>
                          <p:cTn id="44" fill="hold">
                            <p:stCondLst>
                              <p:cond delay="20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00"/>
                                        <p:tgtEl>
                                          <p:spTgt spid="47"/>
                                        </p:tgtEl>
                                      </p:cBhvr>
                                    </p:animEffect>
                                  </p:childTnLst>
                                </p:cTn>
                              </p:par>
                            </p:childTnLst>
                          </p:cTn>
                        </p:par>
                        <p:par>
                          <p:cTn id="48" fill="hold">
                            <p:stCondLst>
                              <p:cond delay="400"/>
                            </p:stCondLst>
                            <p:childTnLst>
                              <p:par>
                                <p:cTn id="49" presetID="10"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200"/>
                                        <p:tgtEl>
                                          <p:spTgt spid="48"/>
                                        </p:tgtEl>
                                      </p:cBhvr>
                                    </p:animEffect>
                                  </p:childTnLst>
                                </p:cTn>
                              </p:par>
                            </p:childTnLst>
                          </p:cTn>
                        </p:par>
                        <p:par>
                          <p:cTn id="52" fill="hold">
                            <p:stCondLst>
                              <p:cond delay="600"/>
                            </p:stCondLst>
                            <p:childTnLst>
                              <p:par>
                                <p:cTn id="53" presetID="10" presetClass="entr" presetSubtype="0"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200"/>
                                        <p:tgtEl>
                                          <p:spTgt spid="49"/>
                                        </p:tgtEl>
                                      </p:cBhvr>
                                    </p:animEffect>
                                  </p:childTnLst>
                                </p:cTn>
                              </p:par>
                            </p:childTnLst>
                          </p:cTn>
                        </p:par>
                        <p:par>
                          <p:cTn id="56" fill="hold">
                            <p:stCondLst>
                              <p:cond delay="800"/>
                            </p:stCondLst>
                            <p:childTnLst>
                              <p:par>
                                <p:cTn id="57" presetID="19" presetClass="emph" presetSubtype="0" fill="hold" grpId="1" nodeType="afterEffect">
                                  <p:stCondLst>
                                    <p:cond delay="0"/>
                                  </p:stCondLst>
                                  <p:childTnLst>
                                    <p:animClr clrSpc="rgb" dir="cw">
                                      <p:cBhvr override="childStyle">
                                        <p:cTn id="58" dur="200" fill="hold"/>
                                        <p:tgtEl>
                                          <p:spTgt spid="46"/>
                                        </p:tgtEl>
                                        <p:attrNameLst>
                                          <p:attrName>style.color</p:attrName>
                                        </p:attrNameLst>
                                      </p:cBhvr>
                                      <p:to>
                                        <a:schemeClr val="accent2"/>
                                      </p:to>
                                    </p:animClr>
                                    <p:animClr clrSpc="rgb" dir="cw">
                                      <p:cBhvr>
                                        <p:cTn id="59" dur="200" fill="hold"/>
                                        <p:tgtEl>
                                          <p:spTgt spid="46"/>
                                        </p:tgtEl>
                                        <p:attrNameLst>
                                          <p:attrName>fillcolor</p:attrName>
                                        </p:attrNameLst>
                                      </p:cBhvr>
                                      <p:to>
                                        <a:schemeClr val="accent2"/>
                                      </p:to>
                                    </p:animClr>
                                    <p:set>
                                      <p:cBhvr>
                                        <p:cTn id="60" dur="200" fill="hold"/>
                                        <p:tgtEl>
                                          <p:spTgt spid="46"/>
                                        </p:tgtEl>
                                        <p:attrNameLst>
                                          <p:attrName>fill.type</p:attrName>
                                        </p:attrNameLst>
                                      </p:cBhvr>
                                      <p:to>
                                        <p:strVal val="solid"/>
                                      </p:to>
                                    </p:set>
                                    <p:set>
                                      <p:cBhvr>
                                        <p:cTn id="61" dur="200" fill="hold"/>
                                        <p:tgtEl>
                                          <p:spTgt spid="46"/>
                                        </p:tgtEl>
                                        <p:attrNameLst>
                                          <p:attrName>fill.on</p:attrName>
                                        </p:attrNameLst>
                                      </p:cBhvr>
                                      <p:to>
                                        <p:strVal val="true"/>
                                      </p:to>
                                    </p:set>
                                  </p:childTnLst>
                                </p:cTn>
                              </p:par>
                              <p:par>
                                <p:cTn id="62" presetID="19" presetClass="emph" presetSubtype="0" fill="hold" grpId="1" nodeType="withEffect">
                                  <p:stCondLst>
                                    <p:cond delay="0"/>
                                  </p:stCondLst>
                                  <p:childTnLst>
                                    <p:animClr clrSpc="rgb" dir="cw">
                                      <p:cBhvr override="childStyle">
                                        <p:cTn id="63" dur="200" fill="hold"/>
                                        <p:tgtEl>
                                          <p:spTgt spid="47"/>
                                        </p:tgtEl>
                                        <p:attrNameLst>
                                          <p:attrName>style.color</p:attrName>
                                        </p:attrNameLst>
                                      </p:cBhvr>
                                      <p:to>
                                        <a:schemeClr val="accent2"/>
                                      </p:to>
                                    </p:animClr>
                                    <p:animClr clrSpc="rgb" dir="cw">
                                      <p:cBhvr>
                                        <p:cTn id="64" dur="200" fill="hold"/>
                                        <p:tgtEl>
                                          <p:spTgt spid="47"/>
                                        </p:tgtEl>
                                        <p:attrNameLst>
                                          <p:attrName>fillcolor</p:attrName>
                                        </p:attrNameLst>
                                      </p:cBhvr>
                                      <p:to>
                                        <a:schemeClr val="accent2"/>
                                      </p:to>
                                    </p:animClr>
                                    <p:set>
                                      <p:cBhvr>
                                        <p:cTn id="65" dur="200" fill="hold"/>
                                        <p:tgtEl>
                                          <p:spTgt spid="47"/>
                                        </p:tgtEl>
                                        <p:attrNameLst>
                                          <p:attrName>fill.type</p:attrName>
                                        </p:attrNameLst>
                                      </p:cBhvr>
                                      <p:to>
                                        <p:strVal val="solid"/>
                                      </p:to>
                                    </p:set>
                                    <p:set>
                                      <p:cBhvr>
                                        <p:cTn id="66" dur="200" fill="hold"/>
                                        <p:tgtEl>
                                          <p:spTgt spid="47"/>
                                        </p:tgtEl>
                                        <p:attrNameLst>
                                          <p:attrName>fill.on</p:attrName>
                                        </p:attrNameLst>
                                      </p:cBhvr>
                                      <p:to>
                                        <p:strVal val="true"/>
                                      </p:to>
                                    </p:set>
                                  </p:childTnLst>
                                </p:cTn>
                              </p:par>
                              <p:par>
                                <p:cTn id="67" presetID="19" presetClass="emph" presetSubtype="0" fill="hold" grpId="1" nodeType="withEffect">
                                  <p:stCondLst>
                                    <p:cond delay="0"/>
                                  </p:stCondLst>
                                  <p:childTnLst>
                                    <p:animClr clrSpc="rgb" dir="cw">
                                      <p:cBhvr override="childStyle">
                                        <p:cTn id="68" dur="200" fill="hold"/>
                                        <p:tgtEl>
                                          <p:spTgt spid="48"/>
                                        </p:tgtEl>
                                        <p:attrNameLst>
                                          <p:attrName>style.color</p:attrName>
                                        </p:attrNameLst>
                                      </p:cBhvr>
                                      <p:to>
                                        <a:schemeClr val="accent2"/>
                                      </p:to>
                                    </p:animClr>
                                    <p:animClr clrSpc="rgb" dir="cw">
                                      <p:cBhvr>
                                        <p:cTn id="69" dur="200" fill="hold"/>
                                        <p:tgtEl>
                                          <p:spTgt spid="48"/>
                                        </p:tgtEl>
                                        <p:attrNameLst>
                                          <p:attrName>fillcolor</p:attrName>
                                        </p:attrNameLst>
                                      </p:cBhvr>
                                      <p:to>
                                        <a:schemeClr val="accent2"/>
                                      </p:to>
                                    </p:animClr>
                                    <p:set>
                                      <p:cBhvr>
                                        <p:cTn id="70" dur="200" fill="hold"/>
                                        <p:tgtEl>
                                          <p:spTgt spid="48"/>
                                        </p:tgtEl>
                                        <p:attrNameLst>
                                          <p:attrName>fill.type</p:attrName>
                                        </p:attrNameLst>
                                      </p:cBhvr>
                                      <p:to>
                                        <p:strVal val="solid"/>
                                      </p:to>
                                    </p:set>
                                    <p:set>
                                      <p:cBhvr>
                                        <p:cTn id="71" dur="200" fill="hold"/>
                                        <p:tgtEl>
                                          <p:spTgt spid="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46" grpId="1" animBg="1"/>
      <p:bldP spid="38" grpId="0" animBg="1"/>
      <p:bldP spid="39" grpId="0" animBg="1"/>
      <p:bldP spid="40" grpId="0" animBg="1"/>
      <p:bldP spid="47" grpId="0" animBg="1"/>
      <p:bldP spid="47" grpId="1" animBg="1"/>
      <p:bldP spid="48" grpId="0" animBg="1"/>
      <p:bldP spid="48" grpId="1" animBg="1"/>
      <p:bldP spid="9" grpId="0" animBg="1"/>
      <p:bldP spid="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#40</a:t>
            </a:r>
          </a:p>
        </p:txBody>
      </p:sp>
      <p:sp>
        <p:nvSpPr>
          <p:cNvPr id="3" name="Text Placeholder 2"/>
          <p:cNvSpPr>
            <a:spLocks noGrp="1"/>
          </p:cNvSpPr>
          <p:nvPr>
            <p:ph type="body" sz="quarter" idx="10"/>
          </p:nvPr>
        </p:nvSpPr>
        <p:spPr/>
        <p:txBody>
          <a:bodyPr/>
          <a:lstStyle/>
          <a:p>
            <a:r>
              <a:rPr lang="en-US" sz="3200" dirty="0"/>
              <a:t>(Don’t)</a:t>
            </a:r>
            <a:br>
              <a:rPr lang="en-US" dirty="0"/>
            </a:br>
            <a:r>
              <a:rPr lang="en-US" dirty="0"/>
              <a:t>Implement a </a:t>
            </a:r>
            <a:r>
              <a:rPr lang="en-US" dirty="0" err="1"/>
              <a:t>vFlash</a:t>
            </a:r>
            <a:r>
              <a:rPr lang="en-US" dirty="0"/>
              <a:t> Host Swap Cache</a:t>
            </a:r>
          </a:p>
        </p:txBody>
      </p:sp>
    </p:spTree>
    <p:extLst>
      <p:ext uri="{BB962C8B-B14F-4D97-AF65-F5344CB8AC3E}">
        <p14:creationId xmlns:p14="http://schemas.microsoft.com/office/powerpoint/2010/main" val="3640639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#41</a:t>
            </a:r>
          </a:p>
        </p:txBody>
      </p:sp>
      <p:sp>
        <p:nvSpPr>
          <p:cNvPr id="3" name="Text Placeholder 2"/>
          <p:cNvSpPr>
            <a:spLocks noGrp="1"/>
          </p:cNvSpPr>
          <p:nvPr>
            <p:ph type="body" sz="quarter" idx="10"/>
          </p:nvPr>
        </p:nvSpPr>
        <p:spPr/>
        <p:txBody>
          <a:bodyPr/>
          <a:lstStyle/>
          <a:p>
            <a:r>
              <a:rPr lang="en-US" dirty="0"/>
              <a:t>Understand Why and Where to</a:t>
            </a:r>
            <a:br>
              <a:rPr lang="en-US" dirty="0"/>
            </a:br>
            <a:r>
              <a:rPr lang="en-US" dirty="0"/>
              <a:t>Implement Network I/O Control</a:t>
            </a:r>
          </a:p>
        </p:txBody>
      </p:sp>
    </p:spTree>
    <p:extLst>
      <p:ext uri="{BB962C8B-B14F-4D97-AF65-F5344CB8AC3E}">
        <p14:creationId xmlns:p14="http://schemas.microsoft.com/office/powerpoint/2010/main" val="4035073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Enterprise Plus licensing required.</a:t>
            </a:r>
          </a:p>
          <a:p>
            <a:r>
              <a:rPr lang="en-US" dirty="0"/>
              <a:t>NIOC can only be enabled on </a:t>
            </a:r>
            <a:r>
              <a:rPr lang="en-US" dirty="0" err="1"/>
              <a:t>dvSwitches</a:t>
            </a:r>
            <a:r>
              <a:rPr lang="en-US" dirty="0"/>
              <a:t>.</a:t>
            </a:r>
          </a:p>
          <a:p>
            <a:r>
              <a:rPr lang="en-US" dirty="0"/>
              <a:t>Enabled by default on </a:t>
            </a:r>
            <a:r>
              <a:rPr lang="en-US" dirty="0" err="1"/>
              <a:t>dvSwitches</a:t>
            </a:r>
            <a:r>
              <a:rPr lang="en-US" dirty="0"/>
              <a:t> &gt; v5.5.</a:t>
            </a:r>
          </a:p>
          <a:p>
            <a:r>
              <a:rPr lang="en-US" dirty="0"/>
              <a:t>NIOC v3 available only on vSphere 6.</a:t>
            </a:r>
          </a:p>
          <a:p>
            <a:r>
              <a:rPr lang="en-US" dirty="0"/>
              <a:t>Incompatible with SR-IOV.</a:t>
            </a:r>
          </a:p>
        </p:txBody>
      </p:sp>
      <p:sp>
        <p:nvSpPr>
          <p:cNvPr id="7" name="Title 6"/>
          <p:cNvSpPr>
            <a:spLocks noGrp="1"/>
          </p:cNvSpPr>
          <p:nvPr>
            <p:ph type="title"/>
          </p:nvPr>
        </p:nvSpPr>
        <p:spPr/>
        <p:txBody>
          <a:bodyPr/>
          <a:lstStyle/>
          <a:p>
            <a:r>
              <a:rPr lang="en-US" dirty="0"/>
              <a:t>Identify Network I/O Control Requirements</a:t>
            </a:r>
          </a:p>
        </p:txBody>
      </p:sp>
    </p:spTree>
    <p:extLst>
      <p:ext uri="{BB962C8B-B14F-4D97-AF65-F5344CB8AC3E}">
        <p14:creationId xmlns:p14="http://schemas.microsoft.com/office/powerpoint/2010/main" val="4097765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Extends concept of Resource Pools to networking.</a:t>
            </a:r>
          </a:p>
          <a:p>
            <a:r>
              <a:rPr lang="en-US" dirty="0"/>
              <a:t>Facilitates the assignment of reservations, limits, and shares to network resources.</a:t>
            </a:r>
          </a:p>
          <a:p>
            <a:r>
              <a:rPr lang="en-US" dirty="0"/>
              <a:t>Upon enabling, nine predetermined Resource Pools are created for common vSphere traffic.</a:t>
            </a:r>
          </a:p>
          <a:p>
            <a:r>
              <a:rPr lang="en-US" dirty="0"/>
              <a:t>Reservation quotas can then be configured on user-defined Resource Pools.</a:t>
            </a:r>
          </a:p>
        </p:txBody>
      </p:sp>
      <p:sp>
        <p:nvSpPr>
          <p:cNvPr id="7" name="Title 6"/>
          <p:cNvSpPr>
            <a:spLocks noGrp="1"/>
          </p:cNvSpPr>
          <p:nvPr>
            <p:ph type="title"/>
          </p:nvPr>
        </p:nvSpPr>
        <p:spPr/>
        <p:txBody>
          <a:bodyPr/>
          <a:lstStyle/>
          <a:p>
            <a:r>
              <a:rPr lang="en-US" dirty="0"/>
              <a:t>Identify Network I/O Control Capabilities</a:t>
            </a:r>
          </a:p>
        </p:txBody>
      </p:sp>
    </p:spTree>
    <p:extLst>
      <p:ext uri="{BB962C8B-B14F-4D97-AF65-F5344CB8AC3E}">
        <p14:creationId xmlns:p14="http://schemas.microsoft.com/office/powerpoint/2010/main" val="2318193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#42</a:t>
            </a:r>
          </a:p>
        </p:txBody>
      </p:sp>
      <p:sp>
        <p:nvSpPr>
          <p:cNvPr id="3" name="Text Placeholder 2"/>
          <p:cNvSpPr>
            <a:spLocks noGrp="1"/>
          </p:cNvSpPr>
          <p:nvPr>
            <p:ph type="body" sz="quarter" idx="10"/>
          </p:nvPr>
        </p:nvSpPr>
        <p:spPr/>
        <p:txBody>
          <a:bodyPr/>
          <a:lstStyle/>
          <a:p>
            <a:r>
              <a:rPr lang="en-US" dirty="0"/>
              <a:t>Understand Why and Where to</a:t>
            </a:r>
            <a:br>
              <a:rPr lang="en-US" dirty="0"/>
            </a:br>
            <a:r>
              <a:rPr lang="en-US" dirty="0"/>
              <a:t>Implement Storage I/O Control</a:t>
            </a:r>
          </a:p>
        </p:txBody>
      </p:sp>
    </p:spTree>
    <p:extLst>
      <p:ext uri="{BB962C8B-B14F-4D97-AF65-F5344CB8AC3E}">
        <p14:creationId xmlns:p14="http://schemas.microsoft.com/office/powerpoint/2010/main" val="9072569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SIOC-managed datastores must be managed under a single vCenter Server instance.</a:t>
            </a:r>
          </a:p>
          <a:p>
            <a:r>
              <a:rPr lang="en-US" dirty="0"/>
              <a:t>VMFS datastores must be backed by </a:t>
            </a:r>
            <a:r>
              <a:rPr lang="en-US" dirty="0" err="1"/>
              <a:t>Fibre</a:t>
            </a:r>
            <a:r>
              <a:rPr lang="en-US" dirty="0"/>
              <a:t> Channel, </a:t>
            </a:r>
            <a:r>
              <a:rPr lang="en-US" dirty="0" err="1"/>
              <a:t>FCoE</a:t>
            </a:r>
            <a:r>
              <a:rPr lang="en-US" dirty="0"/>
              <a:t>, iSCSI, or NFS storage.</a:t>
            </a:r>
          </a:p>
          <a:p>
            <a:r>
              <a:rPr lang="en-US" dirty="0"/>
              <a:t>RDMs are not supported.</a:t>
            </a:r>
          </a:p>
          <a:p>
            <a:r>
              <a:rPr lang="en-US" dirty="0"/>
              <a:t>Datastores with multiple extents are unsupported.</a:t>
            </a:r>
          </a:p>
          <a:p>
            <a:r>
              <a:rPr lang="en-US" dirty="0"/>
              <a:t>SIOC can interfere with array auto-</a:t>
            </a:r>
            <a:r>
              <a:rPr lang="en-US" dirty="0" err="1"/>
              <a:t>tiering</a:t>
            </a:r>
            <a:r>
              <a:rPr lang="en-US" dirty="0"/>
              <a:t>.</a:t>
            </a:r>
          </a:p>
          <a:p>
            <a:r>
              <a:rPr lang="en-US" dirty="0"/>
              <a:t>Disabled by default.</a:t>
            </a:r>
          </a:p>
        </p:txBody>
      </p:sp>
      <p:sp>
        <p:nvSpPr>
          <p:cNvPr id="7" name="Title 6"/>
          <p:cNvSpPr>
            <a:spLocks noGrp="1"/>
          </p:cNvSpPr>
          <p:nvPr>
            <p:ph type="title"/>
          </p:nvPr>
        </p:nvSpPr>
        <p:spPr/>
        <p:txBody>
          <a:bodyPr/>
          <a:lstStyle/>
          <a:p>
            <a:r>
              <a:rPr lang="en-US" dirty="0"/>
              <a:t>Identify Storage I/O Control Requirements</a:t>
            </a:r>
          </a:p>
        </p:txBody>
      </p:sp>
    </p:spTree>
    <p:extLst>
      <p:ext uri="{BB962C8B-B14F-4D97-AF65-F5344CB8AC3E}">
        <p14:creationId xmlns:p14="http://schemas.microsoft.com/office/powerpoint/2010/main" val="11331259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	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4099560"/>
            <a:ext cx="582746" cy="589057"/>
          </a:xfrm>
          <a:prstGeom prst="rect">
            <a:avLst/>
          </a:prstGeom>
        </p:spPr>
      </p:pic>
    </p:spTree>
    <p:extLst>
      <p:ext uri="{BB962C8B-B14F-4D97-AF65-F5344CB8AC3E}">
        <p14:creationId xmlns:p14="http://schemas.microsoft.com/office/powerpoint/2010/main" val="1623435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01167" y="1673357"/>
            <a:ext cx="9751484" cy="1371600"/>
          </a:xfrm>
          <a:prstGeom prst="rect">
            <a:avLst/>
          </a:prstGeom>
          <a:solidFill>
            <a:schemeClr val="bg1">
              <a:alpha val="30000"/>
            </a:schemeClr>
          </a:solidFill>
          <a:ln>
            <a:noFill/>
          </a:ln>
          <a:effectLst/>
          <a:extLst/>
        </p:spPr>
        <p:txBody>
          <a:bodyPr lIns="120505" tIns="59264" rIns="120505" bIns="59264" anchor="b">
            <a:prstTxWarp prst="textNoShape">
              <a:avLst/>
            </a:prstTxWarp>
          </a:bodyPr>
          <a:lstStyle/>
          <a:p>
            <a:pPr algn="r" defTabSz="1195887" eaLnBrk="0" hangingPunct="0"/>
            <a:r>
              <a:rPr lang="en-US" sz="5333" b="1" kern="0" dirty="0">
                <a:solidFill>
                  <a:srgbClr val="002060"/>
                </a:solidFill>
                <a:latin typeface="Myriad Pro" panose="020B0503030403020204" pitchFamily="34" charset="0"/>
              </a:rPr>
              <a:t>Sixty-Seven vSphere Tips</a:t>
            </a:r>
            <a:br>
              <a:rPr lang="en-US" sz="5333" b="1" kern="0" dirty="0">
                <a:solidFill>
                  <a:srgbClr val="002060"/>
                </a:solidFill>
                <a:latin typeface="Myriad Pro" panose="020B0503030403020204" pitchFamily="34" charset="0"/>
              </a:rPr>
            </a:br>
            <a:r>
              <a:rPr lang="en-US" sz="3200" b="1" kern="0" dirty="0">
                <a:solidFill>
                  <a:srgbClr val="002060"/>
                </a:solidFill>
                <a:latin typeface="Myriad Pro" panose="020B0503030403020204" pitchFamily="34" charset="0"/>
              </a:rPr>
              <a:t>…that’ll pay for this conference!</a:t>
            </a:r>
            <a:endParaRPr lang="en-US" sz="5333" b="1" kern="0" dirty="0">
              <a:solidFill>
                <a:srgbClr val="002060"/>
              </a:solidFill>
              <a:latin typeface="Myriad Pro" panose="020B0503030403020204" pitchFamily="34" charset="0"/>
            </a:endParaRPr>
          </a:p>
        </p:txBody>
      </p:sp>
      <p:sp>
        <p:nvSpPr>
          <p:cNvPr id="2" name="Speech Bubble: Rectangle 1"/>
          <p:cNvSpPr/>
          <p:nvPr/>
        </p:nvSpPr>
        <p:spPr>
          <a:xfrm>
            <a:off x="1943100" y="4049486"/>
            <a:ext cx="6482443" cy="1796143"/>
          </a:xfrm>
          <a:prstGeom prst="wedgeRectCallout">
            <a:avLst>
              <a:gd name="adj1" fmla="val -1186"/>
              <a:gd name="adj2" fmla="val -12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TIP #1:</a:t>
            </a:r>
            <a:br>
              <a:rPr lang="en-US" sz="2800" dirty="0"/>
            </a:br>
            <a:r>
              <a:rPr lang="en-US" sz="2800" dirty="0"/>
              <a:t>Never trust a conference session title</a:t>
            </a:r>
            <a:br>
              <a:rPr lang="en-US" sz="2800" dirty="0"/>
            </a:br>
            <a:r>
              <a:rPr lang="en-US" sz="2800" dirty="0"/>
              <a:t>that advertises </a:t>
            </a:r>
            <a:r>
              <a:rPr lang="en-US" sz="3600" b="1" u="sng" dirty="0"/>
              <a:t>67</a:t>
            </a:r>
            <a:r>
              <a:rPr lang="en-US" sz="2800" dirty="0"/>
              <a:t> tips.</a:t>
            </a:r>
          </a:p>
        </p:txBody>
      </p:sp>
    </p:spTree>
    <p:extLst>
      <p:ext uri="{BB962C8B-B14F-4D97-AF65-F5344CB8AC3E}">
        <p14:creationId xmlns:p14="http://schemas.microsoft.com/office/powerpoint/2010/main" val="1910576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a:t>
            </a:r>
          </a:p>
        </p:txBody>
      </p:sp>
      <p:sp>
        <p:nvSpPr>
          <p:cNvPr id="3" name="Text Placeholder 2"/>
          <p:cNvSpPr>
            <a:spLocks noGrp="1"/>
          </p:cNvSpPr>
          <p:nvPr>
            <p:ph type="body" sz="quarter" idx="10"/>
          </p:nvPr>
        </p:nvSpPr>
        <p:spPr/>
        <p:txBody>
          <a:bodyPr/>
          <a:lstStyle/>
          <a:p>
            <a:r>
              <a:rPr lang="en-US" dirty="0"/>
              <a:t>Download and Auto-trust</a:t>
            </a:r>
            <a:br>
              <a:rPr lang="en-US" dirty="0"/>
            </a:br>
            <a:r>
              <a:rPr lang="en-US" dirty="0"/>
              <a:t>vCenter Server Certificates</a:t>
            </a:r>
          </a:p>
        </p:txBody>
      </p:sp>
    </p:spTree>
    <p:extLst>
      <p:ext uri="{BB962C8B-B14F-4D97-AF65-F5344CB8AC3E}">
        <p14:creationId xmlns:p14="http://schemas.microsoft.com/office/powerpoint/2010/main" val="33222313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#43</a:t>
            </a:r>
          </a:p>
        </p:txBody>
      </p:sp>
      <p:sp>
        <p:nvSpPr>
          <p:cNvPr id="3" name="Text Placeholder 2"/>
          <p:cNvSpPr>
            <a:spLocks noGrp="1"/>
          </p:cNvSpPr>
          <p:nvPr>
            <p:ph type="body" sz="quarter" idx="10"/>
          </p:nvPr>
        </p:nvSpPr>
        <p:spPr/>
        <p:txBody>
          <a:bodyPr/>
          <a:lstStyle/>
          <a:p>
            <a:r>
              <a:rPr lang="en-US" dirty="0"/>
              <a:t>Avoid Inadvertently Exploding Yourself</a:t>
            </a:r>
            <a:br>
              <a:rPr lang="en-US" dirty="0"/>
            </a:br>
            <a:r>
              <a:rPr lang="en-US" dirty="0"/>
              <a:t>with vSphere HA Admission Control</a:t>
            </a:r>
            <a:br>
              <a:rPr lang="en-US" dirty="0"/>
            </a:br>
            <a:r>
              <a:rPr lang="en-US" sz="2000" dirty="0"/>
              <a:t>(Caution: Lots of slides)</a:t>
            </a:r>
            <a:endParaRPr lang="en-US" dirty="0"/>
          </a:p>
        </p:txBody>
      </p:sp>
    </p:spTree>
    <p:extLst>
      <p:ext uri="{BB962C8B-B14F-4D97-AF65-F5344CB8AC3E}">
        <p14:creationId xmlns:p14="http://schemas.microsoft.com/office/powerpoint/2010/main" val="747257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4223776"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3"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3"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1" name="Oval 10"/>
          <p:cNvSpPr/>
          <p:nvPr/>
        </p:nvSpPr>
        <p:spPr>
          <a:xfrm>
            <a:off x="4950576"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23%</a:t>
            </a:r>
            <a:endParaRPr lang="en-US" dirty="0">
              <a:solidFill>
                <a:schemeClr val="tx1"/>
              </a:solidFill>
            </a:endParaRPr>
          </a:p>
        </p:txBody>
      </p:sp>
      <p:sp>
        <p:nvSpPr>
          <p:cNvPr id="12" name="Oval 11"/>
          <p:cNvSpPr/>
          <p:nvPr/>
        </p:nvSpPr>
        <p:spPr>
          <a:xfrm>
            <a:off x="6621979"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17%</a:t>
            </a:r>
            <a:endParaRPr lang="en-US" dirty="0">
              <a:solidFill>
                <a:schemeClr val="tx1"/>
              </a:solidFill>
            </a:endParaRPr>
          </a:p>
        </p:txBody>
      </p:sp>
      <p:sp>
        <p:nvSpPr>
          <p:cNvPr id="13" name="Oval 12"/>
          <p:cNvSpPr/>
          <p:nvPr/>
        </p:nvSpPr>
        <p:spPr>
          <a:xfrm>
            <a:off x="4950575" y="4421926"/>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80%</a:t>
            </a:r>
            <a:endParaRPr lang="en-US" dirty="0">
              <a:solidFill>
                <a:schemeClr val="tx1"/>
              </a:solidFill>
            </a:endParaRPr>
          </a:p>
        </p:txBody>
      </p:sp>
      <p:sp>
        <p:nvSpPr>
          <p:cNvPr id="14" name="Oval 13"/>
          <p:cNvSpPr/>
          <p:nvPr/>
        </p:nvSpPr>
        <p:spPr>
          <a:xfrm>
            <a:off x="6621978"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65%</a:t>
            </a:r>
            <a:endParaRPr lang="en-US" dirty="0">
              <a:solidFill>
                <a:schemeClr val="tx1"/>
              </a:solidFill>
            </a:endParaRPr>
          </a:p>
        </p:txBody>
      </p:sp>
    </p:spTree>
    <p:extLst>
      <p:ext uri="{BB962C8B-B14F-4D97-AF65-F5344CB8AC3E}">
        <p14:creationId xmlns:p14="http://schemas.microsoft.com/office/powerpoint/2010/main" val="2259421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4223775"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2"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5"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2"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5"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1" name="Oval 10"/>
          <p:cNvSpPr/>
          <p:nvPr/>
        </p:nvSpPr>
        <p:spPr>
          <a:xfrm>
            <a:off x="4950575"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2" name="Oval 11"/>
          <p:cNvSpPr/>
          <p:nvPr/>
        </p:nvSpPr>
        <p:spPr>
          <a:xfrm>
            <a:off x="6621978"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3" name="Oval 12"/>
          <p:cNvSpPr/>
          <p:nvPr/>
        </p:nvSpPr>
        <p:spPr>
          <a:xfrm>
            <a:off x="4950574" y="4421926"/>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4" name="Oval 13"/>
          <p:cNvSpPr/>
          <p:nvPr/>
        </p:nvSpPr>
        <p:spPr>
          <a:xfrm>
            <a:off x="6621977"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21" name="Oval 20"/>
          <p:cNvSpPr/>
          <p:nvPr/>
        </p:nvSpPr>
        <p:spPr>
          <a:xfrm>
            <a:off x="4950574"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22" name="Oval 21"/>
          <p:cNvSpPr/>
          <p:nvPr/>
        </p:nvSpPr>
        <p:spPr>
          <a:xfrm>
            <a:off x="6621976" y="2420546"/>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23" name="Oval 22"/>
          <p:cNvSpPr/>
          <p:nvPr/>
        </p:nvSpPr>
        <p:spPr>
          <a:xfrm>
            <a:off x="4950574"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24" name="Oval 23"/>
          <p:cNvSpPr/>
          <p:nvPr/>
        </p:nvSpPr>
        <p:spPr>
          <a:xfrm>
            <a:off x="6621976" y="4421924"/>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5" name="Multiply 14"/>
          <p:cNvSpPr/>
          <p:nvPr/>
        </p:nvSpPr>
        <p:spPr>
          <a:xfrm>
            <a:off x="6383549" y="4189579"/>
            <a:ext cx="1582794" cy="158895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769023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2"/>
                                        </p:tgtEl>
                                      </p:cBhvr>
                                    </p:animEffect>
                                    <p:animScale>
                                      <p:cBhvr>
                                        <p:cTn id="10" dur="250" autoRev="1" fill="hold"/>
                                        <p:tgtEl>
                                          <p:spTgt spid="22"/>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3"/>
                                        </p:tgtEl>
                                      </p:cBhvr>
                                    </p:animEffect>
                                    <p:animScale>
                                      <p:cBhvr>
                                        <p:cTn id="16" dur="250" autoRev="1" fill="hold"/>
                                        <p:tgtEl>
                                          <p:spTgt spid="23"/>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15"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4223775"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2"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5"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2"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5"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1" name="Oval 10"/>
          <p:cNvSpPr/>
          <p:nvPr/>
        </p:nvSpPr>
        <p:spPr>
          <a:xfrm>
            <a:off x="4950575"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2" name="Oval 11"/>
          <p:cNvSpPr/>
          <p:nvPr/>
        </p:nvSpPr>
        <p:spPr>
          <a:xfrm>
            <a:off x="6621978" y="2420911"/>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3" name="Oval 12"/>
          <p:cNvSpPr/>
          <p:nvPr/>
        </p:nvSpPr>
        <p:spPr>
          <a:xfrm>
            <a:off x="4950574" y="4421926"/>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4" name="Oval 13"/>
          <p:cNvSpPr/>
          <p:nvPr/>
        </p:nvSpPr>
        <p:spPr>
          <a:xfrm>
            <a:off x="6621977"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endParaRPr lang="en-US" dirty="0">
              <a:solidFill>
                <a:schemeClr val="tx1"/>
              </a:solidFill>
            </a:endParaRPr>
          </a:p>
        </p:txBody>
      </p:sp>
      <p:sp>
        <p:nvSpPr>
          <p:cNvPr id="15" name="Multiply 14"/>
          <p:cNvSpPr/>
          <p:nvPr/>
        </p:nvSpPr>
        <p:spPr>
          <a:xfrm>
            <a:off x="6383550" y="4189579"/>
            <a:ext cx="1582794" cy="158895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
        <p:nvSpPr>
          <p:cNvPr id="2" name="Right Arrow 1"/>
          <p:cNvSpPr/>
          <p:nvPr/>
        </p:nvSpPr>
        <p:spPr>
          <a:xfrm rot="16200000">
            <a:off x="6756498" y="3245005"/>
            <a:ext cx="836899" cy="68217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
        <p:nvSpPr>
          <p:cNvPr id="16" name="Right Arrow 15"/>
          <p:cNvSpPr/>
          <p:nvPr/>
        </p:nvSpPr>
        <p:spPr>
          <a:xfrm rot="13691955">
            <a:off x="5776286" y="3523230"/>
            <a:ext cx="836899" cy="68217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
        <p:nvSpPr>
          <p:cNvPr id="17" name="Right Arrow 16"/>
          <p:cNvSpPr/>
          <p:nvPr/>
        </p:nvSpPr>
        <p:spPr>
          <a:xfrm rot="10800000">
            <a:off x="5546651" y="4616679"/>
            <a:ext cx="836899" cy="68217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
        <p:nvSpPr>
          <p:cNvPr id="3" name="&quot;No&quot; Symbol 2"/>
          <p:cNvSpPr/>
          <p:nvPr/>
        </p:nvSpPr>
        <p:spPr>
          <a:xfrm>
            <a:off x="6916922" y="3397458"/>
            <a:ext cx="521974" cy="521974"/>
          </a:xfrm>
          <a:prstGeom prst="noSmoking">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err="1">
              <a:solidFill>
                <a:schemeClr val="bg1"/>
              </a:solidFill>
            </a:endParaRPr>
          </a:p>
        </p:txBody>
      </p:sp>
      <p:sp>
        <p:nvSpPr>
          <p:cNvPr id="19" name="&quot;No&quot; Symbol 18"/>
          <p:cNvSpPr/>
          <p:nvPr/>
        </p:nvSpPr>
        <p:spPr>
          <a:xfrm>
            <a:off x="5958406" y="3629804"/>
            <a:ext cx="521974" cy="521974"/>
          </a:xfrm>
          <a:prstGeom prst="noSmoking">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err="1">
              <a:solidFill>
                <a:schemeClr val="bg1"/>
              </a:solidFill>
            </a:endParaRPr>
          </a:p>
        </p:txBody>
      </p:sp>
      <p:sp>
        <p:nvSpPr>
          <p:cNvPr id="20" name="&quot;No&quot; Symbol 19"/>
          <p:cNvSpPr/>
          <p:nvPr/>
        </p:nvSpPr>
        <p:spPr>
          <a:xfrm>
            <a:off x="5768888" y="4696778"/>
            <a:ext cx="521974" cy="521974"/>
          </a:xfrm>
          <a:prstGeom prst="noSmoking">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8258978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
                                        <p:tgtEl>
                                          <p:spTgt spid="20"/>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
                                        <p:tgtEl>
                                          <p:spTgt spid="19"/>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00"/>
                                        <p:tgtEl>
                                          <p:spTgt spid="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00"/>
                                        <p:tgtEl>
                                          <p:spTgt spid="3"/>
                                        </p:tgtEl>
                                      </p:cBhvr>
                                    </p:animEffect>
                                  </p:childTnLst>
                                </p:cTn>
                              </p:par>
                            </p:childTnLst>
                          </p:cTn>
                        </p:par>
                        <p:par>
                          <p:cTn id="28" fill="hold">
                            <p:stCondLst>
                              <p:cond delay="1200"/>
                            </p:stCondLst>
                            <p:childTnLst>
                              <p:par>
                                <p:cTn id="29" presetID="10" presetClass="exit" presetSubtype="0" fill="hold" grpId="1" nodeType="afterEffect">
                                  <p:stCondLst>
                                    <p:cond delay="0"/>
                                  </p:stCondLst>
                                  <p:childTnLst>
                                    <p:animEffect transition="out" filter="fade">
                                      <p:cBhvr>
                                        <p:cTn id="30" dur="200"/>
                                        <p:tgtEl>
                                          <p:spTgt spid="17"/>
                                        </p:tgtEl>
                                      </p:cBhvr>
                                    </p:animEffect>
                                    <p:set>
                                      <p:cBhvr>
                                        <p:cTn id="31" dur="1" fill="hold">
                                          <p:stCondLst>
                                            <p:cond delay="199"/>
                                          </p:stCondLst>
                                        </p:cTn>
                                        <p:tgtEl>
                                          <p:spTgt spid="17"/>
                                        </p:tgtEl>
                                        <p:attrNameLst>
                                          <p:attrName>style.visibility</p:attrName>
                                        </p:attrNameLst>
                                      </p:cBhvr>
                                      <p:to>
                                        <p:strVal val="hidden"/>
                                      </p:to>
                                    </p:set>
                                  </p:childTnLst>
                                </p:cTn>
                              </p:par>
                            </p:childTnLst>
                          </p:cTn>
                        </p:par>
                        <p:par>
                          <p:cTn id="32" fill="hold">
                            <p:stCondLst>
                              <p:cond delay="1400"/>
                            </p:stCondLst>
                            <p:childTnLst>
                              <p:par>
                                <p:cTn id="33" presetID="10" presetClass="exit" presetSubtype="0" fill="hold" grpId="1" nodeType="afterEffect">
                                  <p:stCondLst>
                                    <p:cond delay="0"/>
                                  </p:stCondLst>
                                  <p:childTnLst>
                                    <p:animEffect transition="out" filter="fade">
                                      <p:cBhvr>
                                        <p:cTn id="34" dur="200"/>
                                        <p:tgtEl>
                                          <p:spTgt spid="20"/>
                                        </p:tgtEl>
                                      </p:cBhvr>
                                    </p:animEffect>
                                    <p:set>
                                      <p:cBhvr>
                                        <p:cTn id="35" dur="1" fill="hold">
                                          <p:stCondLst>
                                            <p:cond delay="199"/>
                                          </p:stCondLst>
                                        </p:cTn>
                                        <p:tgtEl>
                                          <p:spTgt spid="20"/>
                                        </p:tgtEl>
                                        <p:attrNameLst>
                                          <p:attrName>style.visibility</p:attrName>
                                        </p:attrNameLst>
                                      </p:cBhvr>
                                      <p:to>
                                        <p:strVal val="hidden"/>
                                      </p:to>
                                    </p:set>
                                  </p:childTnLst>
                                </p:cTn>
                              </p:par>
                            </p:childTnLst>
                          </p:cTn>
                        </p:par>
                        <p:par>
                          <p:cTn id="36" fill="hold">
                            <p:stCondLst>
                              <p:cond delay="1600"/>
                            </p:stCondLst>
                            <p:childTnLst>
                              <p:par>
                                <p:cTn id="37" presetID="10" presetClass="exit" presetSubtype="0" fill="hold" grpId="1" nodeType="afterEffect">
                                  <p:stCondLst>
                                    <p:cond delay="0"/>
                                  </p:stCondLst>
                                  <p:childTnLst>
                                    <p:animEffect transition="out" filter="fade">
                                      <p:cBhvr>
                                        <p:cTn id="38" dur="200"/>
                                        <p:tgtEl>
                                          <p:spTgt spid="16"/>
                                        </p:tgtEl>
                                      </p:cBhvr>
                                    </p:animEffect>
                                    <p:set>
                                      <p:cBhvr>
                                        <p:cTn id="39" dur="1" fill="hold">
                                          <p:stCondLst>
                                            <p:cond delay="199"/>
                                          </p:stCondLst>
                                        </p:cTn>
                                        <p:tgtEl>
                                          <p:spTgt spid="16"/>
                                        </p:tgtEl>
                                        <p:attrNameLst>
                                          <p:attrName>style.visibility</p:attrName>
                                        </p:attrNameLst>
                                      </p:cBhvr>
                                      <p:to>
                                        <p:strVal val="hidden"/>
                                      </p:to>
                                    </p:set>
                                  </p:childTnLst>
                                </p:cTn>
                              </p:par>
                            </p:childTnLst>
                          </p:cTn>
                        </p:par>
                        <p:par>
                          <p:cTn id="40" fill="hold">
                            <p:stCondLst>
                              <p:cond delay="1800"/>
                            </p:stCondLst>
                            <p:childTnLst>
                              <p:par>
                                <p:cTn id="41" presetID="10" presetClass="exit" presetSubtype="0" fill="hold" grpId="1" nodeType="afterEffect">
                                  <p:stCondLst>
                                    <p:cond delay="0"/>
                                  </p:stCondLst>
                                  <p:childTnLst>
                                    <p:animEffect transition="out" filter="fade">
                                      <p:cBhvr>
                                        <p:cTn id="42" dur="200"/>
                                        <p:tgtEl>
                                          <p:spTgt spid="19"/>
                                        </p:tgtEl>
                                      </p:cBhvr>
                                    </p:animEffect>
                                    <p:set>
                                      <p:cBhvr>
                                        <p:cTn id="43" dur="1" fill="hold">
                                          <p:stCondLst>
                                            <p:cond delay="199"/>
                                          </p:stCondLst>
                                        </p:cTn>
                                        <p:tgtEl>
                                          <p:spTgt spid="19"/>
                                        </p:tgtEl>
                                        <p:attrNameLst>
                                          <p:attrName>style.visibility</p:attrName>
                                        </p:attrNameLst>
                                      </p:cBhvr>
                                      <p:to>
                                        <p:strVal val="hidden"/>
                                      </p:to>
                                    </p:set>
                                  </p:childTnLst>
                                </p:cTn>
                              </p:par>
                            </p:childTnLst>
                          </p:cTn>
                        </p:par>
                        <p:par>
                          <p:cTn id="44" fill="hold">
                            <p:stCondLst>
                              <p:cond delay="2000"/>
                            </p:stCondLst>
                            <p:childTnLst>
                              <p:par>
                                <p:cTn id="45" presetID="10" presetClass="exit" presetSubtype="0" fill="hold" grpId="1" nodeType="afterEffect">
                                  <p:stCondLst>
                                    <p:cond delay="0"/>
                                  </p:stCondLst>
                                  <p:childTnLst>
                                    <p:animEffect transition="out" filter="fade">
                                      <p:cBhvr>
                                        <p:cTn id="46" dur="200"/>
                                        <p:tgtEl>
                                          <p:spTgt spid="2"/>
                                        </p:tgtEl>
                                      </p:cBhvr>
                                    </p:animEffect>
                                    <p:set>
                                      <p:cBhvr>
                                        <p:cTn id="47" dur="1" fill="hold">
                                          <p:stCondLst>
                                            <p:cond delay="199"/>
                                          </p:stCondLst>
                                        </p:cTn>
                                        <p:tgtEl>
                                          <p:spTgt spid="2"/>
                                        </p:tgtEl>
                                        <p:attrNameLst>
                                          <p:attrName>style.visibility</p:attrName>
                                        </p:attrNameLst>
                                      </p:cBhvr>
                                      <p:to>
                                        <p:strVal val="hidden"/>
                                      </p:to>
                                    </p:set>
                                  </p:childTnLst>
                                </p:cTn>
                              </p:par>
                            </p:childTnLst>
                          </p:cTn>
                        </p:par>
                        <p:par>
                          <p:cTn id="48" fill="hold">
                            <p:stCondLst>
                              <p:cond delay="2200"/>
                            </p:stCondLst>
                            <p:childTnLst>
                              <p:par>
                                <p:cTn id="49" presetID="10" presetClass="exit" presetSubtype="0" fill="hold" grpId="1" nodeType="afterEffect">
                                  <p:stCondLst>
                                    <p:cond delay="0"/>
                                  </p:stCondLst>
                                  <p:childTnLst>
                                    <p:animEffect transition="out" filter="fade">
                                      <p:cBhvr>
                                        <p:cTn id="50" dur="200"/>
                                        <p:tgtEl>
                                          <p:spTgt spid="3"/>
                                        </p:tgtEl>
                                      </p:cBhvr>
                                    </p:animEffect>
                                    <p:set>
                                      <p:cBhvr>
                                        <p:cTn id="51" dur="1" fill="hold">
                                          <p:stCondLst>
                                            <p:cond delay="1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P spid="17" grpId="0" animBg="1"/>
      <p:bldP spid="17" grpId="1" animBg="1"/>
      <p:bldP spid="3" grpId="0" animBg="1"/>
      <p:bldP spid="3" grpId="1" animBg="1"/>
      <p:bldP spid="19" grpId="0" animBg="1"/>
      <p:bldP spid="19" grpId="1" animBg="1"/>
      <p:bldP spid="20" grpId="0" animBg="1"/>
      <p:bldP spid="20" grpId="1"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pic>
        <p:nvPicPr>
          <p:cNvPr id="2" name="Picture 1"/>
          <p:cNvPicPr>
            <a:picLocks noChangeAspect="1"/>
          </p:cNvPicPr>
          <p:nvPr/>
        </p:nvPicPr>
        <p:blipFill>
          <a:blip r:embed="rId2"/>
          <a:stretch>
            <a:fillRect/>
          </a:stretch>
        </p:blipFill>
        <p:spPr>
          <a:xfrm>
            <a:off x="617569" y="1756922"/>
            <a:ext cx="6511299" cy="3148907"/>
          </a:xfrm>
          <a:prstGeom prst="rect">
            <a:avLst/>
          </a:prstGeom>
        </p:spPr>
      </p:pic>
      <p:sp>
        <p:nvSpPr>
          <p:cNvPr id="14" name="Oval 13"/>
          <p:cNvSpPr/>
          <p:nvPr/>
        </p:nvSpPr>
        <p:spPr>
          <a:xfrm>
            <a:off x="9916721"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17" name="TextBox 16"/>
          <p:cNvSpPr txBox="1"/>
          <p:nvPr/>
        </p:nvSpPr>
        <p:spPr>
          <a:xfrm rot="19819687">
            <a:off x="9366280" y="4682506"/>
            <a:ext cx="2206823" cy="584775"/>
          </a:xfrm>
          <a:prstGeom prst="rect">
            <a:avLst/>
          </a:prstGeom>
          <a:noFill/>
        </p:spPr>
        <p:txBody>
          <a:bodyPr wrap="none" rtlCol="0">
            <a:spAutoFit/>
          </a:bodyPr>
          <a:lstStyle/>
          <a:p>
            <a:r>
              <a:rPr lang="en-US" sz="3200" b="1" dirty="0"/>
              <a:t>RESERVED!</a:t>
            </a:r>
          </a:p>
        </p:txBody>
      </p:sp>
      <p:sp>
        <p:nvSpPr>
          <p:cNvPr id="11" name="Rounded Rectangle 10"/>
          <p:cNvSpPr/>
          <p:nvPr/>
        </p:nvSpPr>
        <p:spPr>
          <a:xfrm>
            <a:off x="462032" y="1756922"/>
            <a:ext cx="6706092" cy="157098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4084126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1"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pic>
        <p:nvPicPr>
          <p:cNvPr id="5" name="Picture 4"/>
          <p:cNvPicPr>
            <a:picLocks noChangeAspect="1"/>
          </p:cNvPicPr>
          <p:nvPr/>
        </p:nvPicPr>
        <p:blipFill>
          <a:blip r:embed="rId2"/>
          <a:stretch>
            <a:fillRect/>
          </a:stretch>
        </p:blipFill>
        <p:spPr>
          <a:xfrm>
            <a:off x="1038201" y="2046156"/>
            <a:ext cx="6480318" cy="3665098"/>
          </a:xfrm>
          <a:prstGeom prst="rect">
            <a:avLst/>
          </a:prstGeom>
        </p:spPr>
      </p:pic>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4" name="Oval 13"/>
          <p:cNvSpPr/>
          <p:nvPr/>
        </p:nvSpPr>
        <p:spPr>
          <a:xfrm>
            <a:off x="9916721"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2" name="TextBox 1"/>
          <p:cNvSpPr txBox="1"/>
          <p:nvPr/>
        </p:nvSpPr>
        <p:spPr>
          <a:xfrm rot="19819687">
            <a:off x="9366280" y="4682506"/>
            <a:ext cx="2206823" cy="584775"/>
          </a:xfrm>
          <a:prstGeom prst="rect">
            <a:avLst/>
          </a:prstGeom>
          <a:noFill/>
        </p:spPr>
        <p:txBody>
          <a:bodyPr wrap="none" rtlCol="0">
            <a:spAutoFit/>
          </a:bodyPr>
          <a:lstStyle/>
          <a:p>
            <a:r>
              <a:rPr lang="en-US" sz="3200" b="1" dirty="0"/>
              <a:t>RESERVED!</a:t>
            </a:r>
          </a:p>
        </p:txBody>
      </p:sp>
      <p:sp>
        <p:nvSpPr>
          <p:cNvPr id="3" name="Rounded Rectangle 2"/>
          <p:cNvSpPr/>
          <p:nvPr/>
        </p:nvSpPr>
        <p:spPr>
          <a:xfrm>
            <a:off x="867905" y="1981200"/>
            <a:ext cx="5935851" cy="79299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277856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
                                        <p:tgtEl>
                                          <p:spTgt spid="14"/>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pic>
        <p:nvPicPr>
          <p:cNvPr id="5" name="Picture 4"/>
          <p:cNvPicPr>
            <a:picLocks noChangeAspect="1"/>
          </p:cNvPicPr>
          <p:nvPr/>
        </p:nvPicPr>
        <p:blipFill>
          <a:blip r:embed="rId2"/>
          <a:stretch>
            <a:fillRect/>
          </a:stretch>
        </p:blipFill>
        <p:spPr>
          <a:xfrm>
            <a:off x="1038201" y="2046156"/>
            <a:ext cx="6480318" cy="3665098"/>
          </a:xfrm>
          <a:prstGeom prst="rect">
            <a:avLst/>
          </a:prstGeom>
        </p:spPr>
      </p:pic>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4" name="Oval 13"/>
          <p:cNvSpPr/>
          <p:nvPr/>
        </p:nvSpPr>
        <p:spPr>
          <a:xfrm>
            <a:off x="9916721"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2" name="TextBox 1"/>
          <p:cNvSpPr txBox="1"/>
          <p:nvPr/>
        </p:nvSpPr>
        <p:spPr>
          <a:xfrm rot="19819687">
            <a:off x="9366280" y="4682506"/>
            <a:ext cx="2206823" cy="584775"/>
          </a:xfrm>
          <a:prstGeom prst="rect">
            <a:avLst/>
          </a:prstGeom>
          <a:noFill/>
        </p:spPr>
        <p:txBody>
          <a:bodyPr wrap="none" rtlCol="0">
            <a:spAutoFit/>
          </a:bodyPr>
          <a:lstStyle/>
          <a:p>
            <a:r>
              <a:rPr lang="en-US" sz="3200" b="1" dirty="0"/>
              <a:t>RESERVED!</a:t>
            </a:r>
          </a:p>
        </p:txBody>
      </p:sp>
      <p:sp>
        <p:nvSpPr>
          <p:cNvPr id="16" name="Rounded Rectangle 15"/>
          <p:cNvSpPr/>
          <p:nvPr/>
        </p:nvSpPr>
        <p:spPr>
          <a:xfrm>
            <a:off x="1407470" y="3047999"/>
            <a:ext cx="5935851" cy="71120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894345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pic>
        <p:nvPicPr>
          <p:cNvPr id="5" name="Picture 4"/>
          <p:cNvPicPr>
            <a:picLocks noChangeAspect="1"/>
          </p:cNvPicPr>
          <p:nvPr/>
        </p:nvPicPr>
        <p:blipFill>
          <a:blip r:embed="rId2"/>
          <a:stretch>
            <a:fillRect/>
          </a:stretch>
        </p:blipFill>
        <p:spPr>
          <a:xfrm>
            <a:off x="1038201" y="2046156"/>
            <a:ext cx="6480318" cy="3665098"/>
          </a:xfrm>
          <a:prstGeom prst="rect">
            <a:avLst/>
          </a:prstGeom>
        </p:spPr>
      </p:pic>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4" name="Oval 13"/>
          <p:cNvSpPr/>
          <p:nvPr/>
        </p:nvSpPr>
        <p:spPr>
          <a:xfrm>
            <a:off x="9916721" y="442192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2" name="TextBox 1"/>
          <p:cNvSpPr txBox="1"/>
          <p:nvPr/>
        </p:nvSpPr>
        <p:spPr>
          <a:xfrm rot="19819687">
            <a:off x="9366280" y="4682506"/>
            <a:ext cx="2206823" cy="584775"/>
          </a:xfrm>
          <a:prstGeom prst="rect">
            <a:avLst/>
          </a:prstGeom>
          <a:noFill/>
        </p:spPr>
        <p:txBody>
          <a:bodyPr wrap="none" rtlCol="0">
            <a:spAutoFit/>
          </a:bodyPr>
          <a:lstStyle/>
          <a:p>
            <a:r>
              <a:rPr lang="en-US" sz="3200" b="1" dirty="0"/>
              <a:t>RESERVED!</a:t>
            </a:r>
          </a:p>
        </p:txBody>
      </p:sp>
      <p:sp>
        <p:nvSpPr>
          <p:cNvPr id="17" name="Rounded Rectangle 16"/>
          <p:cNvSpPr/>
          <p:nvPr/>
        </p:nvSpPr>
        <p:spPr>
          <a:xfrm>
            <a:off x="1411158" y="3774440"/>
            <a:ext cx="5935851" cy="1445260"/>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080336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pic>
        <p:nvPicPr>
          <p:cNvPr id="3" name="Picture 2"/>
          <p:cNvPicPr>
            <a:picLocks noChangeAspect="1"/>
          </p:cNvPicPr>
          <p:nvPr/>
        </p:nvPicPr>
        <p:blipFill>
          <a:blip r:embed="rId2"/>
          <a:stretch>
            <a:fillRect/>
          </a:stretch>
        </p:blipFill>
        <p:spPr>
          <a:xfrm>
            <a:off x="906627" y="2020308"/>
            <a:ext cx="6118288" cy="1202740"/>
          </a:xfrm>
          <a:prstGeom prst="rect">
            <a:avLst/>
          </a:prstGeom>
        </p:spPr>
      </p:pic>
      <p:sp>
        <p:nvSpPr>
          <p:cNvPr id="13" name="Oval 12"/>
          <p:cNvSpPr/>
          <p:nvPr/>
        </p:nvSpPr>
        <p:spPr>
          <a:xfrm>
            <a:off x="8245320" y="242109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a:solidFill>
                  <a:schemeClr val="tx1"/>
                </a:solidFill>
              </a:rPr>
              <a:t>MHz</a:t>
            </a:r>
            <a:endParaRPr lang="en-US" dirty="0">
              <a:solidFill>
                <a:schemeClr val="tx1"/>
              </a:solidFill>
            </a:endParaRPr>
          </a:p>
        </p:txBody>
      </p:sp>
      <p:sp>
        <p:nvSpPr>
          <p:cNvPr id="15" name="Oval 14"/>
          <p:cNvSpPr/>
          <p:nvPr/>
        </p:nvSpPr>
        <p:spPr>
          <a:xfrm>
            <a:off x="9916722" y="2420730"/>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a:solidFill>
                  <a:schemeClr val="tx1"/>
                </a:solidFill>
              </a:rPr>
              <a:t>MHz</a:t>
            </a:r>
          </a:p>
        </p:txBody>
      </p:sp>
      <p:sp>
        <p:nvSpPr>
          <p:cNvPr id="16" name="Oval 15"/>
          <p:cNvSpPr/>
          <p:nvPr/>
        </p:nvSpPr>
        <p:spPr>
          <a:xfrm>
            <a:off x="8245320" y="4422109"/>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a:solidFill>
                  <a:schemeClr val="tx1"/>
                </a:solidFill>
              </a:rPr>
              <a:t>MHz</a:t>
            </a:r>
          </a:p>
        </p:txBody>
      </p:sp>
      <p:sp>
        <p:nvSpPr>
          <p:cNvPr id="18" name="Oval 17"/>
          <p:cNvSpPr/>
          <p:nvPr/>
        </p:nvSpPr>
        <p:spPr>
          <a:xfrm>
            <a:off x="9916722" y="4422108"/>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a:solidFill>
                  <a:schemeClr val="tx1"/>
                </a:solidFill>
              </a:rPr>
              <a:t>MHz</a:t>
            </a:r>
          </a:p>
        </p:txBody>
      </p:sp>
    </p:spTree>
    <p:extLst>
      <p:ext uri="{BB962C8B-B14F-4D97-AF65-F5344CB8AC3E}">
        <p14:creationId xmlns:p14="http://schemas.microsoft.com/office/powerpoint/2010/main" val="23372542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8"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pic>
        <p:nvPicPr>
          <p:cNvPr id="3" name="Picture 2"/>
          <p:cNvPicPr>
            <a:picLocks noChangeAspect="1"/>
          </p:cNvPicPr>
          <p:nvPr/>
        </p:nvPicPr>
        <p:blipFill>
          <a:blip r:embed="rId2"/>
          <a:stretch>
            <a:fillRect/>
          </a:stretch>
        </p:blipFill>
        <p:spPr>
          <a:xfrm>
            <a:off x="906627" y="2020308"/>
            <a:ext cx="6118288" cy="1202740"/>
          </a:xfrm>
          <a:prstGeom prst="rect">
            <a:avLst/>
          </a:prstGeom>
        </p:spPr>
      </p:pic>
      <p:sp>
        <p:nvSpPr>
          <p:cNvPr id="13" name="Oval 12"/>
          <p:cNvSpPr/>
          <p:nvPr/>
        </p:nvSpPr>
        <p:spPr>
          <a:xfrm>
            <a:off x="8245320" y="242109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dirty="0">
              <a:solidFill>
                <a:schemeClr val="tx1"/>
              </a:solidFill>
            </a:endParaRPr>
          </a:p>
        </p:txBody>
      </p:sp>
      <p:sp>
        <p:nvSpPr>
          <p:cNvPr id="15" name="Oval 14"/>
          <p:cNvSpPr/>
          <p:nvPr/>
        </p:nvSpPr>
        <p:spPr>
          <a:xfrm>
            <a:off x="9916722" y="2420730"/>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6" name="Oval 15"/>
          <p:cNvSpPr/>
          <p:nvPr/>
        </p:nvSpPr>
        <p:spPr>
          <a:xfrm>
            <a:off x="8245320" y="4422109"/>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8" name="Oval 17"/>
          <p:cNvSpPr/>
          <p:nvPr/>
        </p:nvSpPr>
        <p:spPr>
          <a:xfrm>
            <a:off x="9916722" y="4422108"/>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1" name="Rectangle 10"/>
          <p:cNvSpPr/>
          <p:nvPr/>
        </p:nvSpPr>
        <p:spPr>
          <a:xfrm>
            <a:off x="7257143" y="1553029"/>
            <a:ext cx="4688114" cy="4905828"/>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9" name="Oval 18"/>
          <p:cNvSpPr/>
          <p:nvPr/>
        </p:nvSpPr>
        <p:spPr>
          <a:xfrm>
            <a:off x="8477490" y="2846628"/>
            <a:ext cx="2315827" cy="23158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tx1"/>
                </a:solidFill>
              </a:rPr>
              <a:t>400</a:t>
            </a:r>
            <a:br>
              <a:rPr lang="en-US" sz="3200" dirty="0">
                <a:solidFill>
                  <a:schemeClr val="tx1"/>
                </a:solidFill>
              </a:rPr>
            </a:br>
            <a:r>
              <a:rPr lang="en-US" sz="3200" dirty="0">
                <a:solidFill>
                  <a:schemeClr val="tx1"/>
                </a:solidFill>
              </a:rPr>
              <a:t>MHz</a:t>
            </a:r>
          </a:p>
        </p:txBody>
      </p:sp>
    </p:spTree>
    <p:extLst>
      <p:ext uri="{BB962C8B-B14F-4D97-AF65-F5344CB8AC3E}">
        <p14:creationId xmlns:p14="http://schemas.microsoft.com/office/powerpoint/2010/main" val="18500749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#7</a:t>
            </a:r>
          </a:p>
        </p:txBody>
      </p:sp>
      <p:sp>
        <p:nvSpPr>
          <p:cNvPr id="3" name="Text Placeholder 2"/>
          <p:cNvSpPr>
            <a:spLocks noGrp="1"/>
          </p:cNvSpPr>
          <p:nvPr>
            <p:ph type="body" sz="quarter" idx="10"/>
          </p:nvPr>
        </p:nvSpPr>
        <p:spPr/>
        <p:txBody>
          <a:bodyPr/>
          <a:lstStyle/>
          <a:p>
            <a:r>
              <a:rPr lang="en-US" dirty="0"/>
              <a:t>Harden SSO Authentication Policies</a:t>
            </a:r>
          </a:p>
        </p:txBody>
      </p:sp>
    </p:spTree>
    <p:extLst>
      <p:ext uri="{BB962C8B-B14F-4D97-AF65-F5344CB8AC3E}">
        <p14:creationId xmlns:p14="http://schemas.microsoft.com/office/powerpoint/2010/main" val="20658871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 an Admission Control Policy for HA</a:t>
            </a:r>
          </a:p>
        </p:txBody>
      </p:sp>
      <p:sp>
        <p:nvSpPr>
          <p:cNvPr id="6" name="Rounded Rectangle 5"/>
          <p:cNvSpPr/>
          <p:nvPr/>
        </p:nvSpPr>
        <p:spPr>
          <a:xfrm>
            <a:off x="7518519"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813778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9809189"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813778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9809189"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pic>
        <p:nvPicPr>
          <p:cNvPr id="3" name="Picture 2"/>
          <p:cNvPicPr>
            <a:picLocks noChangeAspect="1"/>
          </p:cNvPicPr>
          <p:nvPr/>
        </p:nvPicPr>
        <p:blipFill>
          <a:blip r:embed="rId2"/>
          <a:stretch>
            <a:fillRect/>
          </a:stretch>
        </p:blipFill>
        <p:spPr>
          <a:xfrm>
            <a:off x="906627" y="2020308"/>
            <a:ext cx="6118288" cy="1202740"/>
          </a:xfrm>
          <a:prstGeom prst="rect">
            <a:avLst/>
          </a:prstGeom>
        </p:spPr>
      </p:pic>
      <p:sp>
        <p:nvSpPr>
          <p:cNvPr id="13" name="Oval 12"/>
          <p:cNvSpPr/>
          <p:nvPr/>
        </p:nvSpPr>
        <p:spPr>
          <a:xfrm>
            <a:off x="8245320" y="2421095"/>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dirty="0">
              <a:solidFill>
                <a:schemeClr val="tx1"/>
              </a:solidFill>
            </a:endParaRPr>
          </a:p>
        </p:txBody>
      </p:sp>
      <p:sp>
        <p:nvSpPr>
          <p:cNvPr id="15" name="Oval 14"/>
          <p:cNvSpPr/>
          <p:nvPr/>
        </p:nvSpPr>
        <p:spPr>
          <a:xfrm>
            <a:off x="9916722" y="2420730"/>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6" name="Oval 15"/>
          <p:cNvSpPr/>
          <p:nvPr/>
        </p:nvSpPr>
        <p:spPr>
          <a:xfrm>
            <a:off x="8245320" y="4422109"/>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8" name="Oval 17"/>
          <p:cNvSpPr/>
          <p:nvPr/>
        </p:nvSpPr>
        <p:spPr>
          <a:xfrm>
            <a:off x="9916722" y="4422108"/>
            <a:ext cx="1105941" cy="11059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tx1"/>
                </a:solidFill>
              </a:rPr>
              <a:t>100</a:t>
            </a:r>
            <a:br>
              <a:rPr lang="en-US" sz="2000" dirty="0">
                <a:solidFill>
                  <a:schemeClr val="tx1"/>
                </a:solidFill>
              </a:rPr>
            </a:br>
            <a:r>
              <a:rPr lang="en-US" sz="2000" dirty="0" err="1">
                <a:solidFill>
                  <a:schemeClr val="tx1"/>
                </a:solidFill>
              </a:rPr>
              <a:t>Mhz</a:t>
            </a:r>
            <a:endParaRPr lang="en-US" sz="2000" dirty="0">
              <a:solidFill>
                <a:schemeClr val="tx1"/>
              </a:solidFill>
            </a:endParaRPr>
          </a:p>
        </p:txBody>
      </p:sp>
      <p:sp>
        <p:nvSpPr>
          <p:cNvPr id="11" name="Rectangle 10"/>
          <p:cNvSpPr/>
          <p:nvPr/>
        </p:nvSpPr>
        <p:spPr>
          <a:xfrm>
            <a:off x="7257143" y="1553029"/>
            <a:ext cx="4688114" cy="4905828"/>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9" name="Oval 18"/>
          <p:cNvSpPr/>
          <p:nvPr/>
        </p:nvSpPr>
        <p:spPr>
          <a:xfrm>
            <a:off x="8477490" y="2846628"/>
            <a:ext cx="2315827" cy="23158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chemeClr val="tx1"/>
                </a:solidFill>
              </a:rPr>
              <a:t>400</a:t>
            </a:r>
            <a:br>
              <a:rPr lang="en-US" sz="3200" dirty="0">
                <a:solidFill>
                  <a:schemeClr val="tx1"/>
                </a:solidFill>
              </a:rPr>
            </a:br>
            <a:endParaRPr lang="en-US" sz="3200" dirty="0">
              <a:solidFill>
                <a:schemeClr val="tx1"/>
              </a:solidFill>
            </a:endParaRPr>
          </a:p>
        </p:txBody>
      </p:sp>
      <p:sp>
        <p:nvSpPr>
          <p:cNvPr id="20" name="Pie 19"/>
          <p:cNvSpPr/>
          <p:nvPr/>
        </p:nvSpPr>
        <p:spPr>
          <a:xfrm rot="10800000">
            <a:off x="8477490" y="2857158"/>
            <a:ext cx="2324693" cy="2305296"/>
          </a:xfrm>
          <a:prstGeom prst="pie">
            <a:avLst>
              <a:gd name="adj1" fmla="val 0"/>
              <a:gd name="adj2" fmla="val 1619999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err="1">
              <a:solidFill>
                <a:schemeClr val="bg1"/>
              </a:solidFill>
            </a:endParaRPr>
          </a:p>
        </p:txBody>
      </p:sp>
      <p:sp>
        <p:nvSpPr>
          <p:cNvPr id="2" name="Rounded Rectangular Callout 1"/>
          <p:cNvSpPr/>
          <p:nvPr/>
        </p:nvSpPr>
        <p:spPr>
          <a:xfrm>
            <a:off x="4630057" y="5172983"/>
            <a:ext cx="3847433" cy="1077915"/>
          </a:xfrm>
          <a:prstGeom prst="wedgeRoundRectCallout">
            <a:avLst>
              <a:gd name="adj1" fmla="val 67066"/>
              <a:gd name="adj2" fmla="val -12012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rPr>
              <a:t>100 MHz set aside as failover CPU capacity.</a:t>
            </a:r>
          </a:p>
        </p:txBody>
      </p:sp>
    </p:spTree>
    <p:extLst>
      <p:ext uri="{BB962C8B-B14F-4D97-AF65-F5344CB8AC3E}">
        <p14:creationId xmlns:p14="http://schemas.microsoft.com/office/powerpoint/2010/main" val="4230020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23"/>
          </p:nvPr>
        </p:nvSpPr>
        <p:spPr/>
        <p:txBody>
          <a:bodyPr/>
          <a:lstStyle/>
          <a:p>
            <a:r>
              <a:rPr lang="en-US" dirty="0">
                <a:solidFill>
                  <a:schemeClr val="bg1">
                    <a:lumMod val="85000"/>
                  </a:schemeClr>
                </a:solidFill>
              </a:rPr>
              <a:t>Sets aside a fixed percent of resources, which does not automatically scale as you do.</a:t>
            </a:r>
          </a:p>
          <a:p>
            <a:pPr lvl="1"/>
            <a:r>
              <a:rPr lang="en-US" dirty="0">
                <a:solidFill>
                  <a:schemeClr val="bg1">
                    <a:lumMod val="85000"/>
                  </a:schemeClr>
                </a:solidFill>
              </a:rPr>
              <a:t>Revisit your settings as you grow.</a:t>
            </a:r>
          </a:p>
          <a:p>
            <a:r>
              <a:rPr lang="en-US" dirty="0">
                <a:solidFill>
                  <a:schemeClr val="bg1">
                    <a:lumMod val="85000"/>
                  </a:schemeClr>
                </a:solidFill>
              </a:rPr>
              <a:t>Lower percent value wastes less,</a:t>
            </a:r>
            <a:br>
              <a:rPr lang="en-US" dirty="0">
                <a:solidFill>
                  <a:schemeClr val="bg1">
                    <a:lumMod val="85000"/>
                  </a:schemeClr>
                </a:solidFill>
              </a:rPr>
            </a:br>
            <a:r>
              <a:rPr lang="en-US" dirty="0">
                <a:solidFill>
                  <a:schemeClr val="bg1">
                    <a:lumMod val="85000"/>
                  </a:schemeClr>
                </a:solidFill>
              </a:rPr>
              <a:t>but also protects fewer VMs.</a:t>
            </a:r>
          </a:p>
          <a:p>
            <a:pPr lvl="1"/>
            <a:r>
              <a:rPr lang="en-US" dirty="0">
                <a:solidFill>
                  <a:schemeClr val="bg1">
                    <a:lumMod val="85000"/>
                  </a:schemeClr>
                </a:solidFill>
              </a:rPr>
              <a:t>Configure VM restart policy.</a:t>
            </a:r>
          </a:p>
        </p:txBody>
      </p:sp>
      <p:sp>
        <p:nvSpPr>
          <p:cNvPr id="5" name="Text Placeholder 4"/>
          <p:cNvSpPr>
            <a:spLocks noGrp="1"/>
          </p:cNvSpPr>
          <p:nvPr>
            <p:ph type="body" sz="quarter" idx="18"/>
          </p:nvPr>
        </p:nvSpPr>
        <p:spPr/>
        <p:txBody>
          <a:bodyPr>
            <a:normAutofit/>
          </a:bodyPr>
          <a:lstStyle/>
          <a:p>
            <a:r>
              <a:rPr lang="en-US" dirty="0"/>
              <a:t>Reserving a % of cluster resources</a:t>
            </a:r>
          </a:p>
        </p:txBody>
      </p:sp>
      <p:sp>
        <p:nvSpPr>
          <p:cNvPr id="6" name="Content Placeholder 5"/>
          <p:cNvSpPr>
            <a:spLocks noGrp="1"/>
          </p:cNvSpPr>
          <p:nvPr>
            <p:ph sz="quarter" idx="22"/>
          </p:nvPr>
        </p:nvSpPr>
        <p:spPr/>
        <p:txBody>
          <a:bodyPr/>
          <a:lstStyle/>
          <a:p>
            <a:r>
              <a:rPr lang="en-US" dirty="0">
                <a:solidFill>
                  <a:schemeClr val="bg1">
                    <a:lumMod val="85000"/>
                  </a:schemeClr>
                </a:solidFill>
              </a:rPr>
              <a:t>Sets aside an amount of resources needed to protect any host, which means your “biggest” host.</a:t>
            </a:r>
          </a:p>
          <a:p>
            <a:pPr lvl="1"/>
            <a:r>
              <a:rPr lang="en-US" dirty="0">
                <a:solidFill>
                  <a:schemeClr val="bg1">
                    <a:lumMod val="85000"/>
                  </a:schemeClr>
                </a:solidFill>
              </a:rPr>
              <a:t>Buy similarly-sized hosts.</a:t>
            </a:r>
          </a:p>
          <a:p>
            <a:r>
              <a:rPr lang="en-US" dirty="0">
                <a:solidFill>
                  <a:schemeClr val="bg1">
                    <a:lumMod val="85000"/>
                  </a:schemeClr>
                </a:solidFill>
              </a:rPr>
              <a:t>Always protects every VM, even those you don’t care about.</a:t>
            </a:r>
          </a:p>
          <a:p>
            <a:pPr lvl="1"/>
            <a:r>
              <a:rPr lang="en-US" dirty="0">
                <a:solidFill>
                  <a:schemeClr val="bg1">
                    <a:lumMod val="85000"/>
                  </a:schemeClr>
                </a:solidFill>
              </a:rPr>
              <a:t>Set it and forget it.</a:t>
            </a:r>
          </a:p>
        </p:txBody>
      </p:sp>
      <p:sp>
        <p:nvSpPr>
          <p:cNvPr id="4" name="Text Placeholder 3"/>
          <p:cNvSpPr>
            <a:spLocks noGrp="1"/>
          </p:cNvSpPr>
          <p:nvPr>
            <p:ph type="body" sz="quarter" idx="17"/>
          </p:nvPr>
        </p:nvSpPr>
        <p:spPr/>
        <p:txBody>
          <a:bodyPr>
            <a:normAutofit/>
          </a:bodyPr>
          <a:lstStyle/>
          <a:p>
            <a:r>
              <a:rPr lang="en-US" dirty="0"/>
              <a:t>Static number of hosts</a:t>
            </a:r>
          </a:p>
        </p:txBody>
      </p:sp>
      <p:sp>
        <p:nvSpPr>
          <p:cNvPr id="3" name="Title 2"/>
          <p:cNvSpPr>
            <a:spLocks noGrp="1"/>
          </p:cNvSpPr>
          <p:nvPr>
            <p:ph type="title"/>
          </p:nvPr>
        </p:nvSpPr>
        <p:spPr/>
        <p:txBody>
          <a:bodyPr/>
          <a:lstStyle/>
          <a:p>
            <a:r>
              <a:rPr lang="en-US" dirty="0"/>
              <a:t>Apply an Admission Control Policy for HA</a:t>
            </a:r>
          </a:p>
        </p:txBody>
      </p:sp>
    </p:spTree>
    <p:extLst>
      <p:ext uri="{BB962C8B-B14F-4D97-AF65-F5344CB8AC3E}">
        <p14:creationId xmlns:p14="http://schemas.microsoft.com/office/powerpoint/2010/main" val="339801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6">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0" end="0"/>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6">
                                            <p:txEl>
                                              <p:pRg st="1" end="1"/>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 fill="hold"/>
                                        <p:tgtEl>
                                          <p:spTgt spid="7">
                                            <p:txEl>
                                              <p:pRg st="1" end="1"/>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6">
                                            <p:txEl>
                                              <p:pRg st="2" end="2"/>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 fill="hold"/>
                                        <p:tgtEl>
                                          <p:spTgt spid="7">
                                            <p:txEl>
                                              <p:pRg st="2" end="2"/>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 fill="hold"/>
                                        <p:tgtEl>
                                          <p:spTgt spid="6">
                                            <p:txEl>
                                              <p:pRg st="3" end="3"/>
                                            </p:txEl>
                                          </p:spTgt>
                                        </p:tgtEl>
                                        <p:attrNameLst>
                                          <p:attrName>style.color</p:attrName>
                                        </p:attrNameLst>
                                      </p:cBhvr>
                                      <p:to>
                                        <a:schemeClr val="tx1"/>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#44 | Tip #45</a:t>
            </a:r>
          </a:p>
        </p:txBody>
      </p:sp>
      <p:sp>
        <p:nvSpPr>
          <p:cNvPr id="3" name="Text Placeholder 2"/>
          <p:cNvSpPr>
            <a:spLocks noGrp="1"/>
          </p:cNvSpPr>
          <p:nvPr>
            <p:ph type="body" sz="quarter" idx="10"/>
          </p:nvPr>
        </p:nvSpPr>
        <p:spPr/>
        <p:txBody>
          <a:bodyPr/>
          <a:lstStyle/>
          <a:p>
            <a:r>
              <a:rPr lang="en-US" dirty="0"/>
              <a:t>Grok VM Component Protection</a:t>
            </a:r>
            <a:br>
              <a:rPr lang="en-US" dirty="0"/>
            </a:br>
            <a:r>
              <a:rPr lang="en-US" dirty="0"/>
              <a:t>and VM Monitoring Settings </a:t>
            </a:r>
            <a:r>
              <a:rPr lang="en-US" sz="3200" dirty="0"/>
              <a:t>(for HA)</a:t>
            </a:r>
            <a:endParaRPr lang="en-US" dirty="0"/>
          </a:p>
        </p:txBody>
      </p:sp>
    </p:spTree>
    <p:extLst>
      <p:ext uri="{BB962C8B-B14F-4D97-AF65-F5344CB8AC3E}">
        <p14:creationId xmlns:p14="http://schemas.microsoft.com/office/powerpoint/2010/main" val="22235780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#46</a:t>
            </a:r>
          </a:p>
        </p:txBody>
      </p:sp>
      <p:sp>
        <p:nvSpPr>
          <p:cNvPr id="3" name="Text Placeholder 2"/>
          <p:cNvSpPr>
            <a:spLocks noGrp="1"/>
          </p:cNvSpPr>
          <p:nvPr>
            <p:ph type="body" sz="quarter" idx="10"/>
          </p:nvPr>
        </p:nvSpPr>
        <p:spPr/>
        <p:txBody>
          <a:bodyPr/>
          <a:lstStyle/>
          <a:p>
            <a:r>
              <a:rPr lang="en-US" dirty="0"/>
              <a:t>Configure a Separate Network for</a:t>
            </a:r>
            <a:br>
              <a:rPr lang="en-US" dirty="0"/>
            </a:br>
            <a:r>
              <a:rPr lang="en-US" dirty="0"/>
              <a:t>vSphere HA Heartbeats</a:t>
            </a:r>
          </a:p>
        </p:txBody>
      </p:sp>
    </p:spTree>
    <p:extLst>
      <p:ext uri="{BB962C8B-B14F-4D97-AF65-F5344CB8AC3E}">
        <p14:creationId xmlns:p14="http://schemas.microsoft.com/office/powerpoint/2010/main" val="20357433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z="2800" dirty="0">
                <a:solidFill>
                  <a:schemeClr val="bg1">
                    <a:lumMod val="85000"/>
                  </a:schemeClr>
                </a:solidFill>
              </a:rPr>
              <a:t>Nodes in a vSphere HA cluster communicate via </a:t>
            </a:r>
            <a:r>
              <a:rPr lang="en-US" sz="2800" dirty="0" err="1">
                <a:solidFill>
                  <a:schemeClr val="bg1">
                    <a:lumMod val="85000"/>
                  </a:schemeClr>
                </a:solidFill>
              </a:rPr>
              <a:t>VMkernel</a:t>
            </a:r>
            <a:r>
              <a:rPr lang="en-US" sz="2800" dirty="0">
                <a:solidFill>
                  <a:schemeClr val="bg1">
                    <a:lumMod val="85000"/>
                  </a:schemeClr>
                </a:solidFill>
              </a:rPr>
              <a:t> networks.</a:t>
            </a:r>
          </a:p>
          <a:p>
            <a:r>
              <a:rPr lang="en-US" sz="2800" dirty="0">
                <a:solidFill>
                  <a:schemeClr val="bg1">
                    <a:lumMod val="85000"/>
                  </a:schemeClr>
                </a:solidFill>
              </a:rPr>
              <a:t>A </a:t>
            </a:r>
            <a:r>
              <a:rPr lang="en-US" sz="2800" dirty="0" err="1">
                <a:solidFill>
                  <a:schemeClr val="bg1">
                    <a:lumMod val="85000"/>
                  </a:schemeClr>
                </a:solidFill>
              </a:rPr>
              <a:t>VMkernel</a:t>
            </a:r>
            <a:r>
              <a:rPr lang="en-US" sz="2800" dirty="0">
                <a:solidFill>
                  <a:schemeClr val="bg1">
                    <a:lumMod val="85000"/>
                  </a:schemeClr>
                </a:solidFill>
              </a:rPr>
              <a:t> network is chosen by vCenter Server.</a:t>
            </a:r>
          </a:p>
          <a:p>
            <a:r>
              <a:rPr lang="en-US" sz="2800" dirty="0">
                <a:solidFill>
                  <a:schemeClr val="bg1">
                    <a:lumMod val="85000"/>
                  </a:schemeClr>
                </a:solidFill>
              </a:rPr>
              <a:t>To designate a network, enable the checkbox for  Management traffic on the </a:t>
            </a:r>
            <a:r>
              <a:rPr lang="en-US" sz="2800" dirty="0" err="1">
                <a:solidFill>
                  <a:schemeClr val="bg1">
                    <a:lumMod val="85000"/>
                  </a:schemeClr>
                </a:solidFill>
              </a:rPr>
              <a:t>VMkernel</a:t>
            </a:r>
            <a:r>
              <a:rPr lang="en-US" sz="2800" dirty="0">
                <a:solidFill>
                  <a:schemeClr val="bg1">
                    <a:lumMod val="85000"/>
                  </a:schemeClr>
                </a:solidFill>
              </a:rPr>
              <a:t> port.</a:t>
            </a:r>
          </a:p>
          <a:p>
            <a:r>
              <a:rPr lang="en-US" sz="2800" dirty="0">
                <a:solidFill>
                  <a:schemeClr val="bg1">
                    <a:lumMod val="85000"/>
                  </a:schemeClr>
                </a:solidFill>
              </a:rPr>
              <a:t>Limit vSphere HA traffic onto specified networks by configuring </a:t>
            </a:r>
            <a:r>
              <a:rPr lang="en-US" sz="2800" dirty="0" err="1">
                <a:solidFill>
                  <a:schemeClr val="bg1">
                    <a:lumMod val="85000"/>
                  </a:schemeClr>
                </a:solidFill>
              </a:rPr>
              <a:t>VMkernel</a:t>
            </a:r>
            <a:r>
              <a:rPr lang="en-US" sz="2800" dirty="0">
                <a:solidFill>
                  <a:schemeClr val="bg1">
                    <a:lumMod val="85000"/>
                  </a:schemeClr>
                </a:solidFill>
              </a:rPr>
              <a:t> NICs for vSphere HA onto a separate subnet.</a:t>
            </a:r>
          </a:p>
        </p:txBody>
      </p:sp>
      <p:sp>
        <p:nvSpPr>
          <p:cNvPr id="6" name="Title 5"/>
          <p:cNvSpPr>
            <a:spLocks noGrp="1"/>
          </p:cNvSpPr>
          <p:nvPr>
            <p:ph type="title"/>
          </p:nvPr>
        </p:nvSpPr>
        <p:spPr/>
        <p:txBody>
          <a:bodyPr>
            <a:normAutofit/>
          </a:bodyPr>
          <a:lstStyle/>
          <a:p>
            <a:r>
              <a:rPr lang="en-US" dirty="0"/>
              <a:t>Networking for HA Heartbeats</a:t>
            </a:r>
          </a:p>
        </p:txBody>
      </p:sp>
    </p:spTree>
    <p:extLst>
      <p:ext uri="{BB962C8B-B14F-4D97-AF65-F5344CB8AC3E}">
        <p14:creationId xmlns:p14="http://schemas.microsoft.com/office/powerpoint/2010/main" val="16611204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 fill="hold"/>
                                        <p:tgtEl>
                                          <p:spTgt spid="7">
                                            <p:txEl>
                                              <p:pRg st="0" end="0"/>
                                            </p:txEl>
                                          </p:spTgt>
                                        </p:tgtEl>
                                        <p:attrNameLst>
                                          <p:attrName>style.color</p:attrName>
                                        </p:attrNameLst>
                                      </p:cBhvr>
                                      <p:to>
                                        <a:srgbClr val="DDDDDD"/>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 fill="hold"/>
                                        <p:tgtEl>
                                          <p:spTgt spid="7">
                                            <p:txEl>
                                              <p:pRg st="2" end="2"/>
                                            </p:txEl>
                                          </p:spTgt>
                                        </p:tgtEl>
                                        <p:attrNameLst>
                                          <p:attrName>style.color</p:attrName>
                                        </p:attrNameLst>
                                      </p:cBhvr>
                                      <p:to>
                                        <a:schemeClr val="tx1"/>
                                      </p:to>
                                    </p:animClr>
                                  </p:childTnLst>
                                </p:cTn>
                              </p:par>
                              <p:par>
                                <p:cTn id="17" presetID="3" presetClass="emph" presetSubtype="2" fill="hold" nodeType="withEffect">
                                  <p:stCondLst>
                                    <p:cond delay="0"/>
                                  </p:stCondLst>
                                  <p:childTnLst>
                                    <p:animClr clrSpc="rgb" dir="cw">
                                      <p:cBhvr override="childStyle">
                                        <p:cTn id="18" dur="200" fill="hold"/>
                                        <p:tgtEl>
                                          <p:spTgt spid="7">
                                            <p:txEl>
                                              <p:pRg st="1" end="1"/>
                                            </p:txEl>
                                          </p:spTgt>
                                        </p:tgtEl>
                                        <p:attrNameLst>
                                          <p:attrName>style.color</p:attrName>
                                        </p:attrNameLst>
                                      </p:cBhvr>
                                      <p:to>
                                        <a:srgbClr val="DDDDDD"/>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7">
                                            <p:txEl>
                                              <p:pRg st="3" end="3"/>
                                            </p:txEl>
                                          </p:spTgt>
                                        </p:tgtEl>
                                        <p:attrNameLst>
                                          <p:attrName>style.color</p:attrName>
                                        </p:attrNameLst>
                                      </p:cBhvr>
                                      <p:to>
                                        <a:schemeClr val="tx1"/>
                                      </p:to>
                                    </p:animClr>
                                  </p:childTnLst>
                                </p:cTn>
                              </p:par>
                              <p:par>
                                <p:cTn id="23" presetID="3" presetClass="emph" presetSubtype="2" fill="hold" nodeType="withEffect">
                                  <p:stCondLst>
                                    <p:cond delay="0"/>
                                  </p:stCondLst>
                                  <p:childTnLst>
                                    <p:animClr clrSpc="rgb" dir="cw">
                                      <p:cBhvr override="childStyle">
                                        <p:cTn id="24" dur="200" fill="hold"/>
                                        <p:tgtEl>
                                          <p:spTgt spid="7">
                                            <p:txEl>
                                              <p:pRg st="2" end="2"/>
                                            </p:txEl>
                                          </p:spTgt>
                                        </p:tgtEl>
                                        <p:attrNameLst>
                                          <p:attrName>style.color</p:attrName>
                                        </p:attrNameLst>
                                      </p:cBhvr>
                                      <p:to>
                                        <a:srgbClr val="DDDDD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z="2800" dirty="0">
                <a:solidFill>
                  <a:schemeClr val="bg1">
                    <a:lumMod val="85000"/>
                  </a:schemeClr>
                </a:solidFill>
              </a:rPr>
              <a:t>Network path redundancy between cluster nodes is important for vSphere HA reliability.</a:t>
            </a:r>
          </a:p>
          <a:p>
            <a:r>
              <a:rPr lang="en-US" sz="2800" dirty="0">
                <a:solidFill>
                  <a:schemeClr val="bg1">
                    <a:lumMod val="85000"/>
                  </a:schemeClr>
                </a:solidFill>
              </a:rPr>
              <a:t>Configure NIC teaming for Management traffic </a:t>
            </a:r>
            <a:r>
              <a:rPr lang="en-US" sz="2800" dirty="0" err="1">
                <a:solidFill>
                  <a:schemeClr val="bg1">
                    <a:lumMod val="85000"/>
                  </a:schemeClr>
                </a:solidFill>
              </a:rPr>
              <a:t>VMkernel</a:t>
            </a:r>
            <a:r>
              <a:rPr lang="en-US" sz="2800" dirty="0">
                <a:solidFill>
                  <a:schemeClr val="bg1">
                    <a:lumMod val="85000"/>
                  </a:schemeClr>
                </a:solidFill>
              </a:rPr>
              <a:t> port.  </a:t>
            </a:r>
          </a:p>
          <a:p>
            <a:r>
              <a:rPr lang="en-US" sz="2800" dirty="0">
                <a:solidFill>
                  <a:schemeClr val="bg1">
                    <a:lumMod val="85000"/>
                  </a:schemeClr>
                </a:solidFill>
              </a:rPr>
              <a:t>Set load balancing policy to Route based on originating port ID and configure Failback to No.</a:t>
            </a:r>
          </a:p>
          <a:p>
            <a:r>
              <a:rPr lang="en-US" sz="2800" dirty="0">
                <a:solidFill>
                  <a:schemeClr val="bg1">
                    <a:lumMod val="85000"/>
                  </a:schemeClr>
                </a:solidFill>
              </a:rPr>
              <a:t>(Optionally) Consider adding a second management network connection using a separate virtual switch.</a:t>
            </a:r>
          </a:p>
        </p:txBody>
      </p:sp>
      <p:sp>
        <p:nvSpPr>
          <p:cNvPr id="6" name="Title 5"/>
          <p:cNvSpPr>
            <a:spLocks noGrp="1"/>
          </p:cNvSpPr>
          <p:nvPr>
            <p:ph type="title"/>
          </p:nvPr>
        </p:nvSpPr>
        <p:spPr/>
        <p:txBody>
          <a:bodyPr>
            <a:normAutofit/>
          </a:bodyPr>
          <a:lstStyle/>
          <a:p>
            <a:r>
              <a:rPr lang="en-US" dirty="0"/>
              <a:t>Networking for HA Heartbeats</a:t>
            </a:r>
          </a:p>
        </p:txBody>
      </p:sp>
    </p:spTree>
    <p:extLst>
      <p:ext uri="{BB962C8B-B14F-4D97-AF65-F5344CB8AC3E}">
        <p14:creationId xmlns:p14="http://schemas.microsoft.com/office/powerpoint/2010/main" val="911558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 fill="hold"/>
                                        <p:tgtEl>
                                          <p:spTgt spid="7">
                                            <p:txEl>
                                              <p:pRg st="0" end="0"/>
                                            </p:txEl>
                                          </p:spTgt>
                                        </p:tgtEl>
                                        <p:attrNameLst>
                                          <p:attrName>style.color</p:attrName>
                                        </p:attrNameLst>
                                      </p:cBhvr>
                                      <p:to>
                                        <a:srgbClr val="DDDDDD"/>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 fill="hold"/>
                                        <p:tgtEl>
                                          <p:spTgt spid="7">
                                            <p:txEl>
                                              <p:pRg st="2" end="2"/>
                                            </p:txEl>
                                          </p:spTgt>
                                        </p:tgtEl>
                                        <p:attrNameLst>
                                          <p:attrName>style.color</p:attrName>
                                        </p:attrNameLst>
                                      </p:cBhvr>
                                      <p:to>
                                        <a:schemeClr val="tx1"/>
                                      </p:to>
                                    </p:animClr>
                                  </p:childTnLst>
                                </p:cTn>
                              </p:par>
                              <p:par>
                                <p:cTn id="17" presetID="3" presetClass="emph" presetSubtype="2" fill="hold" nodeType="withEffect">
                                  <p:stCondLst>
                                    <p:cond delay="0"/>
                                  </p:stCondLst>
                                  <p:childTnLst>
                                    <p:animClr clrSpc="rgb" dir="cw">
                                      <p:cBhvr override="childStyle">
                                        <p:cTn id="18" dur="200" fill="hold"/>
                                        <p:tgtEl>
                                          <p:spTgt spid="7">
                                            <p:txEl>
                                              <p:pRg st="1" end="1"/>
                                            </p:txEl>
                                          </p:spTgt>
                                        </p:tgtEl>
                                        <p:attrNameLst>
                                          <p:attrName>style.color</p:attrName>
                                        </p:attrNameLst>
                                      </p:cBhvr>
                                      <p:to>
                                        <a:srgbClr val="DDDDDD"/>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7">
                                            <p:txEl>
                                              <p:pRg st="3" end="3"/>
                                            </p:txEl>
                                          </p:spTgt>
                                        </p:tgtEl>
                                        <p:attrNameLst>
                                          <p:attrName>style.color</p:attrName>
                                        </p:attrNameLst>
                                      </p:cBhvr>
                                      <p:to>
                                        <a:schemeClr val="tx1"/>
                                      </p:to>
                                    </p:animClr>
                                  </p:childTnLst>
                                </p:cTn>
                              </p:par>
                              <p:par>
                                <p:cTn id="23" presetID="3" presetClass="emph" presetSubtype="2" fill="hold" nodeType="withEffect">
                                  <p:stCondLst>
                                    <p:cond delay="0"/>
                                  </p:stCondLst>
                                  <p:childTnLst>
                                    <p:animClr clrSpc="rgb" dir="cw">
                                      <p:cBhvr override="childStyle">
                                        <p:cTn id="24" dur="200" fill="hold"/>
                                        <p:tgtEl>
                                          <p:spTgt spid="7">
                                            <p:txEl>
                                              <p:pRg st="2" end="2"/>
                                            </p:txEl>
                                          </p:spTgt>
                                        </p:tgtEl>
                                        <p:attrNameLst>
                                          <p:attrName>style.color</p:attrName>
                                        </p:attrNameLst>
                                      </p:cBhvr>
                                      <p:to>
                                        <a:srgbClr val="DDDDD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z="2800" dirty="0">
                <a:solidFill>
                  <a:schemeClr val="bg1">
                    <a:lumMod val="85000"/>
                  </a:schemeClr>
                </a:solidFill>
              </a:rPr>
              <a:t>VSAN uses its own logical network. </a:t>
            </a:r>
          </a:p>
          <a:p>
            <a:r>
              <a:rPr lang="en-US" sz="2800" dirty="0">
                <a:solidFill>
                  <a:schemeClr val="bg1">
                    <a:lumMod val="85000"/>
                  </a:schemeClr>
                </a:solidFill>
              </a:rPr>
              <a:t>When VSAN and vSphere HA are enabled for the same cluster, HA traffic flows over this storage network rather than the management network. </a:t>
            </a:r>
          </a:p>
          <a:p>
            <a:r>
              <a:rPr lang="en-US" sz="2800" dirty="0">
                <a:solidFill>
                  <a:schemeClr val="bg1">
                    <a:lumMod val="85000"/>
                  </a:schemeClr>
                </a:solidFill>
              </a:rPr>
              <a:t>vSphere HA uses the management network only when VSAN is disabled.</a:t>
            </a:r>
          </a:p>
          <a:p>
            <a:r>
              <a:rPr lang="en-US" sz="2800" dirty="0">
                <a:solidFill>
                  <a:schemeClr val="bg1">
                    <a:lumMod val="85000"/>
                  </a:schemeClr>
                </a:solidFill>
              </a:rPr>
              <a:t>Virtual SAN can be enabled only when vSphere HA is disabled. </a:t>
            </a:r>
          </a:p>
        </p:txBody>
      </p:sp>
      <p:sp>
        <p:nvSpPr>
          <p:cNvPr id="6" name="Title 5"/>
          <p:cNvSpPr>
            <a:spLocks noGrp="1"/>
          </p:cNvSpPr>
          <p:nvPr>
            <p:ph type="title"/>
          </p:nvPr>
        </p:nvSpPr>
        <p:spPr/>
        <p:txBody>
          <a:bodyPr>
            <a:normAutofit/>
          </a:bodyPr>
          <a:lstStyle/>
          <a:p>
            <a:r>
              <a:rPr lang="en-US" dirty="0"/>
              <a:t>Implement </a:t>
            </a:r>
            <a:br>
              <a:rPr lang="en-US" dirty="0"/>
            </a:br>
            <a:r>
              <a:rPr lang="en-US" dirty="0"/>
              <a:t>HA on a</a:t>
            </a:r>
            <a:br>
              <a:rPr lang="en-US" dirty="0"/>
            </a:br>
            <a:r>
              <a:rPr lang="en-US" dirty="0"/>
              <a:t>VSAN Cluster</a:t>
            </a:r>
          </a:p>
        </p:txBody>
      </p:sp>
    </p:spTree>
    <p:extLst>
      <p:ext uri="{BB962C8B-B14F-4D97-AF65-F5344CB8AC3E}">
        <p14:creationId xmlns:p14="http://schemas.microsoft.com/office/powerpoint/2010/main" val="13237007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 fill="hold"/>
                                        <p:tgtEl>
                                          <p:spTgt spid="7">
                                            <p:txEl>
                                              <p:pRg st="0" end="0"/>
                                            </p:txEl>
                                          </p:spTgt>
                                        </p:tgtEl>
                                        <p:attrNameLst>
                                          <p:attrName>style.color</p:attrName>
                                        </p:attrNameLst>
                                      </p:cBhvr>
                                      <p:to>
                                        <a:srgbClr val="DDDDDD"/>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 fill="hold"/>
                                        <p:tgtEl>
                                          <p:spTgt spid="7">
                                            <p:txEl>
                                              <p:pRg st="2" end="2"/>
                                            </p:txEl>
                                          </p:spTgt>
                                        </p:tgtEl>
                                        <p:attrNameLst>
                                          <p:attrName>style.color</p:attrName>
                                        </p:attrNameLst>
                                      </p:cBhvr>
                                      <p:to>
                                        <a:schemeClr val="tx1"/>
                                      </p:to>
                                    </p:animClr>
                                  </p:childTnLst>
                                </p:cTn>
                              </p:par>
                              <p:par>
                                <p:cTn id="17" presetID="3" presetClass="emph" presetSubtype="2" fill="hold" nodeType="withEffect">
                                  <p:stCondLst>
                                    <p:cond delay="0"/>
                                  </p:stCondLst>
                                  <p:childTnLst>
                                    <p:animClr clrSpc="rgb" dir="cw">
                                      <p:cBhvr override="childStyle">
                                        <p:cTn id="18" dur="200" fill="hold"/>
                                        <p:tgtEl>
                                          <p:spTgt spid="7">
                                            <p:txEl>
                                              <p:pRg st="1" end="1"/>
                                            </p:txEl>
                                          </p:spTgt>
                                        </p:tgtEl>
                                        <p:attrNameLst>
                                          <p:attrName>style.color</p:attrName>
                                        </p:attrNameLst>
                                      </p:cBhvr>
                                      <p:to>
                                        <a:srgbClr val="DDDDDD"/>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7">
                                            <p:txEl>
                                              <p:pRg st="3" end="3"/>
                                            </p:txEl>
                                          </p:spTgt>
                                        </p:tgtEl>
                                        <p:attrNameLst>
                                          <p:attrName>style.color</p:attrName>
                                        </p:attrNameLst>
                                      </p:cBhvr>
                                      <p:to>
                                        <a:schemeClr val="tx1"/>
                                      </p:to>
                                    </p:animClr>
                                  </p:childTnLst>
                                </p:cTn>
                              </p:par>
                              <p:par>
                                <p:cTn id="23" presetID="3" presetClass="emph" presetSubtype="2" fill="hold" nodeType="withEffect">
                                  <p:stCondLst>
                                    <p:cond delay="0"/>
                                  </p:stCondLst>
                                  <p:childTnLst>
                                    <p:animClr clrSpc="rgb" dir="cw">
                                      <p:cBhvr override="childStyle">
                                        <p:cTn id="24" dur="200" fill="hold"/>
                                        <p:tgtEl>
                                          <p:spTgt spid="7">
                                            <p:txEl>
                                              <p:pRg st="2" end="2"/>
                                            </p:txEl>
                                          </p:spTgt>
                                        </p:tgtEl>
                                        <p:attrNameLst>
                                          <p:attrName>style.color</p:attrName>
                                        </p:attrNameLst>
                                      </p:cBhvr>
                                      <p:to>
                                        <a:srgbClr val="DDDDD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#47</a:t>
            </a:r>
          </a:p>
        </p:txBody>
      </p:sp>
      <p:sp>
        <p:nvSpPr>
          <p:cNvPr id="3" name="Text Placeholder 2"/>
          <p:cNvSpPr>
            <a:spLocks noGrp="1"/>
          </p:cNvSpPr>
          <p:nvPr>
            <p:ph type="body" sz="quarter" idx="10"/>
          </p:nvPr>
        </p:nvSpPr>
        <p:spPr/>
        <p:txBody>
          <a:bodyPr/>
          <a:lstStyle/>
          <a:p>
            <a:r>
              <a:rPr lang="en-US" dirty="0"/>
              <a:t>Configure Another</a:t>
            </a:r>
            <a:br>
              <a:rPr lang="en-US" dirty="0"/>
            </a:br>
            <a:r>
              <a:rPr lang="en-US" dirty="0"/>
              <a:t>vSphere HA Isolation Address</a:t>
            </a:r>
          </a:p>
        </p:txBody>
      </p:sp>
    </p:spTree>
    <p:extLst>
      <p:ext uri="{BB962C8B-B14F-4D97-AF65-F5344CB8AC3E}">
        <p14:creationId xmlns:p14="http://schemas.microsoft.com/office/powerpoint/2010/main" val="1434208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#48</a:t>
            </a:r>
          </a:p>
        </p:txBody>
      </p:sp>
      <p:sp>
        <p:nvSpPr>
          <p:cNvPr id="3" name="Text Placeholder 2"/>
          <p:cNvSpPr>
            <a:spLocks noGrp="1"/>
          </p:cNvSpPr>
          <p:nvPr>
            <p:ph type="body" sz="quarter" idx="10"/>
          </p:nvPr>
        </p:nvSpPr>
        <p:spPr/>
        <p:txBody>
          <a:bodyPr/>
          <a:lstStyle/>
          <a:p>
            <a:r>
              <a:rPr lang="en-US" dirty="0"/>
              <a:t>Avoid the Heartbeat Datastore</a:t>
            </a:r>
            <a:br>
              <a:rPr lang="en-US" dirty="0"/>
            </a:br>
            <a:r>
              <a:rPr lang="en-US" dirty="0"/>
              <a:t>Configuration Oops</a:t>
            </a:r>
          </a:p>
        </p:txBody>
      </p:sp>
    </p:spTree>
    <p:extLst>
      <p:ext uri="{BB962C8B-B14F-4D97-AF65-F5344CB8AC3E}">
        <p14:creationId xmlns:p14="http://schemas.microsoft.com/office/powerpoint/2010/main" val="2193706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#49</a:t>
            </a:r>
          </a:p>
        </p:txBody>
      </p:sp>
      <p:sp>
        <p:nvSpPr>
          <p:cNvPr id="3" name="Text Placeholder 2"/>
          <p:cNvSpPr>
            <a:spLocks noGrp="1"/>
          </p:cNvSpPr>
          <p:nvPr>
            <p:ph type="body" sz="quarter" idx="10"/>
          </p:nvPr>
        </p:nvSpPr>
        <p:spPr/>
        <p:txBody>
          <a:bodyPr/>
          <a:lstStyle/>
          <a:p>
            <a:r>
              <a:rPr lang="en-US" dirty="0"/>
              <a:t>Respect the Delicate Interplay</a:t>
            </a:r>
            <a:br>
              <a:rPr lang="en-US" dirty="0"/>
            </a:br>
            <a:r>
              <a:rPr lang="en-US" dirty="0"/>
              <a:t>Between HA, DRS, and DPM</a:t>
            </a:r>
          </a:p>
        </p:txBody>
      </p:sp>
    </p:spTree>
    <p:extLst>
      <p:ext uri="{BB962C8B-B14F-4D97-AF65-F5344CB8AC3E}">
        <p14:creationId xmlns:p14="http://schemas.microsoft.com/office/powerpoint/2010/main" val="36371284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#8</a:t>
            </a:r>
          </a:p>
        </p:txBody>
      </p:sp>
      <p:sp>
        <p:nvSpPr>
          <p:cNvPr id="3" name="Text Placeholder 2"/>
          <p:cNvSpPr>
            <a:spLocks noGrp="1"/>
          </p:cNvSpPr>
          <p:nvPr>
            <p:ph type="body" sz="quarter" idx="10"/>
          </p:nvPr>
        </p:nvSpPr>
        <p:spPr/>
        <p:txBody>
          <a:bodyPr/>
          <a:lstStyle/>
          <a:p>
            <a:r>
              <a:rPr lang="en-US" dirty="0"/>
              <a:t>Respect When To Scale Out</a:t>
            </a:r>
            <a:br>
              <a:rPr lang="en-US" dirty="0"/>
            </a:br>
            <a:r>
              <a:rPr lang="en-US" dirty="0"/>
              <a:t>vCenter and its PSC</a:t>
            </a:r>
          </a:p>
        </p:txBody>
      </p:sp>
    </p:spTree>
    <p:extLst>
      <p:ext uri="{BB962C8B-B14F-4D97-AF65-F5344CB8AC3E}">
        <p14:creationId xmlns:p14="http://schemas.microsoft.com/office/powerpoint/2010/main" val="3750021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z="2800" dirty="0">
                <a:solidFill>
                  <a:schemeClr val="bg1">
                    <a:lumMod val="85000"/>
                  </a:schemeClr>
                </a:solidFill>
              </a:rPr>
              <a:t>HA with DRS combines automatic failover with resource load balancing. </a:t>
            </a:r>
          </a:p>
          <a:p>
            <a:r>
              <a:rPr lang="en-US" sz="2800" dirty="0">
                <a:solidFill>
                  <a:schemeClr val="bg1">
                    <a:lumMod val="85000"/>
                  </a:schemeClr>
                </a:solidFill>
              </a:rPr>
              <a:t>This combination can result in a more balanced cluster after a failure event. </a:t>
            </a:r>
          </a:p>
          <a:p>
            <a:r>
              <a:rPr lang="en-US" sz="2800" dirty="0">
                <a:solidFill>
                  <a:schemeClr val="bg1">
                    <a:lumMod val="85000"/>
                  </a:schemeClr>
                </a:solidFill>
              </a:rPr>
              <a:t>HA's first priority is the immediate availability of all virtual machines.  After a failure and VMs are restarted, hosts might be unevenly loaded.</a:t>
            </a:r>
          </a:p>
        </p:txBody>
      </p:sp>
      <p:sp>
        <p:nvSpPr>
          <p:cNvPr id="6" name="Title 5"/>
          <p:cNvSpPr>
            <a:spLocks noGrp="1"/>
          </p:cNvSpPr>
          <p:nvPr>
            <p:ph type="title"/>
          </p:nvPr>
        </p:nvSpPr>
        <p:spPr/>
        <p:txBody>
          <a:bodyPr>
            <a:normAutofit/>
          </a:bodyPr>
          <a:lstStyle/>
          <a:p>
            <a:r>
              <a:rPr lang="en-US" dirty="0"/>
              <a:t>HA with DRS and DPM</a:t>
            </a:r>
          </a:p>
        </p:txBody>
      </p:sp>
    </p:spTree>
    <p:extLst>
      <p:ext uri="{BB962C8B-B14F-4D97-AF65-F5344CB8AC3E}">
        <p14:creationId xmlns:p14="http://schemas.microsoft.com/office/powerpoint/2010/main" val="2572356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 fill="hold"/>
                                        <p:tgtEl>
                                          <p:spTgt spid="7">
                                            <p:txEl>
                                              <p:pRg st="0" end="0"/>
                                            </p:txEl>
                                          </p:spTgt>
                                        </p:tgtEl>
                                        <p:attrNameLst>
                                          <p:attrName>style.color</p:attrName>
                                        </p:attrNameLst>
                                      </p:cBhvr>
                                      <p:to>
                                        <a:srgbClr val="DDDDDD"/>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 fill="hold"/>
                                        <p:tgtEl>
                                          <p:spTgt spid="7">
                                            <p:txEl>
                                              <p:pRg st="2" end="2"/>
                                            </p:txEl>
                                          </p:spTgt>
                                        </p:tgtEl>
                                        <p:attrNameLst>
                                          <p:attrName>style.color</p:attrName>
                                        </p:attrNameLst>
                                      </p:cBhvr>
                                      <p:to>
                                        <a:schemeClr val="tx1"/>
                                      </p:to>
                                    </p:animClr>
                                  </p:childTnLst>
                                </p:cTn>
                              </p:par>
                              <p:par>
                                <p:cTn id="17" presetID="3" presetClass="emph" presetSubtype="2" fill="hold" nodeType="withEffect">
                                  <p:stCondLst>
                                    <p:cond delay="0"/>
                                  </p:stCondLst>
                                  <p:childTnLst>
                                    <p:animClr clrSpc="rgb" dir="cw">
                                      <p:cBhvr override="childStyle">
                                        <p:cTn id="18" dur="200" fill="hold"/>
                                        <p:tgtEl>
                                          <p:spTgt spid="7">
                                            <p:txEl>
                                              <p:pRg st="1" end="1"/>
                                            </p:txEl>
                                          </p:spTgt>
                                        </p:tgtEl>
                                        <p:attrNameLst>
                                          <p:attrName>style.color</p:attrName>
                                        </p:attrNameLst>
                                      </p:cBhvr>
                                      <p:to>
                                        <a:srgbClr val="DDDDD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354919" y="2343576"/>
            <a:ext cx="7485786" cy="2067983"/>
          </a:xfrm>
        </p:spPr>
        <p:txBody>
          <a:bodyPr/>
          <a:lstStyle/>
          <a:p>
            <a:r>
              <a:rPr lang="en-US" sz="2800" dirty="0">
                <a:solidFill>
                  <a:schemeClr val="bg1">
                    <a:lumMod val="85000"/>
                  </a:schemeClr>
                </a:solidFill>
              </a:rPr>
              <a:t>Some scenarios prevent a vSphere HA failover…</a:t>
            </a:r>
          </a:p>
          <a:p>
            <a:r>
              <a:rPr lang="en-US" sz="2800" dirty="0">
                <a:solidFill>
                  <a:schemeClr val="bg1">
                    <a:lumMod val="85000"/>
                  </a:schemeClr>
                </a:solidFill>
              </a:rPr>
              <a:t>DPM enabled with HA admission control disabled.</a:t>
            </a:r>
          </a:p>
          <a:p>
            <a:r>
              <a:rPr lang="en-US" sz="2800" dirty="0">
                <a:solidFill>
                  <a:schemeClr val="bg1">
                    <a:lumMod val="85000"/>
                  </a:schemeClr>
                </a:solidFill>
              </a:rPr>
              <a:t>VM-Host affinity rules set to Required.</a:t>
            </a:r>
          </a:p>
          <a:p>
            <a:r>
              <a:rPr lang="en-US" sz="2800" dirty="0">
                <a:solidFill>
                  <a:schemeClr val="bg1">
                    <a:lumMod val="85000"/>
                  </a:schemeClr>
                </a:solidFill>
              </a:rPr>
              <a:t>Resource fragmentation.</a:t>
            </a:r>
          </a:p>
        </p:txBody>
      </p:sp>
      <p:sp>
        <p:nvSpPr>
          <p:cNvPr id="6" name="Title 5"/>
          <p:cNvSpPr>
            <a:spLocks noGrp="1"/>
          </p:cNvSpPr>
          <p:nvPr>
            <p:ph type="title"/>
          </p:nvPr>
        </p:nvSpPr>
        <p:spPr/>
        <p:txBody>
          <a:bodyPr>
            <a:normAutofit/>
          </a:bodyPr>
          <a:lstStyle/>
          <a:p>
            <a:r>
              <a:rPr lang="en-US" dirty="0"/>
              <a:t>HA with DRS and DPM</a:t>
            </a:r>
          </a:p>
        </p:txBody>
      </p:sp>
    </p:spTree>
    <p:extLst>
      <p:ext uri="{BB962C8B-B14F-4D97-AF65-F5344CB8AC3E}">
        <p14:creationId xmlns:p14="http://schemas.microsoft.com/office/powerpoint/2010/main" val="22132815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 fill="hold"/>
                                        <p:tgtEl>
                                          <p:spTgt spid="7">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7">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7">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 fill="hold"/>
                                        <p:tgtEl>
                                          <p:spTgt spid="7">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#50</a:t>
            </a:r>
          </a:p>
        </p:txBody>
      </p:sp>
      <p:sp>
        <p:nvSpPr>
          <p:cNvPr id="3" name="Text Placeholder 2"/>
          <p:cNvSpPr>
            <a:spLocks noGrp="1"/>
          </p:cNvSpPr>
          <p:nvPr>
            <p:ph type="body" sz="quarter" idx="10"/>
          </p:nvPr>
        </p:nvSpPr>
        <p:spPr/>
        <p:txBody>
          <a:bodyPr/>
          <a:lstStyle/>
          <a:p>
            <a:r>
              <a:rPr lang="en-US" sz="3200" dirty="0"/>
              <a:t>(Really, Really, Really)</a:t>
            </a:r>
            <a:br>
              <a:rPr lang="en-US" dirty="0"/>
            </a:br>
            <a:r>
              <a:rPr lang="en-US" dirty="0"/>
              <a:t>Understand vSphere DRS’ Automation Levels</a:t>
            </a:r>
            <a:br>
              <a:rPr lang="en-US" dirty="0"/>
            </a:br>
            <a:r>
              <a:rPr lang="en-US" sz="2000" dirty="0">
                <a:solidFill>
                  <a:srgbClr val="58595B"/>
                </a:solidFill>
              </a:rPr>
              <a:t>(Caution: Even more lots of slides)</a:t>
            </a:r>
            <a:endParaRPr lang="en-US" dirty="0"/>
          </a:p>
        </p:txBody>
      </p:sp>
    </p:spTree>
    <p:extLst>
      <p:ext uri="{BB962C8B-B14F-4D97-AF65-F5344CB8AC3E}">
        <p14:creationId xmlns:p14="http://schemas.microsoft.com/office/powerpoint/2010/main" val="39135138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DRS is like a one-legged table.</a:t>
            </a:r>
          </a:p>
          <a:p>
            <a:pPr lvl="1"/>
            <a:r>
              <a:rPr lang="en-US" dirty="0"/>
              <a:t>Each side of that table represents a host in your cluster.</a:t>
            </a:r>
          </a:p>
          <a:p>
            <a:pPr lvl="1"/>
            <a:r>
              <a:rPr lang="en-US" dirty="0"/>
              <a:t>That leg can only support the table when all sides are balanced.</a:t>
            </a:r>
          </a:p>
          <a:p>
            <a:pPr lvl="1"/>
            <a:r>
              <a:rPr lang="en-US" dirty="0"/>
              <a:t>DRS’ job is to relocate VMs to ensure the table stays balanced.</a:t>
            </a:r>
          </a:p>
          <a:p>
            <a:r>
              <a:rPr lang="en-US" dirty="0"/>
              <a:t>Every five minutes a DRS interval is invoked.</a:t>
            </a:r>
          </a:p>
          <a:p>
            <a:pPr lvl="1">
              <a:defRPr/>
            </a:pPr>
            <a:r>
              <a:rPr lang="en-US" dirty="0"/>
              <a:t>During that interval DRS analyses resource utilization counters on every host.</a:t>
            </a:r>
          </a:p>
          <a:p>
            <a:pPr lvl="1">
              <a:defRPr/>
            </a:pPr>
            <a:r>
              <a:rPr lang="en-US" dirty="0"/>
              <a:t>It plugs those counters into this equation:</a:t>
            </a:r>
          </a:p>
        </p:txBody>
      </p:sp>
      <p:sp>
        <p:nvSpPr>
          <p:cNvPr id="5" name="Title 4"/>
          <p:cNvSpPr>
            <a:spLocks noGrp="1"/>
          </p:cNvSpPr>
          <p:nvPr>
            <p:ph type="title"/>
          </p:nvPr>
        </p:nvSpPr>
        <p:spPr/>
        <p:txBody>
          <a:bodyPr/>
          <a:lstStyle/>
          <a:p>
            <a:r>
              <a:rPr lang="en-US" dirty="0"/>
              <a:t>Configure the Proper DRS Automation Level</a:t>
            </a:r>
          </a:p>
        </p:txBody>
      </p:sp>
      <mc:AlternateContent xmlns:mc="http://schemas.openxmlformats.org/markup-compatibility/2006" xmlns:a14="http://schemas.microsoft.com/office/drawing/2010/main">
        <mc:Choice Requires="a14">
          <p:sp>
            <p:nvSpPr>
              <p:cNvPr id="10" name="TextBox 9"/>
              <p:cNvSpPr txBox="1"/>
              <p:nvPr/>
            </p:nvSpPr>
            <p:spPr>
              <a:xfrm>
                <a:off x="6710766" y="5160936"/>
                <a:ext cx="4466607" cy="1295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nary>
                            <m:naryPr>
                              <m:chr m:val="∑"/>
                              <m:subHide m:val="on"/>
                              <m:supHide m:val="on"/>
                              <m:ctrlPr>
                                <a:rPr lang="en-US" sz="4000" i="1">
                                  <a:latin typeface="Cambria Math" panose="02040503050406030204" pitchFamily="18" charset="0"/>
                                </a:rPr>
                              </m:ctrlPr>
                            </m:naryPr>
                            <m:sub/>
                            <m:sup/>
                            <m:e>
                              <m:r>
                                <a:rPr lang="en-US" sz="4000" i="1">
                                  <a:latin typeface="Cambria Math" panose="02040503050406030204" pitchFamily="18" charset="0"/>
                                </a:rPr>
                                <m:t>𝑉𝑀</m:t>
                              </m:r>
                              <m:r>
                                <a:rPr lang="en-US" sz="4000" i="1">
                                  <a:latin typeface="Cambria Math" panose="02040503050406030204" pitchFamily="18" charset="0"/>
                                </a:rPr>
                                <m:t> </m:t>
                              </m:r>
                              <m:r>
                                <a:rPr lang="en-US" sz="4000" i="1">
                                  <a:latin typeface="Cambria Math" panose="02040503050406030204" pitchFamily="18" charset="0"/>
                                </a:rPr>
                                <m:t>𝐸𝑛𝑡𝑖𝑡𝑙𝑒𝑚𝑒𝑛𝑡𝑠</m:t>
                              </m:r>
                            </m:e>
                          </m:nary>
                        </m:num>
                        <m:den>
                          <m:r>
                            <a:rPr lang="en-US" sz="4000" b="0" i="1" smtClean="0">
                              <a:latin typeface="Cambria Math" panose="02040503050406030204" pitchFamily="18" charset="0"/>
                            </a:rPr>
                            <m:t>𝐻𝑜𝑠𝑡</m:t>
                          </m:r>
                          <m:r>
                            <a:rPr lang="en-US" sz="4000" b="0" i="1" smtClean="0">
                              <a:latin typeface="Cambria Math" panose="02040503050406030204" pitchFamily="18" charset="0"/>
                            </a:rPr>
                            <m:t> </m:t>
                          </m:r>
                          <m:r>
                            <a:rPr lang="en-US" sz="4000" b="0" i="1" smtClean="0">
                              <a:latin typeface="Cambria Math" panose="02040503050406030204" pitchFamily="18" charset="0"/>
                            </a:rPr>
                            <m:t>𝐶𝑎𝑝𝑎𝑐𝑖𝑡𝑦</m:t>
                          </m:r>
                        </m:den>
                      </m:f>
                    </m:oMath>
                  </m:oMathPara>
                </a14:m>
                <a:endParaRPr lang="en-US" sz="40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10766" y="5160936"/>
                <a:ext cx="4466607" cy="12953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81506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2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2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200"/>
                                        <p:tgtEl>
                                          <p:spTgt spid="6">
                                            <p:txEl>
                                              <p:pRg st="4" end="4"/>
                                            </p:txEl>
                                          </p:spTgt>
                                        </p:tgtEl>
                                      </p:cBhvr>
                                    </p:animEffect>
                                  </p:childTnLst>
                                </p:cTn>
                              </p:par>
                              <p:par>
                                <p:cTn id="28" presetID="3" presetClass="emph" presetSubtype="2" fill="hold" nodeType="withEffect">
                                  <p:stCondLst>
                                    <p:cond delay="0"/>
                                  </p:stCondLst>
                                  <p:childTnLst>
                                    <p:animClr clrSpc="rgb" dir="cw">
                                      <p:cBhvr override="childStyle">
                                        <p:cTn id="29" dur="200" fill="hold"/>
                                        <p:tgtEl>
                                          <p:spTgt spid="6">
                                            <p:txEl>
                                              <p:pRg st="0" end="0"/>
                                            </p:txEl>
                                          </p:spTgt>
                                        </p:tgtEl>
                                        <p:attrNameLst>
                                          <p:attrName>style.color</p:attrName>
                                        </p:attrNameLst>
                                      </p:cBhvr>
                                      <p:to>
                                        <a:srgbClr val="DDDDDD"/>
                                      </p:to>
                                    </p:animClr>
                                  </p:childTnLst>
                                </p:cTn>
                              </p:par>
                              <p:par>
                                <p:cTn id="30" presetID="3" presetClass="emph" presetSubtype="2" fill="hold" nodeType="withEffect">
                                  <p:stCondLst>
                                    <p:cond delay="0"/>
                                  </p:stCondLst>
                                  <p:childTnLst>
                                    <p:animClr clrSpc="rgb" dir="cw">
                                      <p:cBhvr override="childStyle">
                                        <p:cTn id="31" dur="200" fill="hold"/>
                                        <p:tgtEl>
                                          <p:spTgt spid="6">
                                            <p:txEl>
                                              <p:pRg st="1" end="1"/>
                                            </p:txEl>
                                          </p:spTgt>
                                        </p:tgtEl>
                                        <p:attrNameLst>
                                          <p:attrName>style.color</p:attrName>
                                        </p:attrNameLst>
                                      </p:cBhvr>
                                      <p:to>
                                        <a:srgbClr val="DDDDDD"/>
                                      </p:to>
                                    </p:animClr>
                                  </p:childTnLst>
                                </p:cTn>
                              </p:par>
                              <p:par>
                                <p:cTn id="32" presetID="3" presetClass="emph" presetSubtype="2" fill="hold" nodeType="withEffect">
                                  <p:stCondLst>
                                    <p:cond delay="0"/>
                                  </p:stCondLst>
                                  <p:childTnLst>
                                    <p:animClr clrSpc="rgb" dir="cw">
                                      <p:cBhvr override="childStyle">
                                        <p:cTn id="33" dur="200" fill="hold"/>
                                        <p:tgtEl>
                                          <p:spTgt spid="6">
                                            <p:txEl>
                                              <p:pRg st="2" end="2"/>
                                            </p:txEl>
                                          </p:spTgt>
                                        </p:tgtEl>
                                        <p:attrNameLst>
                                          <p:attrName>style.color</p:attrName>
                                        </p:attrNameLst>
                                      </p:cBhvr>
                                      <p:to>
                                        <a:srgbClr val="DDDDDD"/>
                                      </p:to>
                                    </p:animClr>
                                  </p:childTnLst>
                                </p:cTn>
                              </p:par>
                              <p:par>
                                <p:cTn id="34" presetID="3" presetClass="emph" presetSubtype="2" fill="hold" nodeType="withEffect">
                                  <p:stCondLst>
                                    <p:cond delay="0"/>
                                  </p:stCondLst>
                                  <p:childTnLst>
                                    <p:animClr clrSpc="rgb" dir="cw">
                                      <p:cBhvr override="childStyle">
                                        <p:cTn id="35" dur="200" fill="hold"/>
                                        <p:tgtEl>
                                          <p:spTgt spid="6">
                                            <p:txEl>
                                              <p:pRg st="3" end="3"/>
                                            </p:txEl>
                                          </p:spTgt>
                                        </p:tgtEl>
                                        <p:attrNameLst>
                                          <p:attrName>style.color</p:attrName>
                                        </p:attrNameLst>
                                      </p:cBhvr>
                                      <p:to>
                                        <a:srgbClr val="DDDDDD"/>
                                      </p:to>
                                    </p:animClr>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2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200"/>
                                        <p:tgtEl>
                                          <p:spTgt spid="6">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VM entitlements</a:t>
            </a:r>
          </a:p>
          <a:p>
            <a:pPr lvl="1"/>
            <a:r>
              <a:rPr lang="en-US" dirty="0"/>
              <a:t>CPU resource demand and memory working set.</a:t>
            </a:r>
          </a:p>
          <a:p>
            <a:pPr lvl="1"/>
            <a:r>
              <a:rPr lang="en-US" dirty="0"/>
              <a:t>CPU and memory reservations or limits.</a:t>
            </a:r>
          </a:p>
          <a:p>
            <a:r>
              <a:rPr lang="en-US" dirty="0"/>
              <a:t>Host Capacity</a:t>
            </a:r>
          </a:p>
          <a:p>
            <a:pPr lvl="1"/>
            <a:r>
              <a:rPr lang="en-US" dirty="0"/>
              <a:t>Summation of CPU and memory resources, minus…</a:t>
            </a:r>
          </a:p>
          <a:p>
            <a:pPr lvl="2"/>
            <a:r>
              <a:rPr lang="en-US" dirty="0" err="1"/>
              <a:t>VMKernel</a:t>
            </a:r>
            <a:r>
              <a:rPr lang="en-US" dirty="0"/>
              <a:t> and Service Console overhead</a:t>
            </a:r>
          </a:p>
          <a:p>
            <a:pPr lvl="2"/>
            <a:r>
              <a:rPr lang="en-US" dirty="0"/>
              <a:t>Reservations for HA Admission Control</a:t>
            </a:r>
          </a:p>
          <a:p>
            <a:pPr lvl="2"/>
            <a:r>
              <a:rPr lang="en-US" dirty="0"/>
              <a:t>A small-percentage “extra” reservation</a:t>
            </a:r>
          </a:p>
        </p:txBody>
      </p:sp>
      <p:sp>
        <p:nvSpPr>
          <p:cNvPr id="5" name="Title 4"/>
          <p:cNvSpPr>
            <a:spLocks noGrp="1"/>
          </p:cNvSpPr>
          <p:nvPr>
            <p:ph type="title"/>
          </p:nvPr>
        </p:nvSpPr>
        <p:spPr/>
        <p:txBody>
          <a:bodyPr/>
          <a:lstStyle/>
          <a:p>
            <a:r>
              <a:rPr lang="en-US" dirty="0"/>
              <a:t>Configure the Proper DRS Automation Level</a:t>
            </a:r>
          </a:p>
        </p:txBody>
      </p:sp>
      <mc:AlternateContent xmlns:mc="http://schemas.openxmlformats.org/markup-compatibility/2006" xmlns:a14="http://schemas.microsoft.com/office/drawing/2010/main">
        <mc:Choice Requires="a14">
          <p:sp>
            <p:nvSpPr>
              <p:cNvPr id="7" name="TextBox 6"/>
              <p:cNvSpPr txBox="1"/>
              <p:nvPr/>
            </p:nvSpPr>
            <p:spPr>
              <a:xfrm>
                <a:off x="6710766" y="5160936"/>
                <a:ext cx="4466607" cy="1295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nary>
                            <m:naryPr>
                              <m:chr m:val="∑"/>
                              <m:subHide m:val="on"/>
                              <m:supHide m:val="on"/>
                              <m:ctrlPr>
                                <a:rPr lang="en-US" sz="4000" i="1">
                                  <a:latin typeface="Cambria Math" panose="02040503050406030204" pitchFamily="18" charset="0"/>
                                </a:rPr>
                              </m:ctrlPr>
                            </m:naryPr>
                            <m:sub/>
                            <m:sup/>
                            <m:e>
                              <m:r>
                                <a:rPr lang="en-US" sz="4000" i="1">
                                  <a:latin typeface="Cambria Math" panose="02040503050406030204" pitchFamily="18" charset="0"/>
                                </a:rPr>
                                <m:t>𝑉𝑀</m:t>
                              </m:r>
                              <m:r>
                                <a:rPr lang="en-US" sz="4000" i="1">
                                  <a:latin typeface="Cambria Math" panose="02040503050406030204" pitchFamily="18" charset="0"/>
                                </a:rPr>
                                <m:t> </m:t>
                              </m:r>
                              <m:r>
                                <a:rPr lang="en-US" sz="4000" i="1">
                                  <a:latin typeface="Cambria Math" panose="02040503050406030204" pitchFamily="18" charset="0"/>
                                </a:rPr>
                                <m:t>𝐸𝑛𝑡𝑖𝑡𝑙𝑒𝑚𝑒𝑛𝑡𝑠</m:t>
                              </m:r>
                            </m:e>
                          </m:nary>
                        </m:num>
                        <m:den>
                          <m:r>
                            <a:rPr lang="en-US" sz="4000" b="0" i="1" smtClean="0">
                              <a:latin typeface="Cambria Math" panose="02040503050406030204" pitchFamily="18" charset="0"/>
                            </a:rPr>
                            <m:t>𝐻𝑜𝑠𝑡</m:t>
                          </m:r>
                          <m:r>
                            <a:rPr lang="en-US" sz="4000" b="0" i="1" smtClean="0">
                              <a:latin typeface="Cambria Math" panose="02040503050406030204" pitchFamily="18" charset="0"/>
                            </a:rPr>
                            <m:t> </m:t>
                          </m:r>
                          <m:r>
                            <a:rPr lang="en-US" sz="4000" b="0" i="1" smtClean="0">
                              <a:latin typeface="Cambria Math" panose="02040503050406030204" pitchFamily="18" charset="0"/>
                            </a:rPr>
                            <m:t>𝐶𝑎𝑝𝑎𝑐𝑖𝑡𝑦</m:t>
                          </m:r>
                        </m:den>
                      </m:f>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6710766" y="5160936"/>
                <a:ext cx="4466607" cy="1295355"/>
              </a:xfrm>
              <a:prstGeom prst="rect">
                <a:avLst/>
              </a:prstGeom>
              <a:blipFill rotWithShape="0">
                <a:blip r:embed="rId2"/>
                <a:stretch>
                  <a:fillRect/>
                </a:stretch>
              </a:blipFill>
            </p:spPr>
            <p:txBody>
              <a:bodyPr/>
              <a:lstStyle/>
              <a:p>
                <a:r>
                  <a:rPr lang="en-US">
                    <a:noFill/>
                  </a:rPr>
                  <a:t> </a:t>
                </a:r>
              </a:p>
            </p:txBody>
          </p:sp>
        </mc:Fallback>
      </mc:AlternateContent>
      <p:sp>
        <p:nvSpPr>
          <p:cNvPr id="2" name="Right Arrow 1"/>
          <p:cNvSpPr/>
          <p:nvPr/>
        </p:nvSpPr>
        <p:spPr>
          <a:xfrm>
            <a:off x="5212166" y="5211713"/>
            <a:ext cx="1498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Right Arrow 8"/>
          <p:cNvSpPr/>
          <p:nvPr/>
        </p:nvSpPr>
        <p:spPr>
          <a:xfrm>
            <a:off x="5212166" y="5915573"/>
            <a:ext cx="1498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235390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2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200"/>
                                        <p:tgtEl>
                                          <p:spTgt spid="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200"/>
                                        <p:tgtEl>
                                          <p:spTgt spid="6">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200"/>
                                        <p:tgtEl>
                                          <p:spTgt spid="6">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200"/>
                                        <p:tgtEl>
                                          <p:spTgt spid="6">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200"/>
                                        <p:tgtEl>
                                          <p:spTgt spid="6">
                                            <p:txEl>
                                              <p:pRg st="7" end="7"/>
                                            </p:txEl>
                                          </p:spTgt>
                                        </p:tgtEl>
                                      </p:cBhvr>
                                    </p:animEffect>
                                  </p:childTnLst>
                                </p:cTn>
                              </p:par>
                              <p:par>
                                <p:cTn id="37" presetID="3" presetClass="emph" presetSubtype="2" fill="hold" nodeType="withEffect">
                                  <p:stCondLst>
                                    <p:cond delay="0"/>
                                  </p:stCondLst>
                                  <p:childTnLst>
                                    <p:animClr clrSpc="rgb" dir="cw">
                                      <p:cBhvr override="childStyle">
                                        <p:cTn id="38" dur="200" fill="hold"/>
                                        <p:tgtEl>
                                          <p:spTgt spid="6">
                                            <p:txEl>
                                              <p:pRg st="0" end="0"/>
                                            </p:txEl>
                                          </p:spTgt>
                                        </p:tgtEl>
                                        <p:attrNameLst>
                                          <p:attrName>style.color</p:attrName>
                                        </p:attrNameLst>
                                      </p:cBhvr>
                                      <p:to>
                                        <a:srgbClr val="DDDDDD"/>
                                      </p:to>
                                    </p:animClr>
                                  </p:childTnLst>
                                </p:cTn>
                              </p:par>
                              <p:par>
                                <p:cTn id="39" presetID="3" presetClass="emph" presetSubtype="2" fill="hold" nodeType="withEffect">
                                  <p:stCondLst>
                                    <p:cond delay="0"/>
                                  </p:stCondLst>
                                  <p:childTnLst>
                                    <p:animClr clrSpc="rgb" dir="cw">
                                      <p:cBhvr override="childStyle">
                                        <p:cTn id="40" dur="200" fill="hold"/>
                                        <p:tgtEl>
                                          <p:spTgt spid="6">
                                            <p:txEl>
                                              <p:pRg st="1" end="1"/>
                                            </p:txEl>
                                          </p:spTgt>
                                        </p:tgtEl>
                                        <p:attrNameLst>
                                          <p:attrName>style.color</p:attrName>
                                        </p:attrNameLst>
                                      </p:cBhvr>
                                      <p:to>
                                        <a:srgbClr val="DDDDDD"/>
                                      </p:to>
                                    </p:animClr>
                                  </p:childTnLst>
                                </p:cTn>
                              </p:par>
                              <p:par>
                                <p:cTn id="41" presetID="3" presetClass="emph" presetSubtype="2" fill="hold" nodeType="withEffect">
                                  <p:stCondLst>
                                    <p:cond delay="0"/>
                                  </p:stCondLst>
                                  <p:childTnLst>
                                    <p:animClr clrSpc="rgb" dir="cw">
                                      <p:cBhvr override="childStyle">
                                        <p:cTn id="42" dur="200" fill="hold"/>
                                        <p:tgtEl>
                                          <p:spTgt spid="6">
                                            <p:txEl>
                                              <p:pRg st="2" end="2"/>
                                            </p:txEl>
                                          </p:spTgt>
                                        </p:tgtEl>
                                        <p:attrNameLst>
                                          <p:attrName>style.color</p:attrName>
                                        </p:attrNameLst>
                                      </p:cBhvr>
                                      <p:to>
                                        <a:srgbClr val="DDDDDD"/>
                                      </p:to>
                                    </p:animClr>
                                  </p:childTnLst>
                                </p:cTn>
                              </p:par>
                              <p:par>
                                <p:cTn id="43" presetID="10" presetClass="exit" presetSubtype="0" fill="hold" grpId="1" nodeType="withEffect">
                                  <p:stCondLst>
                                    <p:cond delay="0"/>
                                  </p:stCondLst>
                                  <p:childTnLst>
                                    <p:animEffect transition="out" filter="fade">
                                      <p:cBhvr>
                                        <p:cTn id="44" dur="200"/>
                                        <p:tgtEl>
                                          <p:spTgt spid="2"/>
                                        </p:tgtEl>
                                      </p:cBhvr>
                                    </p:animEffect>
                                    <p:set>
                                      <p:cBhvr>
                                        <p:cTn id="45" dur="1" fill="hold">
                                          <p:stCondLst>
                                            <p:cond delay="1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A statistical mean and standard deviation can then be calculated.</a:t>
            </a:r>
          </a:p>
          <a:p>
            <a:pPr lvl="1"/>
            <a:r>
              <a:rPr lang="en-US" dirty="0"/>
              <a:t>Mean = Average load</a:t>
            </a:r>
          </a:p>
          <a:p>
            <a:pPr lvl="1"/>
            <a:r>
              <a:rPr lang="en-US" dirty="0"/>
              <a:t>Standard deviation = Average deviation from that load</a:t>
            </a:r>
          </a:p>
        </p:txBody>
      </p:sp>
      <p:sp>
        <p:nvSpPr>
          <p:cNvPr id="5" name="Title 4"/>
          <p:cNvSpPr>
            <a:spLocks noGrp="1"/>
          </p:cNvSpPr>
          <p:nvPr>
            <p:ph type="title"/>
          </p:nvPr>
        </p:nvSpPr>
        <p:spPr/>
        <p:txBody>
          <a:bodyPr/>
          <a:lstStyle/>
          <a:p>
            <a:r>
              <a:rPr lang="en-US" dirty="0"/>
              <a:t>Configure the Proper DRS Automation Level</a:t>
            </a:r>
          </a:p>
        </p:txBody>
      </p:sp>
    </p:spTree>
    <p:extLst>
      <p:ext uri="{BB962C8B-B14F-4D97-AF65-F5344CB8AC3E}">
        <p14:creationId xmlns:p14="http://schemas.microsoft.com/office/powerpoint/2010/main" val="11889158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A statistical mean and standard deviation can then be calculated.</a:t>
            </a:r>
          </a:p>
          <a:p>
            <a:pPr lvl="1"/>
            <a:r>
              <a:rPr lang="en-US" dirty="0"/>
              <a:t>Mean = Average load</a:t>
            </a:r>
          </a:p>
          <a:p>
            <a:pPr lvl="1"/>
            <a:r>
              <a:rPr lang="en-US" dirty="0"/>
              <a:t>Standard deviation = Average deviation from that load</a:t>
            </a:r>
          </a:p>
          <a:p>
            <a:r>
              <a:rPr lang="en-US" dirty="0"/>
              <a:t>These define the </a:t>
            </a:r>
            <a:r>
              <a:rPr lang="en-US" u="sng" dirty="0"/>
              <a:t>Current</a:t>
            </a:r>
            <a:r>
              <a:rPr lang="en-US" dirty="0"/>
              <a:t> </a:t>
            </a:r>
            <a:r>
              <a:rPr lang="en-US" u="sng" dirty="0"/>
              <a:t>host</a:t>
            </a:r>
            <a:r>
              <a:rPr lang="en-US" dirty="0"/>
              <a:t> </a:t>
            </a:r>
            <a:r>
              <a:rPr lang="en-US" u="sng" dirty="0"/>
              <a:t>load</a:t>
            </a:r>
            <a:r>
              <a:rPr lang="en-US" dirty="0"/>
              <a:t> </a:t>
            </a:r>
            <a:r>
              <a:rPr lang="en-US" u="sng" dirty="0"/>
              <a:t>standard</a:t>
            </a:r>
            <a:r>
              <a:rPr lang="en-US" dirty="0"/>
              <a:t> </a:t>
            </a:r>
            <a:r>
              <a:rPr lang="en-US" u="sng" dirty="0"/>
              <a:t>deviation</a:t>
            </a:r>
            <a:r>
              <a:rPr lang="en-US" dirty="0"/>
              <a:t>.</a:t>
            </a:r>
          </a:p>
        </p:txBody>
      </p:sp>
      <p:sp>
        <p:nvSpPr>
          <p:cNvPr id="5" name="Title 4"/>
          <p:cNvSpPr>
            <a:spLocks noGrp="1"/>
          </p:cNvSpPr>
          <p:nvPr>
            <p:ph type="title"/>
          </p:nvPr>
        </p:nvSpPr>
        <p:spPr/>
        <p:txBody>
          <a:bodyPr/>
          <a:lstStyle/>
          <a:p>
            <a:r>
              <a:rPr lang="en-US" dirty="0"/>
              <a:t>Configure the Proper DRS Automation Level</a:t>
            </a:r>
          </a:p>
        </p:txBody>
      </p:sp>
      <p:pic>
        <p:nvPicPr>
          <p:cNvPr id="2" name="Picture 1"/>
          <p:cNvPicPr>
            <a:picLocks noChangeAspect="1"/>
          </p:cNvPicPr>
          <p:nvPr/>
        </p:nvPicPr>
        <p:blipFill>
          <a:blip r:embed="rId2"/>
          <a:stretch>
            <a:fillRect/>
          </a:stretch>
        </p:blipFill>
        <p:spPr>
          <a:xfrm>
            <a:off x="3519356" y="3859078"/>
            <a:ext cx="7352142" cy="2802550"/>
          </a:xfrm>
          <a:prstGeom prst="rect">
            <a:avLst/>
          </a:prstGeom>
        </p:spPr>
      </p:pic>
      <p:sp>
        <p:nvSpPr>
          <p:cNvPr id="7" name="Rounded Rectangle 6"/>
          <p:cNvSpPr/>
          <p:nvPr/>
        </p:nvSpPr>
        <p:spPr>
          <a:xfrm>
            <a:off x="3208149" y="6202855"/>
            <a:ext cx="7363868" cy="458773"/>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383246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Your migration threshold slider value determines the</a:t>
            </a:r>
            <a:br>
              <a:rPr lang="en-US" dirty="0"/>
            </a:br>
            <a:r>
              <a:rPr lang="en-US" u="sng" dirty="0"/>
              <a:t>Target</a:t>
            </a:r>
            <a:r>
              <a:rPr lang="en-US" dirty="0"/>
              <a:t> </a:t>
            </a:r>
            <a:r>
              <a:rPr lang="en-US" u="sng" dirty="0"/>
              <a:t>host</a:t>
            </a:r>
            <a:r>
              <a:rPr lang="en-US" dirty="0"/>
              <a:t> </a:t>
            </a:r>
            <a:r>
              <a:rPr lang="en-US" u="sng" dirty="0"/>
              <a:t>load standard</a:t>
            </a:r>
            <a:r>
              <a:rPr lang="en-US" dirty="0"/>
              <a:t> </a:t>
            </a:r>
            <a:r>
              <a:rPr lang="en-US" u="sng" dirty="0"/>
              <a:t>deviation</a:t>
            </a:r>
            <a:r>
              <a:rPr lang="en-US" dirty="0"/>
              <a:t>.</a:t>
            </a:r>
          </a:p>
        </p:txBody>
      </p:sp>
      <p:sp>
        <p:nvSpPr>
          <p:cNvPr id="5" name="Title 4"/>
          <p:cNvSpPr>
            <a:spLocks noGrp="1"/>
          </p:cNvSpPr>
          <p:nvPr>
            <p:ph type="title"/>
          </p:nvPr>
        </p:nvSpPr>
        <p:spPr/>
        <p:txBody>
          <a:bodyPr/>
          <a:lstStyle/>
          <a:p>
            <a:r>
              <a:rPr lang="en-US" dirty="0"/>
              <a:t>Configure the Proper DRS Automation Level</a:t>
            </a:r>
          </a:p>
        </p:txBody>
      </p:sp>
      <p:pic>
        <p:nvPicPr>
          <p:cNvPr id="4" name="Picture 3"/>
          <p:cNvPicPr>
            <a:picLocks noChangeAspect="1"/>
          </p:cNvPicPr>
          <p:nvPr/>
        </p:nvPicPr>
        <p:blipFill>
          <a:blip r:embed="rId2"/>
          <a:stretch>
            <a:fillRect/>
          </a:stretch>
        </p:blipFill>
        <p:spPr>
          <a:xfrm>
            <a:off x="3519356" y="3859078"/>
            <a:ext cx="7352142" cy="2802550"/>
          </a:xfrm>
          <a:prstGeom prst="rect">
            <a:avLst/>
          </a:prstGeom>
        </p:spPr>
      </p:pic>
      <p:grpSp>
        <p:nvGrpSpPr>
          <p:cNvPr id="11" name="Group 10"/>
          <p:cNvGrpSpPr/>
          <p:nvPr/>
        </p:nvGrpSpPr>
        <p:grpSpPr>
          <a:xfrm>
            <a:off x="3177153" y="3637963"/>
            <a:ext cx="7919633" cy="3095513"/>
            <a:chOff x="3177153" y="3637963"/>
            <a:chExt cx="7919633" cy="3095513"/>
          </a:xfrm>
        </p:grpSpPr>
        <p:sp>
          <p:nvSpPr>
            <p:cNvPr id="7" name="Rectangle 6"/>
            <p:cNvSpPr/>
            <p:nvPr/>
          </p:nvSpPr>
          <p:spPr>
            <a:xfrm>
              <a:off x="3177153" y="3637963"/>
              <a:ext cx="7919633" cy="2395857"/>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8" name="Rectangle 7"/>
            <p:cNvSpPr/>
            <p:nvPr/>
          </p:nvSpPr>
          <p:spPr>
            <a:xfrm>
              <a:off x="3177153" y="6304831"/>
              <a:ext cx="7919633" cy="428645"/>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9" name="Rectangle 8"/>
            <p:cNvSpPr/>
            <p:nvPr/>
          </p:nvSpPr>
          <p:spPr>
            <a:xfrm>
              <a:off x="3177153" y="5961972"/>
              <a:ext cx="489906" cy="428645"/>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Rectangle 9"/>
            <p:cNvSpPr/>
            <p:nvPr/>
          </p:nvSpPr>
          <p:spPr>
            <a:xfrm>
              <a:off x="10606880" y="5990288"/>
              <a:ext cx="489906" cy="428645"/>
            </a:xfrm>
            <a:prstGeom prst="rect">
              <a:avLst/>
            </a:prstGeom>
            <a:solidFill>
              <a:schemeClr val="bg1">
                <a:alpha val="8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grpSp>
      <p:pic>
        <p:nvPicPr>
          <p:cNvPr id="2" name="Picture 1"/>
          <p:cNvPicPr>
            <a:picLocks noChangeAspect="1"/>
          </p:cNvPicPr>
          <p:nvPr/>
        </p:nvPicPr>
        <p:blipFill>
          <a:blip r:embed="rId3"/>
          <a:stretch>
            <a:fillRect/>
          </a:stretch>
        </p:blipFill>
        <p:spPr>
          <a:xfrm>
            <a:off x="616858" y="3224816"/>
            <a:ext cx="9765446" cy="1646176"/>
          </a:xfrm>
          <a:prstGeom prst="rect">
            <a:avLst/>
          </a:prstGeom>
        </p:spPr>
      </p:pic>
      <p:sp>
        <p:nvSpPr>
          <p:cNvPr id="3" name="Down Arrow 2"/>
          <p:cNvSpPr/>
          <p:nvPr/>
        </p:nvSpPr>
        <p:spPr>
          <a:xfrm rot="19995063">
            <a:off x="6546005" y="3634079"/>
            <a:ext cx="588108" cy="2546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4369331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
                                        <p:tgtEl>
                                          <p:spTgt spid="2"/>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DRS then runs a series of migration simulations to see which VM moves could have the greatest impact on rebalancing.</a:t>
            </a:r>
          </a:p>
          <a:p>
            <a:pPr lvl="1"/>
            <a:r>
              <a:rPr lang="en-US" dirty="0"/>
              <a:t>For each simulated move, it calculates a resulting CHLSD.</a:t>
            </a:r>
          </a:p>
          <a:p>
            <a:pPr lvl="1"/>
            <a:r>
              <a:rPr lang="en-US" dirty="0"/>
              <a:t>Which it then plugs into this equation…</a:t>
            </a:r>
          </a:p>
        </p:txBody>
      </p:sp>
      <p:sp>
        <p:nvSpPr>
          <p:cNvPr id="5" name="Title 4"/>
          <p:cNvSpPr>
            <a:spLocks noGrp="1"/>
          </p:cNvSpPr>
          <p:nvPr>
            <p:ph type="title"/>
          </p:nvPr>
        </p:nvSpPr>
        <p:spPr/>
        <p:txBody>
          <a:bodyPr/>
          <a:lstStyle/>
          <a:p>
            <a:r>
              <a:rPr lang="en-US" dirty="0"/>
              <a:t>Configure the Proper DRS Automation Level</a:t>
            </a:r>
          </a:p>
        </p:txBody>
      </p:sp>
      <p:pic>
        <p:nvPicPr>
          <p:cNvPr id="2" name="Picture 1"/>
          <p:cNvPicPr>
            <a:picLocks noChangeAspect="1"/>
          </p:cNvPicPr>
          <p:nvPr/>
        </p:nvPicPr>
        <p:blipFill>
          <a:blip r:embed="rId2"/>
          <a:stretch>
            <a:fillRect/>
          </a:stretch>
        </p:blipFill>
        <p:spPr>
          <a:xfrm>
            <a:off x="307957" y="4063999"/>
            <a:ext cx="11598406" cy="1117602"/>
          </a:xfrm>
          <a:prstGeom prst="rect">
            <a:avLst/>
          </a:prstGeom>
        </p:spPr>
      </p:pic>
    </p:spTree>
    <p:extLst>
      <p:ext uri="{BB962C8B-B14F-4D97-AF65-F5344CB8AC3E}">
        <p14:creationId xmlns:p14="http://schemas.microsoft.com/office/powerpoint/2010/main" val="37759718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2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a:t>The result is a priority number from 1 to 5.</a:t>
            </a:r>
          </a:p>
          <a:p>
            <a:pPr lvl="1"/>
            <a:r>
              <a:rPr lang="en-US" dirty="0"/>
              <a:t>Higher priority migrations have a greater impact on rebalancing.</a:t>
            </a:r>
          </a:p>
          <a:p>
            <a:pPr lvl="1"/>
            <a:r>
              <a:rPr lang="en-US" dirty="0"/>
              <a:t>Your migration threshold determines which migrations are done.</a:t>
            </a:r>
          </a:p>
        </p:txBody>
      </p:sp>
      <p:sp>
        <p:nvSpPr>
          <p:cNvPr id="5" name="Title 4"/>
          <p:cNvSpPr>
            <a:spLocks noGrp="1"/>
          </p:cNvSpPr>
          <p:nvPr>
            <p:ph type="title"/>
          </p:nvPr>
        </p:nvSpPr>
        <p:spPr/>
        <p:txBody>
          <a:bodyPr/>
          <a:lstStyle/>
          <a:p>
            <a:r>
              <a:rPr lang="en-US" dirty="0"/>
              <a:t>Configure the Proper DRS Automation Level</a:t>
            </a:r>
          </a:p>
        </p:txBody>
      </p:sp>
      <p:pic>
        <p:nvPicPr>
          <p:cNvPr id="4" name="Picture 3"/>
          <p:cNvPicPr>
            <a:picLocks noChangeAspect="1"/>
          </p:cNvPicPr>
          <p:nvPr/>
        </p:nvPicPr>
        <p:blipFill>
          <a:blip r:embed="rId2"/>
          <a:stretch>
            <a:fillRect/>
          </a:stretch>
        </p:blipFill>
        <p:spPr>
          <a:xfrm>
            <a:off x="1224437" y="3567716"/>
            <a:ext cx="9765446" cy="1646176"/>
          </a:xfrm>
          <a:prstGeom prst="rect">
            <a:avLst/>
          </a:prstGeom>
        </p:spPr>
      </p:pic>
      <p:sp>
        <p:nvSpPr>
          <p:cNvPr id="2" name="Rounded Rectangular Callout 1"/>
          <p:cNvSpPr/>
          <p:nvPr/>
        </p:nvSpPr>
        <p:spPr>
          <a:xfrm>
            <a:off x="500537" y="4809739"/>
            <a:ext cx="3842863" cy="1600200"/>
          </a:xfrm>
          <a:prstGeom prst="wedgeRoundRectCallout">
            <a:avLst>
              <a:gd name="adj1" fmla="val 51212"/>
              <a:gd name="adj2" fmla="val -97817"/>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Perform fewer migrations.</a:t>
            </a:r>
          </a:p>
          <a:p>
            <a:pPr algn="ctr"/>
            <a:endParaRPr lang="en-US" dirty="0">
              <a:solidFill>
                <a:schemeClr val="tx1"/>
              </a:solidFill>
            </a:endParaRPr>
          </a:p>
          <a:p>
            <a:pPr algn="ctr"/>
            <a:r>
              <a:rPr lang="en-US" dirty="0">
                <a:solidFill>
                  <a:schemeClr val="tx1"/>
                </a:solidFill>
              </a:rPr>
              <a:t>“Focus on the ones that have</a:t>
            </a:r>
            <a:br>
              <a:rPr lang="en-US" dirty="0">
                <a:solidFill>
                  <a:schemeClr val="tx1"/>
                </a:solidFill>
              </a:rPr>
            </a:br>
            <a:r>
              <a:rPr lang="en-US" dirty="0">
                <a:solidFill>
                  <a:schemeClr val="tx1"/>
                </a:solidFill>
              </a:rPr>
              <a:t>the biggest impact.”</a:t>
            </a:r>
          </a:p>
        </p:txBody>
      </p:sp>
      <p:sp>
        <p:nvSpPr>
          <p:cNvPr id="7" name="Rounded Rectangular Callout 6"/>
          <p:cNvSpPr/>
          <p:nvPr/>
        </p:nvSpPr>
        <p:spPr>
          <a:xfrm>
            <a:off x="7753889" y="4880131"/>
            <a:ext cx="3842863" cy="1600200"/>
          </a:xfrm>
          <a:prstGeom prst="wedgeRoundRectCallout">
            <a:avLst>
              <a:gd name="adj1" fmla="val -28765"/>
              <a:gd name="adj2" fmla="val -100992"/>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Perform more migrations.</a:t>
            </a:r>
          </a:p>
          <a:p>
            <a:pPr algn="ctr"/>
            <a:endParaRPr lang="en-US" dirty="0">
              <a:solidFill>
                <a:schemeClr val="tx1"/>
              </a:solidFill>
            </a:endParaRPr>
          </a:p>
          <a:p>
            <a:pPr algn="ctr"/>
            <a:r>
              <a:rPr lang="en-US" dirty="0">
                <a:solidFill>
                  <a:schemeClr val="tx1"/>
                </a:solidFill>
              </a:rPr>
              <a:t>“Let’s keep the cluster</a:t>
            </a:r>
            <a:br>
              <a:rPr lang="en-US" dirty="0">
                <a:solidFill>
                  <a:schemeClr val="tx1"/>
                </a:solidFill>
              </a:rPr>
            </a:br>
            <a:r>
              <a:rPr lang="en-US" dirty="0">
                <a:solidFill>
                  <a:schemeClr val="tx1"/>
                </a:solidFill>
              </a:rPr>
              <a:t>as balanced as possible.”</a:t>
            </a:r>
          </a:p>
        </p:txBody>
      </p:sp>
    </p:spTree>
    <p:extLst>
      <p:ext uri="{BB962C8B-B14F-4D97-AF65-F5344CB8AC3E}">
        <p14:creationId xmlns:p14="http://schemas.microsoft.com/office/powerpoint/2010/main" val="65329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Platform Services Controller</a:t>
            </a:r>
          </a:p>
        </p:txBody>
      </p:sp>
      <p:pic>
        <p:nvPicPr>
          <p:cNvPr id="2" name="Picture 1"/>
          <p:cNvPicPr>
            <a:picLocks noChangeAspect="1"/>
          </p:cNvPicPr>
          <p:nvPr/>
        </p:nvPicPr>
        <p:blipFill>
          <a:blip r:embed="rId2"/>
          <a:stretch>
            <a:fillRect/>
          </a:stretch>
        </p:blipFill>
        <p:spPr>
          <a:xfrm>
            <a:off x="2260055" y="1478281"/>
            <a:ext cx="7694210" cy="4921714"/>
          </a:xfrm>
          <a:prstGeom prst="rect">
            <a:avLst/>
          </a:prstGeom>
        </p:spPr>
      </p:pic>
    </p:spTree>
    <p:extLst>
      <p:ext uri="{BB962C8B-B14F-4D97-AF65-F5344CB8AC3E}">
        <p14:creationId xmlns:p14="http://schemas.microsoft.com/office/powerpoint/2010/main" val="38450298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#51</a:t>
            </a:r>
          </a:p>
        </p:txBody>
      </p:sp>
      <p:sp>
        <p:nvSpPr>
          <p:cNvPr id="3" name="Text Placeholder 2"/>
          <p:cNvSpPr>
            <a:spLocks noGrp="1"/>
          </p:cNvSpPr>
          <p:nvPr>
            <p:ph type="body" sz="quarter" idx="10"/>
          </p:nvPr>
        </p:nvSpPr>
        <p:spPr/>
        <p:txBody>
          <a:bodyPr/>
          <a:lstStyle/>
          <a:p>
            <a:r>
              <a:rPr lang="en-US" dirty="0"/>
              <a:t>Don’t </a:t>
            </a:r>
            <a:r>
              <a:rPr lang="en-US" sz="3200" dirty="0"/>
              <a:t>(or do)</a:t>
            </a:r>
            <a:br>
              <a:rPr lang="en-US" dirty="0"/>
            </a:br>
            <a:r>
              <a:rPr lang="en-US" dirty="0"/>
              <a:t>Configure vSphere DRS Affinity Rules</a:t>
            </a:r>
          </a:p>
        </p:txBody>
      </p:sp>
    </p:spTree>
    <p:extLst>
      <p:ext uri="{BB962C8B-B14F-4D97-AF65-F5344CB8AC3E}">
        <p14:creationId xmlns:p14="http://schemas.microsoft.com/office/powerpoint/2010/main" val="35847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Explain how DRS Affinity Rules</a:t>
            </a:r>
            <a:br>
              <a:rPr lang="en-US" dirty="0"/>
            </a:br>
            <a:r>
              <a:rPr lang="en-US" dirty="0"/>
              <a:t>Affect VM Placement</a:t>
            </a:r>
          </a:p>
        </p:txBody>
      </p:sp>
      <p:sp>
        <p:nvSpPr>
          <p:cNvPr id="6" name="Rounded Rectangle 5"/>
          <p:cNvSpPr/>
          <p:nvPr/>
        </p:nvSpPr>
        <p:spPr>
          <a:xfrm>
            <a:off x="4223776"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3"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3"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2" name="Rounded Rectangle 1"/>
          <p:cNvSpPr/>
          <p:nvPr/>
        </p:nvSpPr>
        <p:spPr>
          <a:xfrm>
            <a:off x="6876500" y="2272155"/>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5" name="Rounded Rectangle 14"/>
          <p:cNvSpPr/>
          <p:nvPr/>
        </p:nvSpPr>
        <p:spPr>
          <a:xfrm>
            <a:off x="6876500" y="3157479"/>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6" name="Rounded Rectangle 15"/>
          <p:cNvSpPr/>
          <p:nvPr/>
        </p:nvSpPr>
        <p:spPr>
          <a:xfrm>
            <a:off x="52064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8" name="Rounded Rectangle 17"/>
          <p:cNvSpPr/>
          <p:nvPr/>
        </p:nvSpPr>
        <p:spPr>
          <a:xfrm>
            <a:off x="68759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20" name="Rounded Rectangle 19"/>
          <p:cNvSpPr/>
          <p:nvPr/>
        </p:nvSpPr>
        <p:spPr>
          <a:xfrm>
            <a:off x="5206450" y="2272155"/>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Tree>
    <p:extLst>
      <p:ext uri="{BB962C8B-B14F-4D97-AF65-F5344CB8AC3E}">
        <p14:creationId xmlns:p14="http://schemas.microsoft.com/office/powerpoint/2010/main" val="39711392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
                                        <p:tgtEl>
                                          <p:spTgt spid="20"/>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00"/>
                                        <p:tgtEl>
                                          <p:spTgt spid="2"/>
                                        </p:tgtEl>
                                      </p:cBhvr>
                                    </p:animEffect>
                                  </p:childTnLst>
                                </p:cTn>
                              </p:par>
                            </p:childTnLst>
                          </p:cTn>
                        </p:par>
                        <p:par>
                          <p:cTn id="30" fill="hold">
                            <p:stCondLst>
                              <p:cond delay="4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00"/>
                                        <p:tgtEl>
                                          <p:spTgt spid="20"/>
                                        </p:tgtEl>
                                      </p:cBhvr>
                                    </p:animEffect>
                                    <p:set>
                                      <p:cBhvr>
                                        <p:cTn id="38" dur="1" fill="hold">
                                          <p:stCondLst>
                                            <p:cond delay="199"/>
                                          </p:stCondLst>
                                        </p:cTn>
                                        <p:tgtEl>
                                          <p:spTgt spid="20"/>
                                        </p:tgtEl>
                                        <p:attrNameLst>
                                          <p:attrName>style.visibility</p:attrName>
                                        </p:attrNameLst>
                                      </p:cBhvr>
                                      <p:to>
                                        <p:strVal val="hidden"/>
                                      </p:to>
                                    </p:set>
                                  </p:childTnLst>
                                </p:cTn>
                              </p:par>
                            </p:childTnLst>
                          </p:cTn>
                        </p:par>
                        <p:par>
                          <p:cTn id="39" fill="hold">
                            <p:stCondLst>
                              <p:cond delay="2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00"/>
                                        <p:tgtEl>
                                          <p:spTgt spid="18"/>
                                        </p:tgtEl>
                                      </p:cBhvr>
                                    </p:animEffect>
                                    <p:set>
                                      <p:cBhvr>
                                        <p:cTn id="47" dur="1" fill="hold">
                                          <p:stCondLst>
                                            <p:cond delay="199"/>
                                          </p:stCondLst>
                                        </p:cTn>
                                        <p:tgtEl>
                                          <p:spTgt spid="18"/>
                                        </p:tgtEl>
                                        <p:attrNameLst>
                                          <p:attrName>style.visibility</p:attrName>
                                        </p:attrNameLst>
                                      </p:cBhvr>
                                      <p:to>
                                        <p:strVal val="hidden"/>
                                      </p:to>
                                    </p:set>
                                  </p:childTnLst>
                                </p:cTn>
                              </p:par>
                            </p:childTnLst>
                          </p:cTn>
                        </p:par>
                        <p:par>
                          <p:cTn id="48" fill="hold">
                            <p:stCondLst>
                              <p:cond delay="2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 grpId="0" animBg="1"/>
      <p:bldP spid="15" grpId="0" animBg="1"/>
      <p:bldP spid="16" grpId="0" animBg="1"/>
      <p:bldP spid="18" grpId="0" animBg="1"/>
      <p:bldP spid="18" grpId="1" animBg="1"/>
      <p:bldP spid="20" grpId="0" animBg="1"/>
      <p:bldP spid="20" grpId="1"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Explain how DRS Affinity Rules</a:t>
            </a:r>
            <a:br>
              <a:rPr lang="en-US" dirty="0"/>
            </a:br>
            <a:r>
              <a:rPr lang="en-US" dirty="0"/>
              <a:t>Affect VM Placement</a:t>
            </a:r>
          </a:p>
        </p:txBody>
      </p:sp>
      <p:sp>
        <p:nvSpPr>
          <p:cNvPr id="6" name="Rounded Rectangle 5"/>
          <p:cNvSpPr/>
          <p:nvPr/>
        </p:nvSpPr>
        <p:spPr>
          <a:xfrm>
            <a:off x="4223776"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3"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3"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2" name="Rounded Rectangle 1"/>
          <p:cNvSpPr/>
          <p:nvPr/>
        </p:nvSpPr>
        <p:spPr>
          <a:xfrm>
            <a:off x="6876500" y="2272155"/>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5" name="Rounded Rectangle 14"/>
          <p:cNvSpPr/>
          <p:nvPr/>
        </p:nvSpPr>
        <p:spPr>
          <a:xfrm>
            <a:off x="6876500" y="3157479"/>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6" name="Rounded Rectangle 15"/>
          <p:cNvSpPr/>
          <p:nvPr/>
        </p:nvSpPr>
        <p:spPr>
          <a:xfrm>
            <a:off x="52064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8" name="Rounded Rectangle 17"/>
          <p:cNvSpPr/>
          <p:nvPr/>
        </p:nvSpPr>
        <p:spPr>
          <a:xfrm>
            <a:off x="68759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3" name="&quot;No&quot; Symbol 2"/>
          <p:cNvSpPr/>
          <p:nvPr/>
        </p:nvSpPr>
        <p:spPr>
          <a:xfrm>
            <a:off x="6738971" y="2525998"/>
            <a:ext cx="870857" cy="870857"/>
          </a:xfrm>
          <a:prstGeom prst="noSmoking">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err="1">
              <a:solidFill>
                <a:schemeClr val="bg1"/>
              </a:solidFill>
            </a:endParaRPr>
          </a:p>
        </p:txBody>
      </p:sp>
      <p:sp>
        <p:nvSpPr>
          <p:cNvPr id="5" name="TextBox 4"/>
          <p:cNvSpPr txBox="1"/>
          <p:nvPr/>
        </p:nvSpPr>
        <p:spPr>
          <a:xfrm>
            <a:off x="8807941" y="2373717"/>
            <a:ext cx="1706557" cy="1200329"/>
          </a:xfrm>
          <a:prstGeom prst="rect">
            <a:avLst/>
          </a:prstGeom>
          <a:noFill/>
          <a:ln>
            <a:solidFill>
              <a:schemeClr val="tx1"/>
            </a:solidFill>
          </a:ln>
        </p:spPr>
        <p:txBody>
          <a:bodyPr wrap="none" rtlCol="0">
            <a:spAutoFit/>
          </a:bodyPr>
          <a:lstStyle/>
          <a:p>
            <a:pPr algn="ctr"/>
            <a:r>
              <a:rPr lang="en-US" sz="2400" dirty="0"/>
              <a:t>VM-VM</a:t>
            </a:r>
            <a:br>
              <a:rPr lang="en-US" sz="2400" dirty="0"/>
            </a:br>
            <a:r>
              <a:rPr lang="en-US" sz="2400" dirty="0"/>
              <a:t>Anti-affinity</a:t>
            </a:r>
            <a:br>
              <a:rPr lang="en-US" sz="2400" dirty="0"/>
            </a:br>
            <a:r>
              <a:rPr lang="en-US" sz="2400" dirty="0"/>
              <a:t>Rule</a:t>
            </a:r>
          </a:p>
        </p:txBody>
      </p:sp>
    </p:spTree>
    <p:extLst>
      <p:ext uri="{BB962C8B-B14F-4D97-AF65-F5344CB8AC3E}">
        <p14:creationId xmlns:p14="http://schemas.microsoft.com/office/powerpoint/2010/main" val="1781365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00"/>
                                        <p:tgtEl>
                                          <p:spTgt spid="5"/>
                                        </p:tgtEl>
                                      </p:cBhvr>
                                    </p:animEffect>
                                    <p:set>
                                      <p:cBhvr>
                                        <p:cTn id="16" dur="1" fill="hold">
                                          <p:stCondLst>
                                            <p:cond delay="199"/>
                                          </p:stCondLst>
                                        </p:cTn>
                                        <p:tgtEl>
                                          <p:spTgt spid="5"/>
                                        </p:tgtEl>
                                        <p:attrNameLst>
                                          <p:attrName>style.visibility</p:attrName>
                                        </p:attrNameLst>
                                      </p:cBhvr>
                                      <p:to>
                                        <p:strVal val="hidden"/>
                                      </p:to>
                                    </p:set>
                                  </p:childTnLst>
                                </p:cTn>
                              </p:par>
                            </p:childTnLst>
                          </p:cTn>
                        </p:par>
                        <p:par>
                          <p:cTn id="17" fill="hold">
                            <p:stCondLst>
                              <p:cond delay="200"/>
                            </p:stCondLst>
                            <p:childTnLst>
                              <p:par>
                                <p:cTn id="18" presetID="10" presetClass="exit" presetSubtype="0" fill="hold" grpId="1" nodeType="afterEffect">
                                  <p:stCondLst>
                                    <p:cond delay="0"/>
                                  </p:stCondLst>
                                  <p:childTnLst>
                                    <p:animEffect transition="out" filter="fade">
                                      <p:cBhvr>
                                        <p:cTn id="19" dur="200"/>
                                        <p:tgtEl>
                                          <p:spTgt spid="3"/>
                                        </p:tgtEl>
                                      </p:cBhvr>
                                    </p:animEffect>
                                    <p:set>
                                      <p:cBhvr>
                                        <p:cTn id="20" dur="1" fill="hold">
                                          <p:stCondLst>
                                            <p:cond delay="199"/>
                                          </p:stCondLst>
                                        </p:cTn>
                                        <p:tgtEl>
                                          <p:spTgt spid="3"/>
                                        </p:tgtEl>
                                        <p:attrNameLst>
                                          <p:attrName>style.visibility</p:attrName>
                                        </p:attrNameLst>
                                      </p:cBhvr>
                                      <p:to>
                                        <p:strVal val="hidden"/>
                                      </p:to>
                                    </p:set>
                                  </p:childTnLst>
                                </p:cTn>
                              </p:par>
                            </p:childTnLst>
                          </p:cTn>
                        </p:par>
                        <p:par>
                          <p:cTn id="21" fill="hold">
                            <p:stCondLst>
                              <p:cond delay="400"/>
                            </p:stCondLst>
                            <p:childTnLst>
                              <p:par>
                                <p:cTn id="22" presetID="10" presetClass="exit" presetSubtype="0" fill="hold" grpId="0" nodeType="afterEffect">
                                  <p:stCondLst>
                                    <p:cond delay="0"/>
                                  </p:stCondLst>
                                  <p:childTnLst>
                                    <p:animEffect transition="out" filter="fade">
                                      <p:cBhvr>
                                        <p:cTn id="23" dur="200"/>
                                        <p:tgtEl>
                                          <p:spTgt spid="15"/>
                                        </p:tgtEl>
                                      </p:cBhvr>
                                    </p:animEffect>
                                    <p:set>
                                      <p:cBhvr>
                                        <p:cTn id="24" dur="1" fill="hold">
                                          <p:stCondLst>
                                            <p:cond delay="199"/>
                                          </p:stCondLst>
                                        </p:cTn>
                                        <p:tgtEl>
                                          <p:spTgt spid="15"/>
                                        </p:tgtEl>
                                        <p:attrNameLst>
                                          <p:attrName>style.visibility</p:attrName>
                                        </p:attrNameLst>
                                      </p:cBhvr>
                                      <p:to>
                                        <p:strVal val="hidden"/>
                                      </p:to>
                                    </p:set>
                                  </p:childTnLst>
                                </p:cTn>
                              </p:par>
                            </p:childTnLst>
                          </p:cTn>
                        </p:par>
                        <p:par>
                          <p:cTn id="25" fill="hold">
                            <p:stCondLst>
                              <p:cond delay="6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3" grpId="0" animBg="1"/>
      <p:bldP spid="3" grpId="1" animBg="1"/>
      <p:bldP spid="5" grpId="0" animBg="1"/>
      <p:bldP spid="5" grpId="1"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Explain how DRS Affinity Rules</a:t>
            </a:r>
            <a:br>
              <a:rPr lang="en-US" dirty="0"/>
            </a:br>
            <a:r>
              <a:rPr lang="en-US" dirty="0"/>
              <a:t>Affect VM Placement</a:t>
            </a:r>
          </a:p>
        </p:txBody>
      </p:sp>
      <p:sp>
        <p:nvSpPr>
          <p:cNvPr id="6" name="Rounded Rectangle 5"/>
          <p:cNvSpPr/>
          <p:nvPr/>
        </p:nvSpPr>
        <p:spPr>
          <a:xfrm>
            <a:off x="4223776"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3"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3"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2" name="Rounded Rectangle 1"/>
          <p:cNvSpPr/>
          <p:nvPr/>
        </p:nvSpPr>
        <p:spPr>
          <a:xfrm>
            <a:off x="6876500" y="2272155"/>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6" name="Rounded Rectangle 15"/>
          <p:cNvSpPr/>
          <p:nvPr/>
        </p:nvSpPr>
        <p:spPr>
          <a:xfrm>
            <a:off x="52064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7" name="Rounded Rectangle 16"/>
          <p:cNvSpPr/>
          <p:nvPr/>
        </p:nvSpPr>
        <p:spPr>
          <a:xfrm>
            <a:off x="5206450" y="5167967"/>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8" name="Rounded Rectangle 17"/>
          <p:cNvSpPr/>
          <p:nvPr/>
        </p:nvSpPr>
        <p:spPr>
          <a:xfrm>
            <a:off x="68759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22" name="&quot;No&quot; Symbol 21"/>
          <p:cNvSpPr/>
          <p:nvPr/>
        </p:nvSpPr>
        <p:spPr>
          <a:xfrm>
            <a:off x="5892354" y="4095859"/>
            <a:ext cx="870857" cy="870857"/>
          </a:xfrm>
          <a:prstGeom prst="noSmoking">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err="1">
              <a:solidFill>
                <a:schemeClr val="bg1"/>
              </a:solidFill>
            </a:endParaRPr>
          </a:p>
        </p:txBody>
      </p:sp>
      <p:sp>
        <p:nvSpPr>
          <p:cNvPr id="23" name="TextBox 22"/>
          <p:cNvSpPr txBox="1"/>
          <p:nvPr/>
        </p:nvSpPr>
        <p:spPr>
          <a:xfrm>
            <a:off x="1828800" y="4374732"/>
            <a:ext cx="1821478" cy="1200329"/>
          </a:xfrm>
          <a:prstGeom prst="rect">
            <a:avLst/>
          </a:prstGeom>
          <a:noFill/>
          <a:ln>
            <a:solidFill>
              <a:schemeClr val="tx1"/>
            </a:solidFill>
          </a:ln>
        </p:spPr>
        <p:txBody>
          <a:bodyPr wrap="square" rtlCol="0">
            <a:spAutoFit/>
          </a:bodyPr>
          <a:lstStyle/>
          <a:p>
            <a:pPr algn="ctr"/>
            <a:r>
              <a:rPr lang="en-US" sz="2400" dirty="0"/>
              <a:t>VM-VM</a:t>
            </a:r>
            <a:br>
              <a:rPr lang="en-US" sz="2400" dirty="0"/>
            </a:br>
            <a:r>
              <a:rPr lang="en-US" sz="2400" dirty="0"/>
              <a:t>Affinity</a:t>
            </a:r>
            <a:br>
              <a:rPr lang="en-US" sz="2400" dirty="0"/>
            </a:br>
            <a:r>
              <a:rPr lang="en-US" sz="2400" dirty="0"/>
              <a:t>Rule</a:t>
            </a:r>
          </a:p>
        </p:txBody>
      </p:sp>
    </p:spTree>
    <p:extLst>
      <p:ext uri="{BB962C8B-B14F-4D97-AF65-F5344CB8AC3E}">
        <p14:creationId xmlns:p14="http://schemas.microsoft.com/office/powerpoint/2010/main" val="18469170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00"/>
                                        <p:tgtEl>
                                          <p:spTgt spid="23"/>
                                        </p:tgtEl>
                                      </p:cBhvr>
                                    </p:animEffect>
                                    <p:set>
                                      <p:cBhvr>
                                        <p:cTn id="16" dur="1" fill="hold">
                                          <p:stCondLst>
                                            <p:cond delay="199"/>
                                          </p:stCondLst>
                                        </p:cTn>
                                        <p:tgtEl>
                                          <p:spTgt spid="23"/>
                                        </p:tgtEl>
                                        <p:attrNameLst>
                                          <p:attrName>style.visibility</p:attrName>
                                        </p:attrNameLst>
                                      </p:cBhvr>
                                      <p:to>
                                        <p:strVal val="hidden"/>
                                      </p:to>
                                    </p:set>
                                  </p:childTnLst>
                                </p:cTn>
                              </p:par>
                            </p:childTnLst>
                          </p:cTn>
                        </p:par>
                        <p:par>
                          <p:cTn id="17" fill="hold">
                            <p:stCondLst>
                              <p:cond delay="200"/>
                            </p:stCondLst>
                            <p:childTnLst>
                              <p:par>
                                <p:cTn id="18" presetID="10" presetClass="exit" presetSubtype="0" fill="hold" grpId="1" nodeType="afterEffect">
                                  <p:stCondLst>
                                    <p:cond delay="0"/>
                                  </p:stCondLst>
                                  <p:childTnLst>
                                    <p:animEffect transition="out" filter="fade">
                                      <p:cBhvr>
                                        <p:cTn id="19" dur="200"/>
                                        <p:tgtEl>
                                          <p:spTgt spid="22"/>
                                        </p:tgtEl>
                                      </p:cBhvr>
                                    </p:animEffect>
                                    <p:set>
                                      <p:cBhvr>
                                        <p:cTn id="20" dur="1" fill="hold">
                                          <p:stCondLst>
                                            <p:cond delay="199"/>
                                          </p:stCondLst>
                                        </p:cTn>
                                        <p:tgtEl>
                                          <p:spTgt spid="22"/>
                                        </p:tgtEl>
                                        <p:attrNameLst>
                                          <p:attrName>style.visibility</p:attrName>
                                        </p:attrNameLst>
                                      </p:cBhvr>
                                      <p:to>
                                        <p:strVal val="hidden"/>
                                      </p:to>
                                    </p:set>
                                  </p:childTnLst>
                                </p:cTn>
                              </p:par>
                            </p:childTnLst>
                          </p:cTn>
                        </p:par>
                        <p:par>
                          <p:cTn id="21" fill="hold">
                            <p:stCondLst>
                              <p:cond delay="400"/>
                            </p:stCondLst>
                            <p:childTnLst>
                              <p:par>
                                <p:cTn id="22" presetID="10" presetClass="exit" presetSubtype="0" fill="hold" grpId="0" nodeType="afterEffect">
                                  <p:stCondLst>
                                    <p:cond delay="0"/>
                                  </p:stCondLst>
                                  <p:childTnLst>
                                    <p:animEffect transition="out" filter="fade">
                                      <p:cBhvr>
                                        <p:cTn id="23" dur="200"/>
                                        <p:tgtEl>
                                          <p:spTgt spid="18"/>
                                        </p:tgtEl>
                                      </p:cBhvr>
                                    </p:animEffect>
                                    <p:set>
                                      <p:cBhvr>
                                        <p:cTn id="24" dur="1" fill="hold">
                                          <p:stCondLst>
                                            <p:cond delay="199"/>
                                          </p:stCondLst>
                                        </p:cTn>
                                        <p:tgtEl>
                                          <p:spTgt spid="18"/>
                                        </p:tgtEl>
                                        <p:attrNameLst>
                                          <p:attrName>style.visibility</p:attrName>
                                        </p:attrNameLst>
                                      </p:cBhvr>
                                      <p:to>
                                        <p:strVal val="hidden"/>
                                      </p:to>
                                    </p:set>
                                  </p:childTnLst>
                                </p:cTn>
                              </p:par>
                            </p:childTnLst>
                          </p:cTn>
                        </p:par>
                        <p:par>
                          <p:cTn id="25" fill="hold">
                            <p:stCondLst>
                              <p:cond delay="6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2" grpId="1" animBg="1"/>
      <p:bldP spid="23" grpId="0" animBg="1"/>
      <p:bldP spid="23" grpId="1"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Explain how DRS Affinity Rules</a:t>
            </a:r>
            <a:br>
              <a:rPr lang="en-US" dirty="0"/>
            </a:br>
            <a:r>
              <a:rPr lang="en-US" dirty="0"/>
              <a:t>Affect VM Placement</a:t>
            </a:r>
          </a:p>
        </p:txBody>
      </p:sp>
      <p:sp>
        <p:nvSpPr>
          <p:cNvPr id="6" name="Rounded Rectangle 5"/>
          <p:cNvSpPr/>
          <p:nvPr/>
        </p:nvSpPr>
        <p:spPr>
          <a:xfrm>
            <a:off x="4223776" y="1758185"/>
            <a:ext cx="4233770" cy="44927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err="1">
              <a:solidFill>
                <a:schemeClr val="bg1"/>
              </a:solidFill>
            </a:endParaRPr>
          </a:p>
        </p:txBody>
      </p:sp>
      <p:sp>
        <p:nvSpPr>
          <p:cNvPr id="7" name="Rounded Rectangle 6"/>
          <p:cNvSpPr/>
          <p:nvPr/>
        </p:nvSpPr>
        <p:spPr>
          <a:xfrm>
            <a:off x="4843043"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8" name="Rounded Rectangle 7"/>
          <p:cNvSpPr/>
          <p:nvPr/>
        </p:nvSpPr>
        <p:spPr>
          <a:xfrm>
            <a:off x="6514446" y="2188564"/>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9" name="Rounded Rectangle 8"/>
          <p:cNvSpPr/>
          <p:nvPr/>
        </p:nvSpPr>
        <p:spPr>
          <a:xfrm>
            <a:off x="4843043"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10" name="Rounded Rectangle 9"/>
          <p:cNvSpPr/>
          <p:nvPr/>
        </p:nvSpPr>
        <p:spPr>
          <a:xfrm>
            <a:off x="6514446" y="4189579"/>
            <a:ext cx="1321008" cy="15706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ESXi Host</a:t>
            </a:r>
          </a:p>
        </p:txBody>
      </p:sp>
      <p:sp>
        <p:nvSpPr>
          <p:cNvPr id="2" name="Rounded Rectangle 1"/>
          <p:cNvSpPr/>
          <p:nvPr/>
        </p:nvSpPr>
        <p:spPr>
          <a:xfrm>
            <a:off x="6876500" y="2272155"/>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6" name="Rounded Rectangle 15"/>
          <p:cNvSpPr/>
          <p:nvPr/>
        </p:nvSpPr>
        <p:spPr>
          <a:xfrm>
            <a:off x="5206450" y="4282643"/>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7" name="Rounded Rectangle 16"/>
          <p:cNvSpPr/>
          <p:nvPr/>
        </p:nvSpPr>
        <p:spPr>
          <a:xfrm>
            <a:off x="5206450" y="5167967"/>
            <a:ext cx="596900" cy="49321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chemeClr val="bg1"/>
                </a:solidFill>
              </a:rPr>
              <a:t>VM</a:t>
            </a:r>
          </a:p>
        </p:txBody>
      </p:sp>
      <p:sp>
        <p:nvSpPr>
          <p:cNvPr id="14" name="TextBox 13"/>
          <p:cNvSpPr txBox="1"/>
          <p:nvPr/>
        </p:nvSpPr>
        <p:spPr>
          <a:xfrm>
            <a:off x="8807940" y="2373717"/>
            <a:ext cx="1706557" cy="1200329"/>
          </a:xfrm>
          <a:prstGeom prst="rect">
            <a:avLst/>
          </a:prstGeom>
          <a:noFill/>
          <a:ln>
            <a:solidFill>
              <a:schemeClr val="tx1"/>
            </a:solidFill>
          </a:ln>
        </p:spPr>
        <p:txBody>
          <a:bodyPr wrap="none" rtlCol="0">
            <a:spAutoFit/>
          </a:bodyPr>
          <a:lstStyle/>
          <a:p>
            <a:pPr algn="ctr"/>
            <a:r>
              <a:rPr lang="en-US" sz="2400" dirty="0"/>
              <a:t>VM-Host</a:t>
            </a:r>
            <a:br>
              <a:rPr lang="en-US" sz="2400" dirty="0"/>
            </a:br>
            <a:r>
              <a:rPr lang="en-US" sz="2400" dirty="0"/>
              <a:t>Anti-affinity</a:t>
            </a:r>
            <a:br>
              <a:rPr lang="en-US" sz="2400" dirty="0"/>
            </a:br>
            <a:r>
              <a:rPr lang="en-US" sz="2400" dirty="0"/>
              <a:t>Rule</a:t>
            </a:r>
          </a:p>
        </p:txBody>
      </p:sp>
      <p:sp>
        <p:nvSpPr>
          <p:cNvPr id="15" name="TextBox 14"/>
          <p:cNvSpPr txBox="1"/>
          <p:nvPr/>
        </p:nvSpPr>
        <p:spPr>
          <a:xfrm>
            <a:off x="1828800" y="4374732"/>
            <a:ext cx="1821478" cy="1200329"/>
          </a:xfrm>
          <a:prstGeom prst="rect">
            <a:avLst/>
          </a:prstGeom>
          <a:noFill/>
          <a:ln>
            <a:solidFill>
              <a:schemeClr val="tx1"/>
            </a:solidFill>
          </a:ln>
        </p:spPr>
        <p:txBody>
          <a:bodyPr wrap="square" rtlCol="0">
            <a:spAutoFit/>
          </a:bodyPr>
          <a:lstStyle/>
          <a:p>
            <a:pPr algn="ctr"/>
            <a:r>
              <a:rPr lang="en-US" sz="2400" dirty="0"/>
              <a:t>VM-Host</a:t>
            </a:r>
            <a:br>
              <a:rPr lang="en-US" sz="2400" dirty="0"/>
            </a:br>
            <a:r>
              <a:rPr lang="en-US" sz="2400" dirty="0"/>
              <a:t>Affinity</a:t>
            </a:r>
            <a:br>
              <a:rPr lang="en-US" sz="2400" dirty="0"/>
            </a:br>
            <a:r>
              <a:rPr lang="en-US" sz="2400" dirty="0"/>
              <a:t>Rule</a:t>
            </a:r>
          </a:p>
        </p:txBody>
      </p:sp>
      <p:sp>
        <p:nvSpPr>
          <p:cNvPr id="3" name="Curved Left Arrow 2"/>
          <p:cNvSpPr/>
          <p:nvPr/>
        </p:nvSpPr>
        <p:spPr>
          <a:xfrm>
            <a:off x="7663543" y="2525486"/>
            <a:ext cx="508000" cy="9289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 name="Curved Right Arrow 4"/>
          <p:cNvSpPr/>
          <p:nvPr/>
        </p:nvSpPr>
        <p:spPr>
          <a:xfrm>
            <a:off x="4569843" y="4478569"/>
            <a:ext cx="522515" cy="10245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quot;No&quot; Symbol 18"/>
          <p:cNvSpPr/>
          <p:nvPr/>
        </p:nvSpPr>
        <p:spPr>
          <a:xfrm>
            <a:off x="7853836" y="2688072"/>
            <a:ext cx="542589" cy="542589"/>
          </a:xfrm>
          <a:prstGeom prst="noSmoking">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err="1">
              <a:solidFill>
                <a:schemeClr val="bg1"/>
              </a:solidFill>
            </a:endParaRPr>
          </a:p>
        </p:txBody>
      </p:sp>
      <p:sp>
        <p:nvSpPr>
          <p:cNvPr id="11" name="TextBox 10"/>
          <p:cNvSpPr txBox="1"/>
          <p:nvPr/>
        </p:nvSpPr>
        <p:spPr>
          <a:xfrm>
            <a:off x="4321575" y="4608726"/>
            <a:ext cx="440500" cy="732340"/>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5400" dirty="0"/>
              <a:t>!</a:t>
            </a:r>
          </a:p>
        </p:txBody>
      </p:sp>
    </p:spTree>
    <p:extLst>
      <p:ext uri="{BB962C8B-B14F-4D97-AF65-F5344CB8AC3E}">
        <p14:creationId xmlns:p14="http://schemas.microsoft.com/office/powerpoint/2010/main" val="19605637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
                                        <p:tgtEl>
                                          <p:spTgt spid="17"/>
                                        </p:tgtEl>
                                      </p:cBhvr>
                                    </p:animEffect>
                                    <p:set>
                                      <p:cBhvr>
                                        <p:cTn id="7" dur="1" fill="hold">
                                          <p:stCondLst>
                                            <p:cond delay="1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
                                        <p:tgtEl>
                                          <p:spTgt spid="3"/>
                                        </p:tgtEl>
                                      </p:cBhvr>
                                    </p:animEffec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childTnLst>
                          </p:cTn>
                        </p:par>
                        <p:par>
                          <p:cTn id="17" fill="hold">
                            <p:stCondLst>
                              <p:cond delay="4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00"/>
                                        <p:tgtEl>
                                          <p:spTgt spid="5"/>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
                                        <p:tgtEl>
                                          <p:spTgt spid="11"/>
                                        </p:tgtEl>
                                      </p:cBhvr>
                                    </p:animEffect>
                                  </p:childTnLst>
                                </p:cTn>
                              </p:par>
                            </p:childTnLst>
                          </p:cTn>
                        </p:par>
                        <p:par>
                          <p:cTn id="30" fill="hold">
                            <p:stCondLst>
                              <p:cond delay="400"/>
                            </p:stCondLst>
                            <p:childTnLst>
                              <p:par>
                                <p:cTn id="31" presetID="10"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5" grpId="0" animBg="1"/>
      <p:bldP spid="3" grpId="0" animBg="1"/>
      <p:bldP spid="5" grpId="0" animBg="1"/>
      <p:bldP spid="19" grpId="0" animBg="1"/>
      <p:bldP spid="1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#52</a:t>
            </a:r>
          </a:p>
        </p:txBody>
      </p:sp>
      <p:sp>
        <p:nvSpPr>
          <p:cNvPr id="3" name="Text Placeholder 2"/>
          <p:cNvSpPr>
            <a:spLocks noGrp="1"/>
          </p:cNvSpPr>
          <p:nvPr>
            <p:ph type="body" sz="quarter" idx="10"/>
          </p:nvPr>
        </p:nvSpPr>
        <p:spPr/>
        <p:txBody>
          <a:bodyPr/>
          <a:lstStyle/>
          <a:p>
            <a:r>
              <a:rPr lang="en-US" dirty="0"/>
              <a:t>Configure for Multi-NIC </a:t>
            </a:r>
            <a:r>
              <a:rPr lang="en-US" dirty="0" err="1"/>
              <a:t>vMotion</a:t>
            </a:r>
            <a:endParaRPr lang="en-US" dirty="0"/>
          </a:p>
        </p:txBody>
      </p:sp>
    </p:spTree>
    <p:extLst>
      <p:ext uri="{BB962C8B-B14F-4D97-AF65-F5344CB8AC3E}">
        <p14:creationId xmlns:p14="http://schemas.microsoft.com/office/powerpoint/2010/main" val="3091278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p:txBody>
          <a:bodyPr>
            <a:normAutofit/>
          </a:bodyPr>
          <a:lstStyle/>
          <a:p>
            <a:r>
              <a:rPr lang="en-US" sz="3200" dirty="0"/>
              <a:t>Long Distance</a:t>
            </a:r>
            <a:br>
              <a:rPr lang="en-US" sz="3200" dirty="0"/>
            </a:br>
            <a:r>
              <a:rPr lang="en-US" sz="3200" dirty="0" err="1"/>
              <a:t>vMotion</a:t>
            </a:r>
            <a:endParaRPr lang="en-US" sz="3200" dirty="0"/>
          </a:p>
        </p:txBody>
      </p:sp>
      <p:sp>
        <p:nvSpPr>
          <p:cNvPr id="4" name="Text Placeholder 3"/>
          <p:cNvSpPr>
            <a:spLocks noGrp="1"/>
          </p:cNvSpPr>
          <p:nvPr>
            <p:ph sz="quarter" idx="11"/>
          </p:nvPr>
        </p:nvSpPr>
        <p:spPr/>
        <p:txBody>
          <a:bodyPr>
            <a:normAutofit/>
          </a:bodyPr>
          <a:lstStyle/>
          <a:p>
            <a:pPr fontAlgn="ctr"/>
            <a:r>
              <a:rPr lang="en-US" sz="3200" dirty="0"/>
              <a:t>Large </a:t>
            </a:r>
            <a:r>
              <a:rPr lang="en-US" sz="3200" dirty="0" err="1"/>
              <a:t>svMotion</a:t>
            </a:r>
            <a:r>
              <a:rPr lang="en-US" sz="3200" dirty="0"/>
              <a:t> Jobs w/o Shared Storage</a:t>
            </a:r>
          </a:p>
        </p:txBody>
      </p:sp>
      <p:sp>
        <p:nvSpPr>
          <p:cNvPr id="5" name="Content Placeholder 4"/>
          <p:cNvSpPr>
            <a:spLocks noGrp="1"/>
          </p:cNvSpPr>
          <p:nvPr>
            <p:ph sz="quarter" idx="10"/>
          </p:nvPr>
        </p:nvSpPr>
        <p:spPr/>
        <p:txBody>
          <a:bodyPr>
            <a:normAutofit/>
          </a:bodyPr>
          <a:lstStyle/>
          <a:p>
            <a:pPr fontAlgn="ctr"/>
            <a:r>
              <a:rPr lang="en-US" sz="3200" dirty="0"/>
              <a:t>VMs with Exceptionally Large </a:t>
            </a:r>
            <a:r>
              <a:rPr lang="en-US" sz="3200" dirty="0" err="1"/>
              <a:t>vRAM</a:t>
            </a:r>
            <a:endParaRPr lang="en-US" sz="3200" dirty="0"/>
          </a:p>
        </p:txBody>
      </p:sp>
      <p:sp>
        <p:nvSpPr>
          <p:cNvPr id="6" name="Title 5"/>
          <p:cNvSpPr>
            <a:spLocks noGrp="1"/>
          </p:cNvSpPr>
          <p:nvPr>
            <p:ph type="title"/>
          </p:nvPr>
        </p:nvSpPr>
        <p:spPr/>
        <p:txBody>
          <a:bodyPr/>
          <a:lstStyle/>
          <a:p>
            <a:r>
              <a:rPr lang="en-US" dirty="0"/>
              <a:t>Reasons for Multi-NIC </a:t>
            </a:r>
            <a:r>
              <a:rPr lang="en-US" dirty="0" err="1"/>
              <a:t>vMotion</a:t>
            </a:r>
            <a:br>
              <a:rPr lang="en-US" dirty="0"/>
            </a:br>
            <a:r>
              <a:rPr lang="en-US" sz="2000" dirty="0"/>
              <a:t>(as if you needed any)</a:t>
            </a:r>
            <a:endParaRPr lang="en-US" dirty="0"/>
          </a:p>
        </p:txBody>
      </p:sp>
    </p:spTree>
    <p:extLst>
      <p:ext uri="{BB962C8B-B14F-4D97-AF65-F5344CB8AC3E}">
        <p14:creationId xmlns:p14="http://schemas.microsoft.com/office/powerpoint/2010/main" val="26512005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	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4724400"/>
            <a:ext cx="582746" cy="589057"/>
          </a:xfrm>
          <a:prstGeom prst="rect">
            <a:avLst/>
          </a:prstGeom>
        </p:spPr>
      </p:pic>
    </p:spTree>
    <p:extLst>
      <p:ext uri="{BB962C8B-B14F-4D97-AF65-F5344CB8AC3E}">
        <p14:creationId xmlns:p14="http://schemas.microsoft.com/office/powerpoint/2010/main" val="21454176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#53 | Tip #54 | Tip #55 | Tip #56</a:t>
            </a:r>
          </a:p>
        </p:txBody>
      </p:sp>
      <p:sp>
        <p:nvSpPr>
          <p:cNvPr id="3" name="Text Placeholder 2"/>
          <p:cNvSpPr>
            <a:spLocks noGrp="1"/>
          </p:cNvSpPr>
          <p:nvPr>
            <p:ph type="body" sz="quarter" idx="10"/>
          </p:nvPr>
        </p:nvSpPr>
        <p:spPr/>
        <p:txBody>
          <a:bodyPr/>
          <a:lstStyle/>
          <a:p>
            <a:r>
              <a:rPr lang="en-US" dirty="0"/>
              <a:t>Create, Customize, Attach, and Scan</a:t>
            </a:r>
            <a:br>
              <a:rPr lang="en-US" dirty="0"/>
            </a:br>
            <a:r>
              <a:rPr lang="en-US" dirty="0"/>
              <a:t>a vSphere Host Profile</a:t>
            </a:r>
          </a:p>
        </p:txBody>
      </p:sp>
    </p:spTree>
    <p:extLst>
      <p:ext uri="{BB962C8B-B14F-4D97-AF65-F5344CB8AC3E}">
        <p14:creationId xmlns:p14="http://schemas.microsoft.com/office/powerpoint/2010/main" val="776563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#57</a:t>
            </a:r>
          </a:p>
        </p:txBody>
      </p:sp>
      <p:sp>
        <p:nvSpPr>
          <p:cNvPr id="3" name="Text Placeholder 2"/>
          <p:cNvSpPr>
            <a:spLocks noGrp="1"/>
          </p:cNvSpPr>
          <p:nvPr>
            <p:ph type="body" sz="quarter" idx="10"/>
          </p:nvPr>
        </p:nvSpPr>
        <p:spPr/>
        <p:txBody>
          <a:bodyPr/>
          <a:lstStyle/>
          <a:p>
            <a:r>
              <a:rPr lang="en-US" dirty="0"/>
              <a:t>Modify Network Configurations</a:t>
            </a:r>
            <a:br>
              <a:rPr lang="en-US" dirty="0"/>
            </a:br>
            <a:r>
              <a:rPr lang="en-US" dirty="0"/>
              <a:t>with a Host Profile</a:t>
            </a:r>
          </a:p>
        </p:txBody>
      </p:sp>
    </p:spTree>
    <p:extLst>
      <p:ext uri="{BB962C8B-B14F-4D97-AF65-F5344CB8AC3E}">
        <p14:creationId xmlns:p14="http://schemas.microsoft.com/office/powerpoint/2010/main" val="1369357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The Platform Services Controller (PSC) facilitates:</a:t>
            </a:r>
          </a:p>
          <a:p>
            <a:pPr lvl="1"/>
            <a:r>
              <a:rPr lang="en-US" dirty="0"/>
              <a:t>Single Sign-On</a:t>
            </a:r>
          </a:p>
          <a:p>
            <a:pPr lvl="1"/>
            <a:r>
              <a:rPr lang="en-US" dirty="0"/>
              <a:t>Licensing</a:t>
            </a:r>
          </a:p>
          <a:p>
            <a:pPr lvl="1"/>
            <a:r>
              <a:rPr lang="en-US" dirty="0"/>
              <a:t>VM Certificate Authority</a:t>
            </a:r>
          </a:p>
        </p:txBody>
      </p:sp>
      <p:sp>
        <p:nvSpPr>
          <p:cNvPr id="3" name="Title 2"/>
          <p:cNvSpPr>
            <a:spLocks noGrp="1"/>
          </p:cNvSpPr>
          <p:nvPr>
            <p:ph type="title"/>
          </p:nvPr>
        </p:nvSpPr>
        <p:spPr/>
        <p:txBody>
          <a:bodyPr/>
          <a:lstStyle/>
          <a:p>
            <a:r>
              <a:rPr lang="en-US" dirty="0"/>
              <a:t>Configure Platform Services Controller</a:t>
            </a:r>
          </a:p>
        </p:txBody>
      </p:sp>
    </p:spTree>
    <p:extLst>
      <p:ext uri="{BB962C8B-B14F-4D97-AF65-F5344CB8AC3E}">
        <p14:creationId xmlns:p14="http://schemas.microsoft.com/office/powerpoint/2010/main" val="17251851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#58</a:t>
            </a:r>
          </a:p>
        </p:txBody>
      </p:sp>
      <p:sp>
        <p:nvSpPr>
          <p:cNvPr id="3" name="Text Placeholder 2"/>
          <p:cNvSpPr>
            <a:spLocks noGrp="1"/>
          </p:cNvSpPr>
          <p:nvPr>
            <p:ph type="body" sz="quarter" idx="10"/>
          </p:nvPr>
        </p:nvSpPr>
        <p:spPr/>
        <p:txBody>
          <a:bodyPr/>
          <a:lstStyle/>
          <a:p>
            <a:r>
              <a:rPr lang="en-US" dirty="0"/>
              <a:t>Modify Storage Configurations</a:t>
            </a:r>
            <a:br>
              <a:rPr lang="en-US" dirty="0"/>
            </a:br>
            <a:r>
              <a:rPr lang="en-US" dirty="0"/>
              <a:t>with a Host Profile</a:t>
            </a:r>
          </a:p>
        </p:txBody>
      </p:sp>
    </p:spTree>
    <p:extLst>
      <p:ext uri="{BB962C8B-B14F-4D97-AF65-F5344CB8AC3E}">
        <p14:creationId xmlns:p14="http://schemas.microsoft.com/office/powerpoint/2010/main" val="15591730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#59</a:t>
            </a:r>
          </a:p>
        </p:txBody>
      </p:sp>
      <p:sp>
        <p:nvSpPr>
          <p:cNvPr id="3" name="Text Placeholder 2"/>
          <p:cNvSpPr>
            <a:spLocks noGrp="1"/>
          </p:cNvSpPr>
          <p:nvPr>
            <p:ph type="body" sz="quarter" idx="10"/>
          </p:nvPr>
        </p:nvSpPr>
        <p:spPr/>
        <p:txBody>
          <a:bodyPr/>
          <a:lstStyle/>
          <a:p>
            <a:r>
              <a:rPr lang="en-US" dirty="0"/>
              <a:t>Grok the Architecture of Auto Deploy</a:t>
            </a:r>
          </a:p>
        </p:txBody>
      </p:sp>
    </p:spTree>
    <p:extLst>
      <p:ext uri="{BB962C8B-B14F-4D97-AF65-F5344CB8AC3E}">
        <p14:creationId xmlns:p14="http://schemas.microsoft.com/office/powerpoint/2010/main" val="3465769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rot="13739817">
            <a:off x="1492521" y="4059800"/>
            <a:ext cx="95250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ight Arrow 11"/>
          <p:cNvSpPr/>
          <p:nvPr/>
        </p:nvSpPr>
        <p:spPr>
          <a:xfrm>
            <a:off x="1101071" y="2895600"/>
            <a:ext cx="95250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ight Arrow 12"/>
          <p:cNvSpPr/>
          <p:nvPr/>
        </p:nvSpPr>
        <p:spPr>
          <a:xfrm>
            <a:off x="2321456" y="2895600"/>
            <a:ext cx="95250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ight Arrow 22"/>
          <p:cNvSpPr/>
          <p:nvPr/>
        </p:nvSpPr>
        <p:spPr>
          <a:xfrm>
            <a:off x="3534233" y="2895600"/>
            <a:ext cx="952500"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pic>
        <p:nvPicPr>
          <p:cNvPr id="6" name="Picture 5"/>
          <p:cNvPicPr>
            <a:picLocks noChangeAspect="1"/>
          </p:cNvPicPr>
          <p:nvPr/>
        </p:nvPicPr>
        <p:blipFill>
          <a:blip r:embed="rId2"/>
          <a:stretch>
            <a:fillRect/>
          </a:stretch>
        </p:blipFill>
        <p:spPr>
          <a:xfrm>
            <a:off x="1930234" y="4441300"/>
            <a:ext cx="1031550" cy="1512000"/>
          </a:xfrm>
          <a:prstGeom prst="rect">
            <a:avLst/>
          </a:prstGeom>
        </p:spPr>
      </p:pic>
      <p:pic>
        <p:nvPicPr>
          <p:cNvPr id="8" name="Picture 7"/>
          <p:cNvPicPr>
            <a:picLocks noChangeAspect="1"/>
          </p:cNvPicPr>
          <p:nvPr/>
        </p:nvPicPr>
        <p:blipFill>
          <a:blip r:embed="rId3"/>
          <a:stretch>
            <a:fillRect/>
          </a:stretch>
        </p:blipFill>
        <p:spPr>
          <a:xfrm>
            <a:off x="828378" y="2569600"/>
            <a:ext cx="784875" cy="1769600"/>
          </a:xfrm>
          <a:prstGeom prst="rect">
            <a:avLst/>
          </a:prstGeom>
        </p:spPr>
      </p:pic>
      <p:pic>
        <p:nvPicPr>
          <p:cNvPr id="9" name="Picture 8"/>
          <p:cNvPicPr>
            <a:picLocks noChangeAspect="1"/>
          </p:cNvPicPr>
          <p:nvPr/>
        </p:nvPicPr>
        <p:blipFill>
          <a:blip r:embed="rId4"/>
          <a:stretch>
            <a:fillRect/>
          </a:stretch>
        </p:blipFill>
        <p:spPr>
          <a:xfrm>
            <a:off x="2053571" y="2569600"/>
            <a:ext cx="784875" cy="1769600"/>
          </a:xfrm>
          <a:prstGeom prst="rect">
            <a:avLst/>
          </a:prstGeom>
        </p:spPr>
      </p:pic>
      <p:pic>
        <p:nvPicPr>
          <p:cNvPr id="10" name="Picture 9"/>
          <p:cNvPicPr>
            <a:picLocks noChangeAspect="1"/>
          </p:cNvPicPr>
          <p:nvPr/>
        </p:nvPicPr>
        <p:blipFill>
          <a:blip r:embed="rId5"/>
          <a:stretch>
            <a:fillRect/>
          </a:stretch>
        </p:blipFill>
        <p:spPr>
          <a:xfrm>
            <a:off x="3016858" y="2569600"/>
            <a:ext cx="1289438" cy="1769600"/>
          </a:xfrm>
          <a:prstGeom prst="rect">
            <a:avLst/>
          </a:prstGeom>
        </p:spPr>
      </p:pic>
      <p:sp>
        <p:nvSpPr>
          <p:cNvPr id="14" name="Rectangle 13"/>
          <p:cNvSpPr/>
          <p:nvPr/>
        </p:nvSpPr>
        <p:spPr>
          <a:xfrm>
            <a:off x="6680200" y="2383400"/>
            <a:ext cx="2362200" cy="63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Host Profile</a:t>
            </a:r>
          </a:p>
        </p:txBody>
      </p:sp>
      <p:sp>
        <p:nvSpPr>
          <p:cNvPr id="15" name="Rectangle 14"/>
          <p:cNvSpPr/>
          <p:nvPr/>
        </p:nvSpPr>
        <p:spPr>
          <a:xfrm>
            <a:off x="6680200" y="3200400"/>
            <a:ext cx="2362200" cy="63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Image Profile</a:t>
            </a:r>
          </a:p>
        </p:txBody>
      </p:sp>
      <p:sp>
        <p:nvSpPr>
          <p:cNvPr id="17" name="Rectangle 16"/>
          <p:cNvSpPr/>
          <p:nvPr/>
        </p:nvSpPr>
        <p:spPr>
          <a:xfrm>
            <a:off x="9469120" y="2383400"/>
            <a:ext cx="2362200" cy="635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vSphere Client GUI</a:t>
            </a:r>
          </a:p>
        </p:txBody>
      </p:sp>
      <p:sp>
        <p:nvSpPr>
          <p:cNvPr id="18" name="Rectangle 17"/>
          <p:cNvSpPr/>
          <p:nvPr/>
        </p:nvSpPr>
        <p:spPr>
          <a:xfrm>
            <a:off x="9469120" y="3200400"/>
            <a:ext cx="2362200" cy="635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Image Builder PowerCLI</a:t>
            </a:r>
          </a:p>
        </p:txBody>
      </p:sp>
      <p:sp>
        <p:nvSpPr>
          <p:cNvPr id="20" name="Rectangle 19"/>
          <p:cNvSpPr/>
          <p:nvPr/>
        </p:nvSpPr>
        <p:spPr>
          <a:xfrm>
            <a:off x="4866513" y="4215620"/>
            <a:ext cx="1592294" cy="635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Auto Deploy PowerCLI</a:t>
            </a:r>
          </a:p>
        </p:txBody>
      </p:sp>
      <p:sp>
        <p:nvSpPr>
          <p:cNvPr id="22" name="Rectangle 21"/>
          <p:cNvSpPr/>
          <p:nvPr/>
        </p:nvSpPr>
        <p:spPr>
          <a:xfrm>
            <a:off x="4686300" y="2209800"/>
            <a:ext cx="4572000" cy="1813560"/>
          </a:xfrm>
          <a:prstGeom prst="rect">
            <a:avLst/>
          </a:prstGeom>
          <a:noFill/>
          <a:ln>
            <a:solidFill>
              <a:schemeClr val="tx1"/>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4" name="Right Arrow 23"/>
          <p:cNvSpPr/>
          <p:nvPr/>
        </p:nvSpPr>
        <p:spPr>
          <a:xfrm rot="16200000">
            <a:off x="6890007" y="4387851"/>
            <a:ext cx="1973582" cy="55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ight Arrow 24"/>
          <p:cNvSpPr/>
          <p:nvPr/>
        </p:nvSpPr>
        <p:spPr>
          <a:xfrm>
            <a:off x="6211249" y="2478650"/>
            <a:ext cx="807999"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ight Arrow 25"/>
          <p:cNvSpPr/>
          <p:nvPr/>
        </p:nvSpPr>
        <p:spPr>
          <a:xfrm>
            <a:off x="6211248" y="3295650"/>
            <a:ext cx="807999"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p:cNvSpPr/>
          <p:nvPr/>
        </p:nvSpPr>
        <p:spPr>
          <a:xfrm>
            <a:off x="4866513" y="2383400"/>
            <a:ext cx="1592294" cy="145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Rules Engine</a:t>
            </a:r>
          </a:p>
        </p:txBody>
      </p:sp>
      <p:pic>
        <p:nvPicPr>
          <p:cNvPr id="7" name="Picture 6"/>
          <p:cNvPicPr>
            <a:picLocks noChangeAspect="1"/>
          </p:cNvPicPr>
          <p:nvPr/>
        </p:nvPicPr>
        <p:blipFill>
          <a:blip r:embed="rId6"/>
          <a:stretch>
            <a:fillRect/>
          </a:stretch>
        </p:blipFill>
        <p:spPr>
          <a:xfrm>
            <a:off x="6721412" y="5197300"/>
            <a:ext cx="2320988" cy="1467200"/>
          </a:xfrm>
          <a:prstGeom prst="rect">
            <a:avLst/>
          </a:prstGeom>
        </p:spPr>
      </p:pic>
      <p:sp>
        <p:nvSpPr>
          <p:cNvPr id="27" name="TextBox 26"/>
          <p:cNvSpPr txBox="1"/>
          <p:nvPr/>
        </p:nvSpPr>
        <p:spPr>
          <a:xfrm>
            <a:off x="4686300" y="1835167"/>
            <a:ext cx="1391663" cy="369332"/>
          </a:xfrm>
          <a:prstGeom prst="rect">
            <a:avLst/>
          </a:prstGeom>
          <a:noFill/>
        </p:spPr>
        <p:txBody>
          <a:bodyPr wrap="none" rtlCol="0">
            <a:spAutoFit/>
          </a:bodyPr>
          <a:lstStyle/>
          <a:p>
            <a:r>
              <a:rPr lang="en-US" dirty="0"/>
              <a:t>Auto Deploy</a:t>
            </a:r>
          </a:p>
        </p:txBody>
      </p:sp>
    </p:spTree>
    <p:extLst>
      <p:ext uri="{BB962C8B-B14F-4D97-AF65-F5344CB8AC3E}">
        <p14:creationId xmlns:p14="http://schemas.microsoft.com/office/powerpoint/2010/main" val="15863374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
                                        <p:tgtEl>
                                          <p:spTgt spid="11"/>
                                        </p:tgtEl>
                                      </p:cBhvr>
                                    </p:animEffect>
                                  </p:childTnLst>
                                </p:cTn>
                              </p:par>
                            </p:childTnLst>
                          </p:cTn>
                        </p:par>
                        <p:par>
                          <p:cTn id="13" fill="hold">
                            <p:stCondLst>
                              <p:cond delay="2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
                                        <p:tgtEl>
                                          <p:spTgt spid="12"/>
                                        </p:tgtEl>
                                      </p:cBhvr>
                                    </p:animEffect>
                                  </p:childTnLst>
                                </p:cTn>
                              </p:par>
                            </p:childTnLst>
                          </p:cTn>
                        </p:par>
                        <p:par>
                          <p:cTn id="22" fill="hold">
                            <p:stCondLst>
                              <p:cond delay="2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
                                        <p:tgtEl>
                                          <p:spTgt spid="13"/>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00"/>
                                        <p:tgtEl>
                                          <p:spTgt spid="23"/>
                                        </p:tgtEl>
                                      </p:cBhvr>
                                    </p:animEffect>
                                  </p:childTnLst>
                                </p:cTn>
                              </p:par>
                            </p:childTnLst>
                          </p:cTn>
                        </p:par>
                        <p:par>
                          <p:cTn id="40" fill="hold">
                            <p:stCondLst>
                              <p:cond delay="2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00"/>
                                        <p:tgtEl>
                                          <p:spTgt spid="27"/>
                                        </p:tgtEl>
                                      </p:cBhvr>
                                    </p:animEffect>
                                  </p:childTnLst>
                                </p:cTn>
                              </p:par>
                            </p:childTnLst>
                          </p:cTn>
                        </p:par>
                        <p:par>
                          <p:cTn id="47" fill="hold">
                            <p:stCondLst>
                              <p:cond delay="4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2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00"/>
                                        <p:tgtEl>
                                          <p:spTgt spid="25"/>
                                        </p:tgtEl>
                                      </p:cBhvr>
                                    </p:animEffect>
                                  </p:childTnLst>
                                </p:cTn>
                              </p:par>
                            </p:childTnLst>
                          </p:cTn>
                        </p:par>
                        <p:par>
                          <p:cTn id="56" fill="hold">
                            <p:stCondLst>
                              <p:cond delay="20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200"/>
                                        <p:tgtEl>
                                          <p:spTgt spid="26"/>
                                        </p:tgtEl>
                                      </p:cBhvr>
                                    </p:animEffect>
                                  </p:childTnLst>
                                </p:cTn>
                              </p:par>
                            </p:childTnLst>
                          </p:cTn>
                        </p:par>
                        <p:par>
                          <p:cTn id="65" fill="hold">
                            <p:stCondLst>
                              <p:cond delay="200"/>
                            </p:stCondLst>
                            <p:childTnLst>
                              <p:par>
                                <p:cTn id="66" presetID="10" presetClass="entr" presetSubtype="0"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2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
                                        <p:tgtEl>
                                          <p:spTgt spid="7"/>
                                        </p:tgtEl>
                                      </p:cBhvr>
                                    </p:animEffect>
                                  </p:childTnLst>
                                </p:cTn>
                              </p:par>
                            </p:childTnLst>
                          </p:cTn>
                        </p:par>
                        <p:par>
                          <p:cTn id="74" fill="hold">
                            <p:stCondLst>
                              <p:cond delay="2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200"/>
                                        <p:tgtEl>
                                          <p:spTgt spid="1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200"/>
                                        <p:tgtEl>
                                          <p:spTgt spid="2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P spid="14" grpId="0" animBg="1"/>
      <p:bldP spid="15" grpId="0" animBg="1"/>
      <p:bldP spid="17" grpId="0" animBg="1"/>
      <p:bldP spid="18" grpId="0" animBg="1"/>
      <p:bldP spid="20" grpId="0" animBg="1"/>
      <p:bldP spid="22" grpId="0" animBg="1"/>
      <p:bldP spid="24" grpId="0" animBg="1"/>
      <p:bldP spid="25" grpId="0" animBg="1"/>
      <p:bldP spid="26" grpId="0" animBg="1"/>
      <p:bldP spid="16" grpId="0" animBg="1"/>
      <p:bldP spid="2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Image State</a:t>
            </a:r>
          </a:p>
          <a:p>
            <a:pPr marL="0" indent="0" algn="r">
              <a:buNone/>
            </a:pPr>
            <a:r>
              <a:rPr lang="en-US" sz="2000" dirty="0">
                <a:solidFill>
                  <a:schemeClr val="bg1">
                    <a:lumMod val="85000"/>
                  </a:schemeClr>
                </a:solidFill>
              </a:rPr>
              <a:t>Configuration State</a:t>
            </a:r>
          </a:p>
          <a:p>
            <a:pPr marL="0" indent="0" algn="r">
              <a:buNone/>
            </a:pPr>
            <a:r>
              <a:rPr lang="en-US" sz="2000" dirty="0">
                <a:solidFill>
                  <a:schemeClr val="bg1">
                    <a:lumMod val="85000"/>
                  </a:schemeClr>
                </a:solidFill>
              </a:rPr>
              <a:t>Dynamic State</a:t>
            </a:r>
          </a:p>
          <a:p>
            <a:pPr marL="0" indent="0" algn="r">
              <a:buNone/>
            </a:pPr>
            <a:r>
              <a:rPr lang="en-US" sz="2000" dirty="0">
                <a:solidFill>
                  <a:schemeClr val="bg1">
                    <a:lumMod val="85000"/>
                  </a:schemeClr>
                </a:solidFill>
              </a:rPr>
              <a:t>Virtual Machine State</a:t>
            </a:r>
          </a:p>
          <a:p>
            <a:pPr marL="0" indent="0" algn="r">
              <a:buNone/>
            </a:pPr>
            <a:r>
              <a:rPr lang="en-US" sz="2000" dirty="0">
                <a:solidFill>
                  <a:schemeClr val="bg1">
                    <a:lumMod val="85000"/>
                  </a:schemeClr>
                </a:solidFill>
              </a:rPr>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57521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Description –</a:t>
            </a:r>
            <a:br>
              <a:rPr lang="en-US" sz="2000" dirty="0"/>
            </a:br>
            <a:r>
              <a:rPr lang="en-US" sz="2000" dirty="0"/>
              <a:t>The operating system that runs on an ESXi host</a:t>
            </a:r>
          </a:p>
          <a:p>
            <a:pPr marL="0" indent="0">
              <a:buNone/>
            </a:pPr>
            <a:br>
              <a:rPr lang="en-US" sz="2000" dirty="0"/>
            </a:br>
            <a:r>
              <a:rPr lang="en-US" sz="2000" dirty="0"/>
              <a:t>Source –</a:t>
            </a:r>
            <a:br>
              <a:rPr lang="en-US" sz="2000" dirty="0"/>
            </a:br>
            <a:r>
              <a:rPr lang="en-US" sz="2000" dirty="0"/>
              <a:t>Image profile</a:t>
            </a:r>
            <a:br>
              <a:rPr lang="en-US" sz="2000" dirty="0"/>
            </a:br>
            <a:r>
              <a:rPr lang="en-US" sz="2000" dirty="0"/>
              <a:t>Created with Image Builder PowerCLI</a:t>
            </a:r>
          </a:p>
        </p:txBody>
      </p:sp>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t>Image State</a:t>
            </a:r>
          </a:p>
          <a:p>
            <a:pPr marL="0" indent="0" algn="r">
              <a:buNone/>
            </a:pPr>
            <a:r>
              <a:rPr lang="en-US" sz="2000" dirty="0">
                <a:solidFill>
                  <a:schemeClr val="bg1">
                    <a:lumMod val="85000"/>
                  </a:schemeClr>
                </a:solidFill>
              </a:rPr>
              <a:t>Configuration State</a:t>
            </a:r>
          </a:p>
          <a:p>
            <a:pPr marL="0" indent="0" algn="r">
              <a:buNone/>
            </a:pPr>
            <a:r>
              <a:rPr lang="en-US" sz="2000" dirty="0">
                <a:solidFill>
                  <a:schemeClr val="bg1">
                    <a:lumMod val="85000"/>
                  </a:schemeClr>
                </a:solidFill>
              </a:rPr>
              <a:t>Dynamic State</a:t>
            </a:r>
          </a:p>
          <a:p>
            <a:pPr marL="0" indent="0" algn="r">
              <a:buNone/>
            </a:pPr>
            <a:r>
              <a:rPr lang="en-US" sz="2000" dirty="0">
                <a:solidFill>
                  <a:schemeClr val="bg1">
                    <a:lumMod val="85000"/>
                  </a:schemeClr>
                </a:solidFill>
              </a:rPr>
              <a:t>Virtual Machine State</a:t>
            </a:r>
          </a:p>
          <a:p>
            <a:pPr marL="0" indent="0" algn="r">
              <a:buNone/>
            </a:pPr>
            <a:r>
              <a:rPr lang="en-US" sz="2000" dirty="0">
                <a:solidFill>
                  <a:schemeClr val="bg1">
                    <a:lumMod val="85000"/>
                  </a:schemeClr>
                </a:solidFill>
              </a:rPr>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8225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Description –</a:t>
            </a:r>
            <a:br>
              <a:rPr lang="en-US" sz="2000" dirty="0"/>
            </a:br>
            <a:r>
              <a:rPr lang="en-US" sz="2000" dirty="0"/>
              <a:t>Configurable settings on the ESXi host</a:t>
            </a:r>
          </a:p>
          <a:p>
            <a:pPr marL="0" indent="0">
              <a:buNone/>
            </a:pPr>
            <a:br>
              <a:rPr lang="en-US" sz="2000" dirty="0"/>
            </a:br>
            <a:r>
              <a:rPr lang="en-US" sz="2000" dirty="0"/>
              <a:t>Source –</a:t>
            </a:r>
            <a:br>
              <a:rPr lang="en-US" sz="2000" dirty="0"/>
            </a:br>
            <a:r>
              <a:rPr lang="en-US" sz="2000" dirty="0"/>
              <a:t>Host profile</a:t>
            </a:r>
            <a:br>
              <a:rPr lang="en-US" sz="2000" dirty="0"/>
            </a:br>
            <a:r>
              <a:rPr lang="en-US" sz="2000" dirty="0"/>
              <a:t>Created with Host Profile GUI</a:t>
            </a:r>
          </a:p>
        </p:txBody>
      </p:sp>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Image State</a:t>
            </a:r>
          </a:p>
          <a:p>
            <a:pPr marL="0" indent="0" algn="r">
              <a:buNone/>
            </a:pPr>
            <a:r>
              <a:rPr lang="en-US" sz="2000" dirty="0"/>
              <a:t>Configuration State</a:t>
            </a:r>
          </a:p>
          <a:p>
            <a:pPr marL="0" indent="0" algn="r">
              <a:buNone/>
            </a:pPr>
            <a:r>
              <a:rPr lang="en-US" sz="2000" dirty="0">
                <a:solidFill>
                  <a:schemeClr val="bg1">
                    <a:lumMod val="85000"/>
                  </a:schemeClr>
                </a:solidFill>
              </a:rPr>
              <a:t>Dynamic State</a:t>
            </a:r>
          </a:p>
          <a:p>
            <a:pPr marL="0" indent="0" algn="r">
              <a:buNone/>
            </a:pPr>
            <a:r>
              <a:rPr lang="en-US" sz="2000" dirty="0">
                <a:solidFill>
                  <a:schemeClr val="bg1">
                    <a:lumMod val="85000"/>
                  </a:schemeClr>
                </a:solidFill>
              </a:rPr>
              <a:t>Virtual Machine State</a:t>
            </a:r>
          </a:p>
          <a:p>
            <a:pPr marL="0" indent="0" algn="r">
              <a:buNone/>
            </a:pPr>
            <a:r>
              <a:rPr lang="en-US" sz="2000" dirty="0">
                <a:solidFill>
                  <a:schemeClr val="bg1">
                    <a:lumMod val="85000"/>
                  </a:schemeClr>
                </a:solidFill>
              </a:rPr>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1283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Description –</a:t>
            </a:r>
            <a:br>
              <a:rPr lang="en-US" sz="2000" dirty="0"/>
            </a:br>
            <a:r>
              <a:rPr lang="en-US" sz="2000" dirty="0"/>
              <a:t>Runtime state as generated by the operating system</a:t>
            </a:r>
          </a:p>
          <a:p>
            <a:pPr marL="0" indent="0">
              <a:buNone/>
            </a:pPr>
            <a:br>
              <a:rPr lang="en-US" sz="2000" dirty="0"/>
            </a:br>
            <a:r>
              <a:rPr lang="en-US" sz="2000" dirty="0"/>
              <a:t>Source –</a:t>
            </a:r>
            <a:br>
              <a:rPr lang="en-US" sz="2000" dirty="0"/>
            </a:br>
            <a:r>
              <a:rPr lang="en-US" sz="2000" dirty="0"/>
              <a:t>Host memory</a:t>
            </a:r>
            <a:br>
              <a:rPr lang="en-US" sz="2000" dirty="0"/>
            </a:br>
            <a:r>
              <a:rPr lang="en-US" sz="2000" dirty="0"/>
              <a:t>Created during regular operations / lost after reboot</a:t>
            </a:r>
          </a:p>
        </p:txBody>
      </p:sp>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Image State</a:t>
            </a:r>
          </a:p>
          <a:p>
            <a:pPr marL="0" indent="0" algn="r">
              <a:buNone/>
            </a:pPr>
            <a:r>
              <a:rPr lang="en-US" sz="2000" dirty="0">
                <a:solidFill>
                  <a:schemeClr val="bg1">
                    <a:lumMod val="85000"/>
                  </a:schemeClr>
                </a:solidFill>
              </a:rPr>
              <a:t>Configuration State</a:t>
            </a:r>
          </a:p>
          <a:p>
            <a:pPr marL="0" indent="0" algn="r">
              <a:buNone/>
            </a:pPr>
            <a:r>
              <a:rPr lang="en-US" sz="2000" dirty="0"/>
              <a:t>Dynamic State</a:t>
            </a:r>
          </a:p>
          <a:p>
            <a:pPr marL="0" indent="0" algn="r">
              <a:buNone/>
            </a:pPr>
            <a:r>
              <a:rPr lang="en-US" sz="2000" dirty="0">
                <a:solidFill>
                  <a:schemeClr val="bg1">
                    <a:lumMod val="85000"/>
                  </a:schemeClr>
                </a:solidFill>
              </a:rPr>
              <a:t>Virtual Machine State</a:t>
            </a:r>
          </a:p>
          <a:p>
            <a:pPr marL="0" indent="0" algn="r">
              <a:buNone/>
            </a:pPr>
            <a:r>
              <a:rPr lang="en-US" sz="2000" dirty="0">
                <a:solidFill>
                  <a:schemeClr val="bg1">
                    <a:lumMod val="85000"/>
                  </a:schemeClr>
                </a:solidFill>
              </a:rPr>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1860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Description –</a:t>
            </a:r>
            <a:br>
              <a:rPr lang="en-US" sz="2000" dirty="0"/>
            </a:br>
            <a:r>
              <a:rPr lang="en-US" sz="2000" dirty="0"/>
              <a:t>Hosted VMs and their information</a:t>
            </a:r>
          </a:p>
          <a:p>
            <a:pPr marL="0" indent="0">
              <a:buNone/>
            </a:pPr>
            <a:br>
              <a:rPr lang="en-US" sz="2000" dirty="0"/>
            </a:br>
            <a:r>
              <a:rPr lang="en-US" sz="2000" dirty="0"/>
              <a:t>Source –</a:t>
            </a:r>
            <a:br>
              <a:rPr lang="en-US" sz="2000" dirty="0"/>
            </a:br>
            <a:r>
              <a:rPr lang="en-US" sz="2000" dirty="0"/>
              <a:t>vCenter Server</a:t>
            </a:r>
            <a:br>
              <a:rPr lang="en-US" sz="2000" dirty="0"/>
            </a:br>
            <a:r>
              <a:rPr lang="en-US" sz="2000" dirty="0"/>
              <a:t>Created during regular operations</a:t>
            </a:r>
          </a:p>
        </p:txBody>
      </p:sp>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Image State</a:t>
            </a:r>
          </a:p>
          <a:p>
            <a:pPr marL="0" indent="0" algn="r">
              <a:buNone/>
            </a:pPr>
            <a:r>
              <a:rPr lang="en-US" sz="2000" dirty="0">
                <a:solidFill>
                  <a:schemeClr val="bg1">
                    <a:lumMod val="85000"/>
                  </a:schemeClr>
                </a:solidFill>
              </a:rPr>
              <a:t>Configuration State</a:t>
            </a:r>
          </a:p>
          <a:p>
            <a:pPr marL="0" indent="0" algn="r">
              <a:buNone/>
            </a:pPr>
            <a:r>
              <a:rPr lang="en-US" sz="2000" dirty="0">
                <a:solidFill>
                  <a:schemeClr val="bg1">
                    <a:lumMod val="85000"/>
                  </a:schemeClr>
                </a:solidFill>
              </a:rPr>
              <a:t>Dynamic State</a:t>
            </a:r>
          </a:p>
          <a:p>
            <a:pPr marL="0" indent="0" algn="r">
              <a:buNone/>
            </a:pPr>
            <a:r>
              <a:rPr lang="en-US" sz="2000" dirty="0"/>
              <a:t>Virtual Machine State</a:t>
            </a:r>
          </a:p>
          <a:p>
            <a:pPr marL="0" indent="0" algn="r">
              <a:buNone/>
            </a:pPr>
            <a:r>
              <a:rPr lang="en-US" sz="2000" dirty="0">
                <a:solidFill>
                  <a:schemeClr val="bg1">
                    <a:lumMod val="85000"/>
                  </a:schemeClr>
                </a:solidFill>
              </a:rPr>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8340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Description –</a:t>
            </a:r>
            <a:br>
              <a:rPr lang="en-US" sz="2000" dirty="0"/>
            </a:br>
            <a:r>
              <a:rPr lang="en-US" sz="2000" dirty="0"/>
              <a:t>Uniqueness configurations that cannot be</a:t>
            </a:r>
            <a:br>
              <a:rPr lang="en-US" sz="2000" dirty="0"/>
            </a:br>
            <a:r>
              <a:rPr lang="en-US" sz="2000" dirty="0"/>
              <a:t>contained within a host profile</a:t>
            </a:r>
          </a:p>
          <a:p>
            <a:pPr marL="0" indent="0">
              <a:buNone/>
            </a:pPr>
            <a:br>
              <a:rPr lang="en-US" sz="2000" dirty="0"/>
            </a:br>
            <a:r>
              <a:rPr lang="en-US" sz="2000" dirty="0"/>
              <a:t>Source –</a:t>
            </a:r>
            <a:br>
              <a:rPr lang="en-US" sz="2000" dirty="0"/>
            </a:br>
            <a:r>
              <a:rPr lang="en-US" sz="2000" dirty="0"/>
              <a:t>Host customization (“answer files”)</a:t>
            </a:r>
            <a:br>
              <a:rPr lang="en-US" sz="2000" dirty="0"/>
            </a:br>
            <a:r>
              <a:rPr lang="en-US" sz="2000" dirty="0"/>
              <a:t>Prompted as user input during the application of </a:t>
            </a:r>
            <a:br>
              <a:rPr lang="en-US" sz="2000" dirty="0"/>
            </a:br>
            <a:r>
              <a:rPr lang="en-US" sz="2000" dirty="0"/>
              <a:t>a targeted host profile</a:t>
            </a:r>
          </a:p>
        </p:txBody>
      </p:sp>
      <p:sp>
        <p:nvSpPr>
          <p:cNvPr id="3" name="Text Placeholder 2"/>
          <p:cNvSpPr>
            <a:spLocks noGrp="1"/>
          </p:cNvSpPr>
          <p:nvPr>
            <p:ph type="body" sz="quarter" idx="18"/>
          </p:nvPr>
        </p:nvSpPr>
        <p:spPr>
          <a:xfrm>
            <a:off x="6335261" y="1768634"/>
            <a:ext cx="5317052" cy="745412"/>
          </a:xfrm>
        </p:spPr>
        <p:txBody>
          <a:bodyPr/>
          <a:lstStyle/>
          <a:p>
            <a:r>
              <a:rPr lang="en-US" dirty="0"/>
              <a:t>Description and Source</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Image State</a:t>
            </a:r>
          </a:p>
          <a:p>
            <a:pPr marL="0" indent="0" algn="r">
              <a:buNone/>
            </a:pPr>
            <a:r>
              <a:rPr lang="en-US" sz="2000" dirty="0">
                <a:solidFill>
                  <a:schemeClr val="bg1">
                    <a:lumMod val="85000"/>
                  </a:schemeClr>
                </a:solidFill>
              </a:rPr>
              <a:t>Configuration State</a:t>
            </a:r>
          </a:p>
          <a:p>
            <a:pPr marL="0" indent="0" algn="r">
              <a:buNone/>
            </a:pPr>
            <a:r>
              <a:rPr lang="en-US" sz="2000" dirty="0">
                <a:solidFill>
                  <a:schemeClr val="bg1">
                    <a:lumMod val="85000"/>
                  </a:schemeClr>
                </a:solidFill>
              </a:rPr>
              <a:t>Dynamic State</a:t>
            </a:r>
          </a:p>
          <a:p>
            <a:pPr marL="0" indent="0" algn="r">
              <a:buNone/>
            </a:pPr>
            <a:r>
              <a:rPr lang="en-US" sz="2000" dirty="0">
                <a:solidFill>
                  <a:schemeClr val="bg1">
                    <a:lumMod val="85000"/>
                  </a:schemeClr>
                </a:solidFill>
              </a:rPr>
              <a:t>Virtual Machine State</a:t>
            </a:r>
          </a:p>
          <a:p>
            <a:pPr marL="0" indent="0" algn="r">
              <a:buNone/>
            </a:pPr>
            <a:r>
              <a:rPr lang="en-US" sz="2000" dirty="0"/>
              <a:t>User Input</a:t>
            </a:r>
          </a:p>
          <a:p>
            <a:pPr marL="0" indent="0" algn="r">
              <a:buNone/>
            </a:pPr>
            <a:endParaRPr lang="en-US" sz="2000" dirty="0">
              <a:solidFill>
                <a:schemeClr val="bg1">
                  <a:lumMod val="85000"/>
                </a:schemeClr>
              </a:solidFill>
            </a:endParaRPr>
          </a:p>
          <a:p>
            <a:pPr marL="0" indent="0" algn="r">
              <a:buNone/>
            </a:pPr>
            <a:endParaRPr lang="en-US" sz="2000" dirty="0">
              <a:solidFill>
                <a:schemeClr val="bg1">
                  <a:lumMod val="85000"/>
                </a:schemeClr>
              </a:solidFill>
            </a:endParaRP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State Information</a:t>
            </a:r>
          </a:p>
        </p:txBody>
      </p:sp>
      <p:sp>
        <p:nvSpPr>
          <p:cNvPr id="4" name="Title 3"/>
          <p:cNvSpPr>
            <a:spLocks noGrp="1"/>
          </p:cNvSpPr>
          <p:nvPr>
            <p:ph type="title"/>
          </p:nvPr>
        </p:nvSpPr>
        <p:spPr/>
        <p:txBody>
          <a:bodyPr/>
          <a:lstStyle/>
          <a:p>
            <a:r>
              <a:rPr lang="en-US" dirty="0"/>
              <a:t>Describe the Components and Architecture</a:t>
            </a:r>
            <a:br>
              <a:rPr lang="en-US" dirty="0"/>
            </a:br>
            <a:r>
              <a:rPr lang="en-US" dirty="0"/>
              <a:t>of an Auto Deploy Environment</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45190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3"/>
          </p:nvPr>
        </p:nvSpPr>
        <p:spPr/>
        <p:txBody>
          <a:bodyPr/>
          <a:lstStyle/>
          <a:p>
            <a:r>
              <a:rPr lang="en-US" dirty="0">
                <a:solidFill>
                  <a:schemeClr val="bg1">
                    <a:lumMod val="85000"/>
                  </a:schemeClr>
                </a:solidFill>
              </a:rPr>
              <a:t>Host stores the image.</a:t>
            </a:r>
          </a:p>
          <a:p>
            <a:r>
              <a:rPr lang="en-US" dirty="0">
                <a:solidFill>
                  <a:schemeClr val="bg1">
                    <a:lumMod val="85000"/>
                  </a:schemeClr>
                </a:solidFill>
              </a:rPr>
              <a:t>On subsequent boots, host boots from stored image.</a:t>
            </a:r>
          </a:p>
          <a:p>
            <a:r>
              <a:rPr lang="en-US" dirty="0">
                <a:solidFill>
                  <a:schemeClr val="bg1">
                    <a:lumMod val="85000"/>
                  </a:schemeClr>
                </a:solidFill>
              </a:rPr>
              <a:t>Auto Deploy infrastructure required only during deployment.</a:t>
            </a:r>
          </a:p>
        </p:txBody>
      </p:sp>
      <p:sp>
        <p:nvSpPr>
          <p:cNvPr id="3" name="Text Placeholder 2"/>
          <p:cNvSpPr>
            <a:spLocks noGrp="1"/>
          </p:cNvSpPr>
          <p:nvPr>
            <p:ph type="body" sz="quarter" idx="18"/>
          </p:nvPr>
        </p:nvSpPr>
        <p:spPr/>
        <p:txBody>
          <a:bodyPr/>
          <a:lstStyle/>
          <a:p>
            <a:r>
              <a:rPr lang="en-US" dirty="0" err="1"/>
              <a:t>Stateful</a:t>
            </a:r>
            <a:r>
              <a:rPr lang="en-US" dirty="0"/>
              <a:t> Install</a:t>
            </a:r>
          </a:p>
        </p:txBody>
      </p:sp>
      <p:sp>
        <p:nvSpPr>
          <p:cNvPr id="4" name="Content Placeholder 3"/>
          <p:cNvSpPr>
            <a:spLocks noGrp="1"/>
          </p:cNvSpPr>
          <p:nvPr>
            <p:ph sz="quarter" idx="22"/>
          </p:nvPr>
        </p:nvSpPr>
        <p:spPr/>
        <p:txBody>
          <a:bodyPr/>
          <a:lstStyle/>
          <a:p>
            <a:r>
              <a:rPr lang="en-US" dirty="0">
                <a:solidFill>
                  <a:schemeClr val="bg1">
                    <a:lumMod val="85000"/>
                  </a:schemeClr>
                </a:solidFill>
              </a:rPr>
              <a:t>Host does not store the image.</a:t>
            </a:r>
          </a:p>
          <a:p>
            <a:r>
              <a:rPr lang="en-US" dirty="0">
                <a:solidFill>
                  <a:schemeClr val="bg1">
                    <a:lumMod val="85000"/>
                  </a:schemeClr>
                </a:solidFill>
              </a:rPr>
              <a:t>On subsequent boots, host boots from Auto Deploy.</a:t>
            </a:r>
          </a:p>
          <a:p>
            <a:r>
              <a:rPr lang="en-US" dirty="0">
                <a:solidFill>
                  <a:schemeClr val="bg1">
                    <a:lumMod val="85000"/>
                  </a:schemeClr>
                </a:solidFill>
              </a:rPr>
              <a:t>Auto Deploy infrastructure required during deployment and at each subsequent boot.</a:t>
            </a:r>
          </a:p>
        </p:txBody>
      </p:sp>
      <p:sp>
        <p:nvSpPr>
          <p:cNvPr id="5" name="Text Placeholder 4"/>
          <p:cNvSpPr>
            <a:spLocks noGrp="1"/>
          </p:cNvSpPr>
          <p:nvPr>
            <p:ph type="body" sz="quarter" idx="17"/>
          </p:nvPr>
        </p:nvSpPr>
        <p:spPr/>
        <p:txBody>
          <a:bodyPr/>
          <a:lstStyle/>
          <a:p>
            <a:r>
              <a:rPr lang="en-US" dirty="0"/>
              <a:t>Default Operation</a:t>
            </a:r>
          </a:p>
        </p:txBody>
      </p:sp>
      <p:sp>
        <p:nvSpPr>
          <p:cNvPr id="6" name="Title 5"/>
          <p:cNvSpPr>
            <a:spLocks noGrp="1"/>
          </p:cNvSpPr>
          <p:nvPr>
            <p:ph type="title"/>
          </p:nvPr>
        </p:nvSpPr>
        <p:spPr/>
        <p:txBody>
          <a:bodyPr/>
          <a:lstStyle/>
          <a:p>
            <a:r>
              <a:rPr lang="en-US" dirty="0"/>
              <a:t>Explain the Auto Deploy Deployment Model</a:t>
            </a:r>
          </a:p>
        </p:txBody>
      </p:sp>
    </p:spTree>
    <p:extLst>
      <p:ext uri="{BB962C8B-B14F-4D97-AF65-F5344CB8AC3E}">
        <p14:creationId xmlns:p14="http://schemas.microsoft.com/office/powerpoint/2010/main" val="2638060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4">
                                            <p:txEl>
                                              <p:pRg st="0" end="0"/>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200" fill="hold"/>
                                        <p:tgtEl>
                                          <p:spTgt spid="4">
                                            <p:txEl>
                                              <p:pRg st="1" end="1"/>
                                            </p:txEl>
                                          </p:spTgt>
                                        </p:tgtEl>
                                        <p:attrNameLst>
                                          <p:attrName>style.color</p:attrName>
                                        </p:attrNameLst>
                                      </p:cBhvr>
                                      <p:to>
                                        <a:schemeClr val="tx1"/>
                                      </p:to>
                                    </p:animClr>
                                  </p:childTnLst>
                                </p:cTn>
                              </p:par>
                              <p:par>
                                <p:cTn id="9" presetID="3" presetClass="emph" presetSubtype="2" fill="hold" nodeType="withEffect">
                                  <p:stCondLst>
                                    <p:cond delay="0"/>
                                  </p:stCondLst>
                                  <p:childTnLst>
                                    <p:animClr clrSpc="rgb" dir="cw">
                                      <p:cBhvr override="childStyle">
                                        <p:cTn id="10" dur="200" fill="hold"/>
                                        <p:tgtEl>
                                          <p:spTgt spid="4">
                                            <p:txEl>
                                              <p:pRg st="2" end="2"/>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4">
                                            <p:txEl>
                                              <p:pRg st="0" end="0"/>
                                            </p:txEl>
                                          </p:spTgt>
                                        </p:tgtEl>
                                        <p:attrNameLst>
                                          <p:attrName>style.color</p:attrName>
                                        </p:attrNameLst>
                                      </p:cBhvr>
                                      <p:to>
                                        <a:srgbClr val="DDDDDD"/>
                                      </p:to>
                                    </p:animClr>
                                  </p:childTnLst>
                                </p:cTn>
                              </p:par>
                              <p:par>
                                <p:cTn id="15" presetID="3" presetClass="emph" presetSubtype="2" fill="hold" nodeType="withEffect">
                                  <p:stCondLst>
                                    <p:cond delay="0"/>
                                  </p:stCondLst>
                                  <p:childTnLst>
                                    <p:animClr clrSpc="rgb" dir="cw">
                                      <p:cBhvr override="childStyle">
                                        <p:cTn id="16" dur="200" fill="hold"/>
                                        <p:tgtEl>
                                          <p:spTgt spid="4">
                                            <p:txEl>
                                              <p:pRg st="1" end="1"/>
                                            </p:txEl>
                                          </p:spTgt>
                                        </p:tgtEl>
                                        <p:attrNameLst>
                                          <p:attrName>style.color</p:attrName>
                                        </p:attrNameLst>
                                      </p:cBhvr>
                                      <p:to>
                                        <a:srgbClr val="DDDDDD"/>
                                      </p:to>
                                    </p:animClr>
                                  </p:childTnLst>
                                </p:cTn>
                              </p:par>
                              <p:par>
                                <p:cTn id="17" presetID="3" presetClass="emph" presetSubtype="2" fill="hold" nodeType="withEffect">
                                  <p:stCondLst>
                                    <p:cond delay="0"/>
                                  </p:stCondLst>
                                  <p:childTnLst>
                                    <p:animClr clrSpc="rgb" dir="cw">
                                      <p:cBhvr override="childStyle">
                                        <p:cTn id="18" dur="200" fill="hold"/>
                                        <p:tgtEl>
                                          <p:spTgt spid="4">
                                            <p:txEl>
                                              <p:pRg st="2" end="2"/>
                                            </p:txEl>
                                          </p:spTgt>
                                        </p:tgtEl>
                                        <p:attrNameLst>
                                          <p:attrName>style.color</p:attrName>
                                        </p:attrNameLst>
                                      </p:cBhvr>
                                      <p:to>
                                        <a:srgbClr val="DDDDDD"/>
                                      </p:to>
                                    </p:animClr>
                                  </p:childTnLst>
                                </p:cTn>
                              </p:par>
                            </p:childTnLst>
                          </p:cTn>
                        </p:par>
                        <p:par>
                          <p:cTn id="19" fill="hold">
                            <p:stCondLst>
                              <p:cond delay="200"/>
                            </p:stCondLst>
                            <p:childTnLst>
                              <p:par>
                                <p:cTn id="20" presetID="3" presetClass="emph" presetSubtype="2" fill="hold" nodeType="afterEffect">
                                  <p:stCondLst>
                                    <p:cond delay="0"/>
                                  </p:stCondLst>
                                  <p:childTnLst>
                                    <p:animClr clrSpc="rgb" dir="cw">
                                      <p:cBhvr override="childStyle">
                                        <p:cTn id="21" dur="200" fill="hold"/>
                                        <p:tgtEl>
                                          <p:spTgt spid="2">
                                            <p:txEl>
                                              <p:pRg st="0" end="0"/>
                                            </p:txEl>
                                          </p:spTgt>
                                        </p:tgtEl>
                                        <p:attrNameLst>
                                          <p:attrName>style.color</p:attrName>
                                        </p:attrNameLst>
                                      </p:cBhvr>
                                      <p:to>
                                        <a:schemeClr val="tx1"/>
                                      </p:to>
                                    </p:animClr>
                                  </p:childTnLst>
                                </p:cTn>
                              </p:par>
                              <p:par>
                                <p:cTn id="22" presetID="3" presetClass="emph" presetSubtype="2" fill="hold" nodeType="withEffect">
                                  <p:stCondLst>
                                    <p:cond delay="0"/>
                                  </p:stCondLst>
                                  <p:childTnLst>
                                    <p:animClr clrSpc="rgb" dir="cw">
                                      <p:cBhvr override="childStyle">
                                        <p:cTn id="23" dur="200" fill="hold"/>
                                        <p:tgtEl>
                                          <p:spTgt spid="2">
                                            <p:txEl>
                                              <p:pRg st="1" end="1"/>
                                            </p:txEl>
                                          </p:spTgt>
                                        </p:tgtEl>
                                        <p:attrNameLst>
                                          <p:attrName>style.color</p:attrName>
                                        </p:attrNameLst>
                                      </p:cBhvr>
                                      <p:to>
                                        <a:schemeClr val="tx1"/>
                                      </p:to>
                                    </p:animClr>
                                  </p:childTnLst>
                                </p:cTn>
                              </p:par>
                              <p:par>
                                <p:cTn id="24" presetID="3" presetClass="emph" presetSubtype="2" fill="hold" nodeType="withEffect">
                                  <p:stCondLst>
                                    <p:cond delay="0"/>
                                  </p:stCondLst>
                                  <p:childTnLst>
                                    <p:animClr clrSpc="rgb" dir="cw">
                                      <p:cBhvr override="childStyle">
                                        <p:cTn id="25" dur="200" fill="hold"/>
                                        <p:tgtEl>
                                          <p:spTgt spid="2">
                                            <p:txEl>
                                              <p:pRg st="2" end="2"/>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Platform Services Controller</a:t>
            </a:r>
          </a:p>
        </p:txBody>
      </p:sp>
      <p:sp>
        <p:nvSpPr>
          <p:cNvPr id="9" name="Rectangle 8"/>
          <p:cNvSpPr/>
          <p:nvPr/>
        </p:nvSpPr>
        <p:spPr>
          <a:xfrm>
            <a:off x="4864100"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0" name="Rectangle 9"/>
          <p:cNvSpPr/>
          <p:nvPr/>
        </p:nvSpPr>
        <p:spPr>
          <a:xfrm>
            <a:off x="5025010"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11" name="Rectangle 10"/>
          <p:cNvSpPr/>
          <p:nvPr/>
        </p:nvSpPr>
        <p:spPr>
          <a:xfrm>
            <a:off x="5025010" y="3230267"/>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Tree>
    <p:extLst>
      <p:ext uri="{BB962C8B-B14F-4D97-AF65-F5344CB8AC3E}">
        <p14:creationId xmlns:p14="http://schemas.microsoft.com/office/powerpoint/2010/main" val="3579628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3"/>
          </p:nvPr>
        </p:nvSpPr>
        <p:spPr/>
        <p:txBody>
          <a:bodyPr/>
          <a:lstStyle/>
          <a:p>
            <a:r>
              <a:rPr lang="en-US" dirty="0">
                <a:solidFill>
                  <a:schemeClr val="bg1">
                    <a:lumMod val="85000"/>
                  </a:schemeClr>
                </a:solidFill>
              </a:rPr>
              <a:t>Host stores the image.</a:t>
            </a:r>
          </a:p>
          <a:p>
            <a:r>
              <a:rPr lang="en-US" dirty="0">
                <a:solidFill>
                  <a:schemeClr val="bg1">
                    <a:lumMod val="85000"/>
                  </a:schemeClr>
                </a:solidFill>
              </a:rPr>
              <a:t>On subsequent boots, host boots from stored image if unable to access Auto Deploy.</a:t>
            </a:r>
          </a:p>
          <a:p>
            <a:r>
              <a:rPr lang="en-US" dirty="0">
                <a:solidFill>
                  <a:schemeClr val="bg1">
                    <a:lumMod val="85000"/>
                  </a:schemeClr>
                </a:solidFill>
              </a:rPr>
              <a:t>Auto Deploy infrastructure required to complete configuration.</a:t>
            </a:r>
          </a:p>
        </p:txBody>
      </p:sp>
      <p:sp>
        <p:nvSpPr>
          <p:cNvPr id="3" name="Text Placeholder 2"/>
          <p:cNvSpPr>
            <a:spLocks noGrp="1"/>
          </p:cNvSpPr>
          <p:nvPr>
            <p:ph type="body" sz="quarter" idx="18"/>
          </p:nvPr>
        </p:nvSpPr>
        <p:spPr/>
        <p:txBody>
          <a:bodyPr/>
          <a:lstStyle/>
          <a:p>
            <a:r>
              <a:rPr lang="en-US" dirty="0"/>
              <a:t>Stateless Caching</a:t>
            </a:r>
          </a:p>
        </p:txBody>
      </p:sp>
      <p:sp>
        <p:nvSpPr>
          <p:cNvPr id="4" name="Content Placeholder 3"/>
          <p:cNvSpPr>
            <a:spLocks noGrp="1"/>
          </p:cNvSpPr>
          <p:nvPr>
            <p:ph sz="quarter" idx="22"/>
          </p:nvPr>
        </p:nvSpPr>
        <p:spPr/>
        <p:txBody>
          <a:bodyPr/>
          <a:lstStyle/>
          <a:p>
            <a:r>
              <a:rPr lang="en-US" dirty="0">
                <a:solidFill>
                  <a:schemeClr val="bg1">
                    <a:lumMod val="85000"/>
                  </a:schemeClr>
                </a:solidFill>
              </a:rPr>
              <a:t>Host does not store the image.</a:t>
            </a:r>
          </a:p>
          <a:p>
            <a:r>
              <a:rPr lang="en-US" dirty="0">
                <a:solidFill>
                  <a:schemeClr val="bg1">
                    <a:lumMod val="85000"/>
                  </a:schemeClr>
                </a:solidFill>
              </a:rPr>
              <a:t>On subsequent boots, host boots from Auto Deploy.</a:t>
            </a:r>
          </a:p>
          <a:p>
            <a:r>
              <a:rPr lang="en-US" dirty="0">
                <a:solidFill>
                  <a:schemeClr val="bg1">
                    <a:lumMod val="85000"/>
                  </a:schemeClr>
                </a:solidFill>
              </a:rPr>
              <a:t>Auto Deploy infrastructure required during deployment and at each subsequent boot.</a:t>
            </a:r>
          </a:p>
        </p:txBody>
      </p:sp>
      <p:sp>
        <p:nvSpPr>
          <p:cNvPr id="5" name="Text Placeholder 4"/>
          <p:cNvSpPr>
            <a:spLocks noGrp="1"/>
          </p:cNvSpPr>
          <p:nvPr>
            <p:ph type="body" sz="quarter" idx="17"/>
          </p:nvPr>
        </p:nvSpPr>
        <p:spPr/>
        <p:txBody>
          <a:bodyPr/>
          <a:lstStyle/>
          <a:p>
            <a:r>
              <a:rPr lang="en-US" dirty="0"/>
              <a:t>Default Operation</a:t>
            </a:r>
          </a:p>
        </p:txBody>
      </p:sp>
      <p:sp>
        <p:nvSpPr>
          <p:cNvPr id="6" name="Title 5"/>
          <p:cNvSpPr>
            <a:spLocks noGrp="1"/>
          </p:cNvSpPr>
          <p:nvPr>
            <p:ph type="title"/>
          </p:nvPr>
        </p:nvSpPr>
        <p:spPr/>
        <p:txBody>
          <a:bodyPr/>
          <a:lstStyle/>
          <a:p>
            <a:r>
              <a:rPr lang="en-US" dirty="0"/>
              <a:t>Explain the Auto Deploy Deployment Model</a:t>
            </a:r>
          </a:p>
        </p:txBody>
      </p:sp>
    </p:spTree>
    <p:extLst>
      <p:ext uri="{BB962C8B-B14F-4D97-AF65-F5344CB8AC3E}">
        <p14:creationId xmlns:p14="http://schemas.microsoft.com/office/powerpoint/2010/main" val="27271986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 fill="hold"/>
                                        <p:tgtEl>
                                          <p:spTgt spid="2">
                                            <p:txEl>
                                              <p:pRg st="0" end="0"/>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200" fill="hold"/>
                                        <p:tgtEl>
                                          <p:spTgt spid="2">
                                            <p:txEl>
                                              <p:pRg st="1" end="1"/>
                                            </p:txEl>
                                          </p:spTgt>
                                        </p:tgtEl>
                                        <p:attrNameLst>
                                          <p:attrName>style.color</p:attrName>
                                        </p:attrNameLst>
                                      </p:cBhvr>
                                      <p:to>
                                        <a:schemeClr val="tx1"/>
                                      </p:to>
                                    </p:animClr>
                                  </p:childTnLst>
                                </p:cTn>
                              </p:par>
                              <p:par>
                                <p:cTn id="9" presetID="3" presetClass="emph" presetSubtype="2" fill="hold" nodeType="withEffect">
                                  <p:stCondLst>
                                    <p:cond delay="0"/>
                                  </p:stCondLst>
                                  <p:childTnLst>
                                    <p:animClr clrSpc="rgb" dir="cw">
                                      <p:cBhvr override="childStyle">
                                        <p:cTn id="10" dur="200" fill="hold"/>
                                        <p:tgtEl>
                                          <p:spTgt spid="2">
                                            <p:txEl>
                                              <p:pRg st="2" end="2"/>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#60</a:t>
            </a:r>
          </a:p>
        </p:txBody>
      </p:sp>
      <p:sp>
        <p:nvSpPr>
          <p:cNvPr id="3" name="Text Placeholder 2"/>
          <p:cNvSpPr>
            <a:spLocks noGrp="1"/>
          </p:cNvSpPr>
          <p:nvPr>
            <p:ph type="body" sz="quarter" idx="10"/>
          </p:nvPr>
        </p:nvSpPr>
        <p:spPr/>
        <p:txBody>
          <a:bodyPr/>
          <a:lstStyle/>
          <a:p>
            <a:r>
              <a:rPr lang="en-US" dirty="0"/>
              <a:t>Locate the VMware Online Depot</a:t>
            </a:r>
            <a:br>
              <a:rPr lang="en-US" dirty="0"/>
            </a:br>
            <a:r>
              <a:rPr lang="en-US" sz="3200" dirty="0"/>
              <a:t>(the not-GUI way)</a:t>
            </a:r>
            <a:endParaRPr lang="en-US" dirty="0"/>
          </a:p>
        </p:txBody>
      </p:sp>
    </p:spTree>
    <p:extLst>
      <p:ext uri="{BB962C8B-B14F-4D97-AF65-F5344CB8AC3E}">
        <p14:creationId xmlns:p14="http://schemas.microsoft.com/office/powerpoint/2010/main" val="39463002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#61</a:t>
            </a:r>
          </a:p>
        </p:txBody>
      </p:sp>
      <p:sp>
        <p:nvSpPr>
          <p:cNvPr id="3" name="Text Placeholder 2"/>
          <p:cNvSpPr>
            <a:spLocks noGrp="1"/>
          </p:cNvSpPr>
          <p:nvPr>
            <p:ph type="body" sz="quarter" idx="10"/>
          </p:nvPr>
        </p:nvSpPr>
        <p:spPr/>
        <p:txBody>
          <a:bodyPr/>
          <a:lstStyle/>
          <a:p>
            <a:r>
              <a:rPr lang="en-US" dirty="0"/>
              <a:t>Create an ESXi Image Profile</a:t>
            </a:r>
            <a:br>
              <a:rPr lang="en-US" dirty="0"/>
            </a:br>
            <a:r>
              <a:rPr lang="en-US" dirty="0"/>
              <a:t>and Deployment Rule</a:t>
            </a:r>
          </a:p>
        </p:txBody>
      </p:sp>
    </p:spTree>
    <p:extLst>
      <p:ext uri="{BB962C8B-B14F-4D97-AF65-F5344CB8AC3E}">
        <p14:creationId xmlns:p14="http://schemas.microsoft.com/office/powerpoint/2010/main" val="40282217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Understand PowerCLI Cmdlets for Auto Deploy</a:t>
            </a:r>
          </a:p>
        </p:txBody>
      </p:sp>
      <p:sp>
        <p:nvSpPr>
          <p:cNvPr id="8" name="Text Placeholder 7"/>
          <p:cNvSpPr>
            <a:spLocks noGrp="1"/>
          </p:cNvSpPr>
          <p:nvPr>
            <p:ph type="body" sz="quarter" idx="10"/>
          </p:nvPr>
        </p:nvSpPr>
        <p:spPr/>
        <p:txBody>
          <a:bodyPr/>
          <a:lstStyle/>
          <a:p>
            <a:r>
              <a:rPr lang="en-US" dirty="0">
                <a:solidFill>
                  <a:schemeClr val="bg1">
                    <a:lumMod val="75000"/>
                  </a:schemeClr>
                </a:solidFill>
              </a:rPr>
              <a:t>Connect-</a:t>
            </a:r>
            <a:r>
              <a:rPr lang="en-US" dirty="0" err="1">
                <a:solidFill>
                  <a:schemeClr val="bg1">
                    <a:lumMod val="75000"/>
                  </a:schemeClr>
                </a:solidFill>
              </a:rPr>
              <a:t>VIServer</a:t>
            </a:r>
            <a:endParaRPr lang="en-US" dirty="0">
              <a:solidFill>
                <a:schemeClr val="bg1">
                  <a:lumMod val="75000"/>
                </a:schemeClr>
              </a:solidFill>
            </a:endParaRPr>
          </a:p>
          <a:p>
            <a:r>
              <a:rPr lang="en-US" dirty="0">
                <a:solidFill>
                  <a:schemeClr val="bg1">
                    <a:lumMod val="75000"/>
                  </a:schemeClr>
                </a:solidFill>
              </a:rPr>
              <a:t>Add-</a:t>
            </a:r>
            <a:r>
              <a:rPr lang="en-US" dirty="0" err="1">
                <a:solidFill>
                  <a:schemeClr val="bg1">
                    <a:lumMod val="75000"/>
                  </a:schemeClr>
                </a:solidFill>
              </a:rPr>
              <a:t>EsxSoftwareDepot</a:t>
            </a:r>
            <a:endParaRPr lang="en-US" dirty="0">
              <a:solidFill>
                <a:schemeClr val="bg1">
                  <a:lumMod val="75000"/>
                </a:schemeClr>
              </a:solidFill>
            </a:endParaRPr>
          </a:p>
          <a:p>
            <a:r>
              <a:rPr lang="en-US" dirty="0">
                <a:solidFill>
                  <a:schemeClr val="bg1">
                    <a:lumMod val="75000"/>
                  </a:schemeClr>
                </a:solidFill>
              </a:rPr>
              <a:t>Export-</a:t>
            </a:r>
            <a:r>
              <a:rPr lang="en-US" dirty="0" err="1">
                <a:solidFill>
                  <a:schemeClr val="bg1">
                    <a:lumMod val="75000"/>
                  </a:schemeClr>
                </a:solidFill>
              </a:rPr>
              <a:t>EsxImageProfile</a:t>
            </a:r>
            <a:endParaRPr lang="en-US" dirty="0">
              <a:solidFill>
                <a:schemeClr val="bg1">
                  <a:lumMod val="75000"/>
                </a:schemeClr>
              </a:solidFill>
            </a:endParaRPr>
          </a:p>
          <a:p>
            <a:r>
              <a:rPr lang="en-US" dirty="0">
                <a:solidFill>
                  <a:schemeClr val="bg1">
                    <a:lumMod val="75000"/>
                  </a:schemeClr>
                </a:solidFill>
              </a:rPr>
              <a:t>Remove-</a:t>
            </a:r>
            <a:r>
              <a:rPr lang="en-US" dirty="0" err="1">
                <a:solidFill>
                  <a:schemeClr val="bg1">
                    <a:lumMod val="75000"/>
                  </a:schemeClr>
                </a:solidFill>
              </a:rPr>
              <a:t>EsxSoftwareDepot</a:t>
            </a:r>
            <a:r>
              <a:rPr lang="en-US" dirty="0">
                <a:solidFill>
                  <a:schemeClr val="bg1">
                    <a:lumMod val="75000"/>
                  </a:schemeClr>
                </a:solidFill>
              </a:rPr>
              <a:t>, Add-</a:t>
            </a:r>
            <a:r>
              <a:rPr lang="en-US" dirty="0" err="1">
                <a:solidFill>
                  <a:schemeClr val="bg1">
                    <a:lumMod val="75000"/>
                  </a:schemeClr>
                </a:solidFill>
              </a:rPr>
              <a:t>EsxSoftwareDepot</a:t>
            </a:r>
            <a:endParaRPr lang="en-US" dirty="0">
              <a:solidFill>
                <a:schemeClr val="bg1">
                  <a:lumMod val="75000"/>
                </a:schemeClr>
              </a:solidFill>
            </a:endParaRPr>
          </a:p>
          <a:p>
            <a:r>
              <a:rPr lang="en-US" dirty="0">
                <a:solidFill>
                  <a:schemeClr val="bg1">
                    <a:lumMod val="75000"/>
                  </a:schemeClr>
                </a:solidFill>
              </a:rPr>
              <a:t>New-</a:t>
            </a:r>
            <a:r>
              <a:rPr lang="en-US" dirty="0" err="1">
                <a:solidFill>
                  <a:schemeClr val="bg1">
                    <a:lumMod val="75000"/>
                  </a:schemeClr>
                </a:solidFill>
              </a:rPr>
              <a:t>DeployRule</a:t>
            </a:r>
            <a:r>
              <a:rPr lang="en-US" dirty="0">
                <a:solidFill>
                  <a:schemeClr val="bg1">
                    <a:lumMod val="75000"/>
                  </a:schemeClr>
                </a:solidFill>
              </a:rPr>
              <a:t> –Name “Install”</a:t>
            </a:r>
          </a:p>
          <a:p>
            <a:r>
              <a:rPr lang="en-US" dirty="0">
                <a:solidFill>
                  <a:schemeClr val="bg1">
                    <a:lumMod val="75000"/>
                  </a:schemeClr>
                </a:solidFill>
              </a:rPr>
              <a:t>New-</a:t>
            </a:r>
            <a:r>
              <a:rPr lang="en-US" dirty="0" err="1">
                <a:solidFill>
                  <a:schemeClr val="bg1">
                    <a:lumMod val="75000"/>
                  </a:schemeClr>
                </a:solidFill>
              </a:rPr>
              <a:t>DeployRule</a:t>
            </a:r>
            <a:r>
              <a:rPr lang="en-US" dirty="0">
                <a:solidFill>
                  <a:schemeClr val="bg1">
                    <a:lumMod val="75000"/>
                  </a:schemeClr>
                </a:solidFill>
              </a:rPr>
              <a:t> –Name “Host Profile”</a:t>
            </a:r>
          </a:p>
          <a:p>
            <a:r>
              <a:rPr lang="en-US" dirty="0">
                <a:solidFill>
                  <a:schemeClr val="bg1">
                    <a:lumMod val="75000"/>
                  </a:schemeClr>
                </a:solidFill>
              </a:rPr>
              <a:t>Add-</a:t>
            </a:r>
            <a:r>
              <a:rPr lang="en-US" dirty="0" err="1">
                <a:solidFill>
                  <a:schemeClr val="bg1">
                    <a:lumMod val="75000"/>
                  </a:schemeClr>
                </a:solidFill>
              </a:rPr>
              <a:t>DeployRule</a:t>
            </a:r>
            <a:r>
              <a:rPr lang="en-US" dirty="0">
                <a:solidFill>
                  <a:schemeClr val="bg1">
                    <a:lumMod val="75000"/>
                  </a:schemeClr>
                </a:solidFill>
              </a:rPr>
              <a:t> –Name “Install”</a:t>
            </a:r>
          </a:p>
          <a:p>
            <a:r>
              <a:rPr lang="en-US" dirty="0">
                <a:solidFill>
                  <a:schemeClr val="bg1">
                    <a:lumMod val="75000"/>
                  </a:schemeClr>
                </a:solidFill>
              </a:rPr>
              <a:t>Add-</a:t>
            </a:r>
            <a:r>
              <a:rPr lang="en-US" dirty="0" err="1">
                <a:solidFill>
                  <a:schemeClr val="bg1">
                    <a:lumMod val="75000"/>
                  </a:schemeClr>
                </a:solidFill>
              </a:rPr>
              <a:t>DeployRule</a:t>
            </a:r>
            <a:r>
              <a:rPr lang="en-US" dirty="0">
                <a:solidFill>
                  <a:schemeClr val="bg1">
                    <a:lumMod val="75000"/>
                  </a:schemeClr>
                </a:solidFill>
              </a:rPr>
              <a:t> –Name “Host Profile”</a:t>
            </a:r>
          </a:p>
        </p:txBody>
      </p:sp>
    </p:spTree>
    <p:extLst>
      <p:ext uri="{BB962C8B-B14F-4D97-AF65-F5344CB8AC3E}">
        <p14:creationId xmlns:p14="http://schemas.microsoft.com/office/powerpoint/2010/main" val="33376600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8">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 fill="hold"/>
                                        <p:tgtEl>
                                          <p:spTgt spid="8">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 fill="hold"/>
                                        <p:tgtEl>
                                          <p:spTgt spid="8">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 fill="hold"/>
                                        <p:tgtEl>
                                          <p:spTgt spid="8">
                                            <p:txEl>
                                              <p:pRg st="3" end="3"/>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 fill="hold"/>
                                        <p:tgtEl>
                                          <p:spTgt spid="8">
                                            <p:txEl>
                                              <p:pRg st="4" end="4"/>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 fill="hold"/>
                                        <p:tgtEl>
                                          <p:spTgt spid="8">
                                            <p:txEl>
                                              <p:pRg st="5" end="5"/>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 fill="hold"/>
                                        <p:tgtEl>
                                          <p:spTgt spid="8">
                                            <p:txEl>
                                              <p:pRg st="6" end="6"/>
                                            </p:txEl>
                                          </p:spTgt>
                                        </p:tgtEl>
                                        <p:attrNameLst>
                                          <p:attrName>style.color</p:attrName>
                                        </p:attrNameLst>
                                      </p:cBhvr>
                                      <p:to>
                                        <a:schemeClr val="tx1"/>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00" fill="hold"/>
                                        <p:tgtEl>
                                          <p:spTgt spid="8">
                                            <p:txEl>
                                              <p:pRg st="7" end="7"/>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#62</a:t>
            </a:r>
          </a:p>
        </p:txBody>
      </p:sp>
      <p:sp>
        <p:nvSpPr>
          <p:cNvPr id="3" name="Text Placeholder 2"/>
          <p:cNvSpPr>
            <a:spLocks noGrp="1"/>
          </p:cNvSpPr>
          <p:nvPr>
            <p:ph type="body" sz="quarter" idx="10"/>
          </p:nvPr>
        </p:nvSpPr>
        <p:spPr/>
        <p:txBody>
          <a:bodyPr/>
          <a:lstStyle/>
          <a:p>
            <a:r>
              <a:rPr lang="en-US" dirty="0"/>
              <a:t>Tune and Implement Host Profiles</a:t>
            </a:r>
            <a:br>
              <a:rPr lang="en-US" dirty="0"/>
            </a:br>
            <a:r>
              <a:rPr lang="en-US" dirty="0"/>
              <a:t>for Auto Deploy</a:t>
            </a:r>
          </a:p>
        </p:txBody>
      </p:sp>
    </p:spTree>
    <p:extLst>
      <p:ext uri="{BB962C8B-B14F-4D97-AF65-F5344CB8AC3E}">
        <p14:creationId xmlns:p14="http://schemas.microsoft.com/office/powerpoint/2010/main" val="2256396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#63</a:t>
            </a:r>
          </a:p>
        </p:txBody>
      </p:sp>
      <p:sp>
        <p:nvSpPr>
          <p:cNvPr id="3" name="Text Placeholder 2"/>
          <p:cNvSpPr>
            <a:spLocks noGrp="1"/>
          </p:cNvSpPr>
          <p:nvPr>
            <p:ph type="body" sz="quarter" idx="10"/>
          </p:nvPr>
        </p:nvSpPr>
        <p:spPr/>
        <p:txBody>
          <a:bodyPr/>
          <a:lstStyle/>
          <a:p>
            <a:r>
              <a:rPr lang="en-US" dirty="0"/>
              <a:t>Deploy an ESXi Host with Auto Deploy</a:t>
            </a:r>
          </a:p>
        </p:txBody>
      </p:sp>
    </p:spTree>
    <p:extLst>
      <p:ext uri="{BB962C8B-B14F-4D97-AF65-F5344CB8AC3E}">
        <p14:creationId xmlns:p14="http://schemas.microsoft.com/office/powerpoint/2010/main" val="39887507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#64</a:t>
            </a:r>
          </a:p>
        </p:txBody>
      </p:sp>
      <p:sp>
        <p:nvSpPr>
          <p:cNvPr id="3" name="Text Placeholder 2"/>
          <p:cNvSpPr>
            <a:spLocks noGrp="1"/>
          </p:cNvSpPr>
          <p:nvPr>
            <p:ph type="body" sz="quarter" idx="10"/>
          </p:nvPr>
        </p:nvSpPr>
        <p:spPr/>
        <p:txBody>
          <a:bodyPr/>
          <a:lstStyle/>
          <a:p>
            <a:r>
              <a:rPr lang="en-US" dirty="0"/>
              <a:t>Customize an ESXi Image</a:t>
            </a:r>
            <a:br>
              <a:rPr lang="en-US" dirty="0"/>
            </a:br>
            <a:r>
              <a:rPr lang="en-US" dirty="0"/>
              <a:t>for Auto Deploy</a:t>
            </a:r>
          </a:p>
        </p:txBody>
      </p:sp>
    </p:spTree>
    <p:extLst>
      <p:ext uri="{BB962C8B-B14F-4D97-AF65-F5344CB8AC3E}">
        <p14:creationId xmlns:p14="http://schemas.microsoft.com/office/powerpoint/2010/main" val="42457270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5416345"/>
            <a:ext cx="582746" cy="589057"/>
          </a:xfrm>
          <a:prstGeom prst="rect">
            <a:avLst/>
          </a:prstGeom>
        </p:spPr>
      </p:pic>
      <p:sp>
        <p:nvSpPr>
          <p:cNvPr id="4" name="Text Placeholder 2"/>
          <p:cNvSpPr txBox="1">
            <a:spLocks/>
          </p:cNvSpPr>
          <p:nvPr/>
        </p:nvSpPr>
        <p:spPr>
          <a:xfrm>
            <a:off x="1600200" y="5219067"/>
            <a:ext cx="8991600" cy="983614"/>
          </a:xfrm>
          <a:prstGeom prst="rect">
            <a:avLst/>
          </a:prstGeom>
        </p:spPr>
        <p:txBody>
          <a:bodyPr vert="horz" lIns="0" tIns="0" rIns="0" bIns="0" rtlCol="0" anchor="ctr">
            <a:noAutofit/>
          </a:bodyPr>
          <a:lstStyle>
            <a:lvl1pPr marL="0" indent="0" algn="ctr" defTabSz="586116" rtl="0" eaLnBrk="1" latinLnBrk="0" hangingPunct="1">
              <a:spcBef>
                <a:spcPts val="1025"/>
              </a:spcBef>
              <a:buClr>
                <a:schemeClr val="accent1"/>
              </a:buClr>
              <a:buSzPct val="70000"/>
              <a:buFont typeface="Wingdings" charset="2"/>
              <a:buNone/>
              <a:defRPr sz="4000" b="0" i="0" kern="1200">
                <a:solidFill>
                  <a:schemeClr val="bg1"/>
                </a:solidFill>
                <a:latin typeface="Myriad Pro" panose="020B0503030403020204" pitchFamily="34" charset="0"/>
                <a:ea typeface="+mn-ea"/>
                <a:cs typeface="Arial"/>
              </a:defRPr>
            </a:lvl1pPr>
            <a:lvl2pPr marL="297129" indent="0" algn="l" defTabSz="586116" rtl="0" eaLnBrk="1" latinLnBrk="0" hangingPunct="1">
              <a:spcBef>
                <a:spcPts val="679"/>
              </a:spcBef>
              <a:buClr>
                <a:schemeClr val="bg1">
                  <a:lumMod val="65000"/>
                </a:schemeClr>
              </a:buClr>
              <a:buSzPct val="70000"/>
              <a:buFont typeface="Lucida Grande"/>
              <a:buNone/>
              <a:defRPr sz="2400" b="0" i="0" kern="1200">
                <a:solidFill>
                  <a:schemeClr val="tx1"/>
                </a:solidFill>
                <a:latin typeface="+mn-lt"/>
                <a:ea typeface="+mn-ea"/>
                <a:cs typeface="Arial"/>
              </a:defRPr>
            </a:lvl2pPr>
            <a:lvl3pPr marL="596289" indent="0" algn="l" defTabSz="586116" rtl="0" eaLnBrk="1" latinLnBrk="0" hangingPunct="1">
              <a:spcBef>
                <a:spcPts val="615"/>
              </a:spcBef>
              <a:buClr>
                <a:schemeClr val="bg1">
                  <a:lumMod val="85000"/>
                </a:schemeClr>
              </a:buClr>
              <a:buSzPct val="70000"/>
              <a:buFont typeface="Lucida Grande"/>
              <a:buNone/>
              <a:defRPr sz="2200" b="0" i="0" kern="1200">
                <a:solidFill>
                  <a:schemeClr val="tx1"/>
                </a:solidFill>
                <a:latin typeface="+mn-lt"/>
                <a:ea typeface="+mn-ea"/>
                <a:cs typeface="Arial"/>
              </a:defRPr>
            </a:lvl3pPr>
            <a:lvl4pPr marL="883245" indent="0" algn="l" defTabSz="586116" rtl="0" eaLnBrk="1" latinLnBrk="0" hangingPunct="1">
              <a:spcBef>
                <a:spcPts val="552"/>
              </a:spcBef>
              <a:buClr>
                <a:schemeClr val="bg1">
                  <a:lumMod val="85000"/>
                </a:schemeClr>
              </a:buClr>
              <a:buSzPct val="70000"/>
              <a:buFont typeface="Wingdings" panose="05000000000000000000" pitchFamily="2" charset="2"/>
              <a:buNone/>
              <a:defRPr sz="2000" b="0" i="0" kern="1200" baseline="0">
                <a:solidFill>
                  <a:schemeClr val="tx1"/>
                </a:solidFill>
                <a:latin typeface="+mn-lt"/>
                <a:ea typeface="+mn-ea"/>
                <a:cs typeface="Arial"/>
              </a:defRPr>
            </a:lvl4pPr>
            <a:lvl5pPr marL="1096931" indent="0" algn="l" defTabSz="586116" rtl="0" eaLnBrk="1" latinLnBrk="0" hangingPunct="1">
              <a:spcBef>
                <a:spcPts val="488"/>
              </a:spcBef>
              <a:buClr>
                <a:schemeClr val="bg1">
                  <a:lumMod val="85000"/>
                </a:schemeClr>
              </a:buClr>
              <a:buSzPct val="70000"/>
              <a:buFont typeface="Myriad Pro Light" panose="020B0403030403020204" pitchFamily="34" charset="0"/>
              <a:buNone/>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pPr algn="l">
              <a:spcBef>
                <a:spcPts val="800"/>
              </a:spcBef>
              <a:spcAft>
                <a:spcPts val="800"/>
              </a:spcAft>
            </a:pPr>
            <a:r>
              <a:rPr lang="en-US" sz="2800" dirty="0">
                <a:solidFill>
                  <a:schemeClr val="bg1">
                    <a:lumMod val="85000"/>
                  </a:schemeClr>
                </a:solidFill>
              </a:rPr>
              <a:t>	Epilogue</a:t>
            </a:r>
          </a:p>
        </p:txBody>
      </p:sp>
    </p:spTree>
    <p:extLst>
      <p:ext uri="{BB962C8B-B14F-4D97-AF65-F5344CB8AC3E}">
        <p14:creationId xmlns:p14="http://schemas.microsoft.com/office/powerpoint/2010/main" val="410927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#65								</a:t>
            </a:r>
          </a:p>
        </p:txBody>
      </p:sp>
      <p:sp>
        <p:nvSpPr>
          <p:cNvPr id="3" name="Text Placeholder 2"/>
          <p:cNvSpPr>
            <a:spLocks noGrp="1"/>
          </p:cNvSpPr>
          <p:nvPr>
            <p:ph type="body" sz="quarter" idx="10"/>
          </p:nvPr>
        </p:nvSpPr>
        <p:spPr/>
        <p:txBody>
          <a:bodyPr/>
          <a:lstStyle/>
          <a:p>
            <a:r>
              <a:rPr lang="en-US" dirty="0"/>
              <a:t>Never Trust a Conference Session</a:t>
            </a:r>
            <a:br>
              <a:rPr lang="en-US" dirty="0"/>
            </a:br>
            <a:r>
              <a:rPr lang="en-US" dirty="0"/>
              <a:t>that Suggests Never Trusting a Conference Title</a:t>
            </a:r>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a:off x="6106925" y="3407058"/>
            <a:ext cx="5877464" cy="3315918"/>
          </a:xfrm>
          <a:prstGeom prst="rect">
            <a:avLst/>
          </a:prstGeom>
        </p:spPr>
      </p:pic>
    </p:spTree>
    <p:extLst>
      <p:ext uri="{BB962C8B-B14F-4D97-AF65-F5344CB8AC3E}">
        <p14:creationId xmlns:p14="http://schemas.microsoft.com/office/powerpoint/2010/main" val="39841658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#66</a:t>
            </a:r>
          </a:p>
        </p:txBody>
      </p:sp>
      <p:sp>
        <p:nvSpPr>
          <p:cNvPr id="3" name="Text Placeholder 2"/>
          <p:cNvSpPr>
            <a:spLocks noGrp="1"/>
          </p:cNvSpPr>
          <p:nvPr>
            <p:ph type="body" sz="quarter" idx="10"/>
          </p:nvPr>
        </p:nvSpPr>
        <p:spPr>
          <a:xfrm>
            <a:off x="622710" y="1641763"/>
            <a:ext cx="10968431" cy="2171111"/>
          </a:xfrm>
        </p:spPr>
        <p:txBody>
          <a:bodyPr/>
          <a:lstStyle/>
          <a:p>
            <a:r>
              <a:rPr lang="en-US" dirty="0"/>
              <a:t>Remember</a:t>
            </a:r>
            <a:br>
              <a:rPr lang="en-US" dirty="0"/>
            </a:br>
            <a:r>
              <a:rPr lang="en-US" sz="5400" b="1" dirty="0">
                <a:solidFill>
                  <a:srgbClr val="FF0000"/>
                </a:solidFill>
              </a:rPr>
              <a:t>the Number 5</a:t>
            </a:r>
            <a:br>
              <a:rPr lang="en-US" dirty="0"/>
            </a:br>
            <a:r>
              <a:rPr lang="en-US" dirty="0"/>
              <a:t>when Filling Out Evaluations!</a:t>
            </a:r>
          </a:p>
        </p:txBody>
      </p:sp>
    </p:spTree>
    <p:extLst>
      <p:ext uri="{BB962C8B-B14F-4D97-AF65-F5344CB8AC3E}">
        <p14:creationId xmlns:p14="http://schemas.microsoft.com/office/powerpoint/2010/main" val="3080120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Platform Services Controller</a:t>
            </a:r>
          </a:p>
        </p:txBody>
      </p:sp>
      <p:sp>
        <p:nvSpPr>
          <p:cNvPr id="6" name="Rectangle 5"/>
          <p:cNvSpPr/>
          <p:nvPr/>
        </p:nvSpPr>
        <p:spPr>
          <a:xfrm>
            <a:off x="4864100"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7" name="Rectangle 6"/>
          <p:cNvSpPr/>
          <p:nvPr/>
        </p:nvSpPr>
        <p:spPr>
          <a:xfrm>
            <a:off x="5025010"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8" name="Rectangle 7"/>
          <p:cNvSpPr/>
          <p:nvPr/>
        </p:nvSpPr>
        <p:spPr>
          <a:xfrm>
            <a:off x="5025010" y="3230267"/>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9" name="Rectangle 8"/>
          <p:cNvSpPr/>
          <p:nvPr/>
        </p:nvSpPr>
        <p:spPr>
          <a:xfrm>
            <a:off x="3408198"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1" name="Rectangle 10"/>
          <p:cNvSpPr/>
          <p:nvPr/>
        </p:nvSpPr>
        <p:spPr>
          <a:xfrm>
            <a:off x="3569108"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2" name="Rectangle 11"/>
          <p:cNvSpPr/>
          <p:nvPr/>
        </p:nvSpPr>
        <p:spPr>
          <a:xfrm>
            <a:off x="6311900"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4" name="Rectangle 13"/>
          <p:cNvSpPr/>
          <p:nvPr/>
        </p:nvSpPr>
        <p:spPr>
          <a:xfrm>
            <a:off x="6472810"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Tree>
    <p:extLst>
      <p:ext uri="{BB962C8B-B14F-4D97-AF65-F5344CB8AC3E}">
        <p14:creationId xmlns:p14="http://schemas.microsoft.com/office/powerpoint/2010/main" val="1874347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200"/>
                                        <p:tgtEl>
                                          <p:spTgt spid="8"/>
                                        </p:tgtEl>
                                      </p:cBhvr>
                                    </p:animEffect>
                                    <p:set>
                                      <p:cBhvr>
                                        <p:cTn id="7" dur="1" fill="hold">
                                          <p:stCondLst>
                                            <p:cond delay="1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childTnLst>
                          </p:cTn>
                        </p:par>
                        <p:par>
                          <p:cTn id="16" fill="hold">
                            <p:stCondLst>
                              <p:cond delay="2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#67</a:t>
            </a:r>
          </a:p>
        </p:txBody>
      </p:sp>
      <p:sp>
        <p:nvSpPr>
          <p:cNvPr id="3" name="Text Placeholder 2"/>
          <p:cNvSpPr>
            <a:spLocks noGrp="1"/>
          </p:cNvSpPr>
          <p:nvPr>
            <p:ph type="body" sz="quarter" idx="10"/>
          </p:nvPr>
        </p:nvSpPr>
        <p:spPr/>
        <p:txBody>
          <a:bodyPr/>
          <a:lstStyle/>
          <a:p>
            <a:r>
              <a:rPr lang="en-US" dirty="0"/>
              <a:t>Have a Great TechMentor!</a:t>
            </a:r>
          </a:p>
        </p:txBody>
      </p:sp>
    </p:spTree>
    <p:extLst>
      <p:ext uri="{BB962C8B-B14F-4D97-AF65-F5344CB8AC3E}">
        <p14:creationId xmlns:p14="http://schemas.microsoft.com/office/powerpoint/2010/main" val="11454058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	Extra Content</a:t>
            </a:r>
          </a:p>
          <a:p>
            <a:pPr algn="l">
              <a:spcBef>
                <a:spcPts val="800"/>
              </a:spcBef>
              <a:spcAft>
                <a:spcPts val="800"/>
              </a:spcAft>
            </a:pPr>
            <a:endParaRPr lang="en-US" sz="2800" dirty="0">
              <a:solidFill>
                <a:schemeClr val="bg1">
                  <a:lumMod val="85000"/>
                </a:schemeClr>
              </a:solidFill>
            </a:endParaRPr>
          </a:p>
          <a:p>
            <a:pPr algn="l">
              <a:spcBef>
                <a:spcPts val="800"/>
              </a:spcBef>
              <a:spcAft>
                <a:spcPts val="800"/>
              </a:spcAft>
            </a:pPr>
            <a:endParaRPr lang="en-US" sz="2800" dirty="0">
              <a:solidFill>
                <a:schemeClr val="bg1">
                  <a:lumMod val="85000"/>
                </a:schemeClr>
              </a:solidFill>
            </a:endParaRPr>
          </a:p>
          <a:p>
            <a:pPr algn="l">
              <a:spcBef>
                <a:spcPts val="800"/>
              </a:spcBef>
              <a:spcAft>
                <a:spcPts val="800"/>
              </a:spcAft>
            </a:pPr>
            <a:endParaRPr lang="en-US" sz="2800" dirty="0">
              <a:solidFill>
                <a:schemeClr val="bg1">
                  <a:lumMod val="85000"/>
                </a:schemeClr>
              </a:solidFill>
            </a:endParaRPr>
          </a:p>
          <a:p>
            <a:pPr algn="l">
              <a:spcBef>
                <a:spcPts val="800"/>
              </a:spcBef>
              <a:spcAft>
                <a:spcPts val="800"/>
              </a:spcAft>
            </a:pPr>
            <a:endParaRPr lang="en-US" sz="2800" dirty="0">
              <a:solidFill>
                <a:schemeClr val="bg1">
                  <a:lumMod val="85000"/>
                </a:schemeClr>
              </a:solidFill>
            </a:endParaRPr>
          </a:p>
          <a:p>
            <a:pPr algn="l">
              <a:spcBef>
                <a:spcPts val="800"/>
              </a:spcBef>
              <a:spcAft>
                <a:spcPts val="800"/>
              </a:spcAft>
            </a:pPr>
            <a:endParaRPr lang="en-US" sz="2800" dirty="0">
              <a:solidFill>
                <a:schemeClr val="bg1">
                  <a:lumMod val="85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1584960"/>
            <a:ext cx="582746" cy="589057"/>
          </a:xfrm>
          <a:prstGeom prst="rect">
            <a:avLst/>
          </a:prstGeom>
        </p:spPr>
      </p:pic>
    </p:spTree>
    <p:extLst>
      <p:ext uri="{BB962C8B-B14F-4D97-AF65-F5344CB8AC3E}">
        <p14:creationId xmlns:p14="http://schemas.microsoft.com/office/powerpoint/2010/main" val="30396603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p:txBody>
          <a:bodyPr/>
          <a:lstStyle/>
          <a:p>
            <a:r>
              <a:rPr lang="en-US" dirty="0"/>
              <a:t>@</a:t>
            </a:r>
            <a:r>
              <a:rPr lang="en-US" dirty="0" err="1"/>
              <a:t>ConcentratdGreg</a:t>
            </a:r>
            <a:r>
              <a:rPr lang="en-US" dirty="0"/>
              <a:t> | www.pluralsight.com</a:t>
            </a:r>
          </a:p>
        </p:txBody>
      </p:sp>
      <p:sp>
        <p:nvSpPr>
          <p:cNvPr id="4" name="Text Placeholder 3"/>
          <p:cNvSpPr>
            <a:spLocks noGrp="1"/>
          </p:cNvSpPr>
          <p:nvPr>
            <p:ph type="body" sz="quarter" idx="21"/>
          </p:nvPr>
        </p:nvSpPr>
        <p:spPr/>
        <p:txBody>
          <a:bodyPr/>
          <a:lstStyle/>
          <a:p>
            <a:r>
              <a:rPr lang="en-US" dirty="0"/>
              <a:t>Greg Shields</a:t>
            </a:r>
          </a:p>
        </p:txBody>
      </p:sp>
      <p:sp>
        <p:nvSpPr>
          <p:cNvPr id="11" name="Title 10"/>
          <p:cNvSpPr>
            <a:spLocks noGrp="1"/>
          </p:cNvSpPr>
          <p:nvPr>
            <p:ph type="title"/>
          </p:nvPr>
        </p:nvSpPr>
        <p:spPr>
          <a:xfrm>
            <a:off x="605371" y="187202"/>
            <a:ext cx="10991380" cy="2966487"/>
          </a:xfrm>
        </p:spPr>
        <p:txBody>
          <a:bodyPr anchor="ctr" anchorCtr="0"/>
          <a:lstStyle/>
          <a:p>
            <a:pPr lvl="0"/>
            <a:r>
              <a:rPr lang="en-US" dirty="0"/>
              <a:t>Troubleshoot and Monitor</a:t>
            </a:r>
            <a:br>
              <a:rPr lang="en-US" dirty="0"/>
            </a:br>
            <a:r>
              <a:rPr lang="en-US" dirty="0"/>
              <a:t>vSphere Performance</a:t>
            </a: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887682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bg1">
                              <a:lumMod val="85000"/>
                            </a:schemeClr>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High</a:t>
                      </a:r>
                      <a:r>
                        <a:rPr lang="en-US" baseline="0" dirty="0">
                          <a:solidFill>
                            <a:schemeClr val="bg1">
                              <a:lumMod val="85000"/>
                            </a:schemeClr>
                          </a:solidFill>
                        </a:rPr>
                        <a:t> %RUN means a VM is using lots of CPU resources</a:t>
                      </a:r>
                      <a:endParaRPr lang="en-US" dirty="0">
                        <a:solidFill>
                          <a:schemeClr val="bg1">
                            <a:lumMod val="85000"/>
                          </a:schemeClr>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High</a:t>
                      </a:r>
                      <a:r>
                        <a:rPr lang="en-US" baseline="0" dirty="0">
                          <a:solidFill>
                            <a:schemeClr val="bg1">
                              <a:lumMod val="85000"/>
                            </a:schemeClr>
                          </a:solidFill>
                        </a:rPr>
                        <a:t> %SYS can mean one or more VMs is operating with heavy I/O</a:t>
                      </a:r>
                      <a:endParaRPr lang="en-US" dirty="0">
                        <a:solidFill>
                          <a:schemeClr val="bg1">
                            <a:lumMod val="85000"/>
                          </a:schemeClr>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bg1">
                              <a:lumMod val="85000"/>
                            </a:schemeClr>
                          </a:solidFill>
                        </a:rPr>
                        <a:t>%WAIT</a:t>
                      </a:r>
                    </a:p>
                  </a:txBody>
                  <a:tcPr/>
                </a:tc>
                <a:tc>
                  <a:txBody>
                    <a:bodyPr/>
                    <a:lstStyle/>
                    <a:p>
                      <a:r>
                        <a:rPr lang="en-US" dirty="0">
                          <a:solidFill>
                            <a:schemeClr val="bg1">
                              <a:lumMod val="85000"/>
                            </a:schemeClr>
                          </a:solidFill>
                        </a:rPr>
                        <a:t>Wait time for CPU resources, including I/O wait, idle</a:t>
                      </a:r>
                      <a:r>
                        <a:rPr lang="en-US" baseline="0" dirty="0">
                          <a:solidFill>
                            <a:schemeClr val="bg1">
                              <a:lumMod val="85000"/>
                            </a:schemeClr>
                          </a:solidFill>
                        </a:rPr>
                        <a:t> wait, others</a:t>
                      </a:r>
                      <a:endParaRPr lang="en-US" dirty="0">
                        <a:solidFill>
                          <a:schemeClr val="bg1">
                            <a:lumMod val="85000"/>
                          </a:schemeClr>
                        </a:solidFill>
                      </a:endParaRPr>
                    </a:p>
                  </a:txBody>
                  <a:tcPr/>
                </a:tc>
                <a:tc>
                  <a:txBody>
                    <a:bodyPr/>
                    <a:lstStyle/>
                    <a:p>
                      <a:r>
                        <a:rPr lang="en-US" dirty="0">
                          <a:solidFill>
                            <a:schemeClr val="bg1">
                              <a:lumMod val="85000"/>
                            </a:schemeClr>
                          </a:solidFill>
                        </a:rPr>
                        <a:t>High %WAIT</a:t>
                      </a:r>
                      <a:r>
                        <a:rPr lang="en-US" baseline="0" dirty="0">
                          <a:solidFill>
                            <a:schemeClr val="bg1">
                              <a:lumMod val="85000"/>
                            </a:schemeClr>
                          </a:solidFill>
                        </a:rPr>
                        <a:t> can mean nothing, because %WAIT includes idle time</a:t>
                      </a:r>
                      <a:endParaRPr lang="en-US" dirty="0">
                        <a:solidFill>
                          <a:schemeClr val="bg1">
                            <a:lumMod val="85000"/>
                          </a:schemeClr>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%VMWAIT</a:t>
                      </a:r>
                    </a:p>
                  </a:txBody>
                  <a:tcPr/>
                </a:tc>
                <a:tc>
                  <a:txBody>
                    <a:bodyPr/>
                    <a:lstStyle/>
                    <a:p>
                      <a:r>
                        <a:rPr lang="en-US" dirty="0">
                          <a:solidFill>
                            <a:schemeClr val="bg1">
                              <a:lumMod val="85000"/>
                            </a:schemeClr>
                          </a:solidFill>
                        </a:rPr>
                        <a:t>%VMWAIT</a:t>
                      </a:r>
                      <a:r>
                        <a:rPr lang="en-US" baseline="0" dirty="0">
                          <a:solidFill>
                            <a:schemeClr val="bg1">
                              <a:lumMod val="85000"/>
                            </a:schemeClr>
                          </a:solidFill>
                        </a:rPr>
                        <a:t> = %WAIT - %IDLE</a:t>
                      </a:r>
                      <a:endParaRPr lang="en-US" dirty="0">
                        <a:solidFill>
                          <a:schemeClr val="bg1">
                            <a:lumMod val="85000"/>
                          </a:schemeClr>
                        </a:solidFill>
                      </a:endParaRPr>
                    </a:p>
                  </a:txBody>
                  <a:tcPr/>
                </a:tc>
                <a:tc>
                  <a:txBody>
                    <a:bodyPr/>
                    <a:lstStyle/>
                    <a:p>
                      <a:r>
                        <a:rPr lang="en-US" dirty="0">
                          <a:solidFill>
                            <a:schemeClr val="bg1">
                              <a:lumMod val="85000"/>
                            </a:schemeClr>
                          </a:solidFill>
                        </a:rPr>
                        <a:t>High %VMWAIT</a:t>
                      </a:r>
                      <a:r>
                        <a:rPr lang="en-US" baseline="0" dirty="0">
                          <a:solidFill>
                            <a:schemeClr val="bg1">
                              <a:lumMod val="85000"/>
                            </a:schemeClr>
                          </a:solidFill>
                        </a:rPr>
                        <a:t> can indicate resource latency</a:t>
                      </a:r>
                      <a:endParaRPr lang="en-US" dirty="0">
                        <a:solidFill>
                          <a:schemeClr val="bg1">
                            <a:lumMod val="85000"/>
                          </a:schemeClr>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bg1">
                              <a:lumMod val="85000"/>
                            </a:schemeClr>
                          </a:solidFill>
                        </a:rPr>
                        <a:t>%RDY</a:t>
                      </a:r>
                    </a:p>
                  </a:txBody>
                  <a:tcPr/>
                </a:tc>
                <a:tc>
                  <a:txBody>
                    <a:bodyPr/>
                    <a:lstStyle/>
                    <a:p>
                      <a:r>
                        <a:rPr lang="en-US" dirty="0">
                          <a:solidFill>
                            <a:schemeClr val="bg1">
                              <a:lumMod val="85000"/>
                            </a:schemeClr>
                          </a:solidFill>
                        </a:rPr>
                        <a:t>Percentage of time a group was ready to run, but was not provided CPU resources</a:t>
                      </a:r>
                    </a:p>
                  </a:txBody>
                  <a:tcPr/>
                </a:tc>
                <a:tc>
                  <a:txBody>
                    <a:bodyPr/>
                    <a:lstStyle/>
                    <a:p>
                      <a:r>
                        <a:rPr lang="en-US" dirty="0">
                          <a:solidFill>
                            <a:schemeClr val="bg1">
                              <a:lumMod val="85000"/>
                            </a:schemeClr>
                          </a:solidFill>
                        </a:rPr>
                        <a:t>High %RDY can mean</a:t>
                      </a:r>
                      <a:r>
                        <a:rPr lang="en-US" baseline="0" dirty="0">
                          <a:solidFill>
                            <a:schemeClr val="bg1">
                              <a:lumMod val="85000"/>
                            </a:schemeClr>
                          </a:solidFill>
                        </a:rPr>
                        <a:t> a deliberate resource constraint is preventing access to CPU</a:t>
                      </a:r>
                      <a:endParaRPr lang="en-US" dirty="0">
                        <a:solidFill>
                          <a:schemeClr val="bg1">
                            <a:lumMod val="85000"/>
                          </a:schemeClr>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39528035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tx1"/>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%RUN means a VM is using lots of CPU resources</a:t>
                      </a:r>
                      <a:endParaRPr lang="en-US" dirty="0">
                        <a:solidFill>
                          <a:schemeClr val="tx1"/>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High</a:t>
                      </a:r>
                      <a:r>
                        <a:rPr lang="en-US" baseline="0" dirty="0">
                          <a:solidFill>
                            <a:schemeClr val="bg1">
                              <a:lumMod val="85000"/>
                            </a:schemeClr>
                          </a:solidFill>
                        </a:rPr>
                        <a:t> %SYS can mean one or more VMs is operating with heavy I/O</a:t>
                      </a:r>
                      <a:endParaRPr lang="en-US" dirty="0">
                        <a:solidFill>
                          <a:schemeClr val="bg1">
                            <a:lumMod val="85000"/>
                          </a:schemeClr>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bg1">
                              <a:lumMod val="85000"/>
                            </a:schemeClr>
                          </a:solidFill>
                        </a:rPr>
                        <a:t>%WAIT</a:t>
                      </a:r>
                    </a:p>
                  </a:txBody>
                  <a:tcPr/>
                </a:tc>
                <a:tc>
                  <a:txBody>
                    <a:bodyPr/>
                    <a:lstStyle/>
                    <a:p>
                      <a:r>
                        <a:rPr lang="en-US" dirty="0">
                          <a:solidFill>
                            <a:schemeClr val="bg1">
                              <a:lumMod val="85000"/>
                            </a:schemeClr>
                          </a:solidFill>
                        </a:rPr>
                        <a:t>Wait time for CPU resources, including I/O wait, idle</a:t>
                      </a:r>
                      <a:r>
                        <a:rPr lang="en-US" baseline="0" dirty="0">
                          <a:solidFill>
                            <a:schemeClr val="bg1">
                              <a:lumMod val="85000"/>
                            </a:schemeClr>
                          </a:solidFill>
                        </a:rPr>
                        <a:t> wait, others</a:t>
                      </a:r>
                      <a:endParaRPr lang="en-US" dirty="0">
                        <a:solidFill>
                          <a:schemeClr val="bg1">
                            <a:lumMod val="85000"/>
                          </a:schemeClr>
                        </a:solidFill>
                      </a:endParaRPr>
                    </a:p>
                  </a:txBody>
                  <a:tcPr/>
                </a:tc>
                <a:tc>
                  <a:txBody>
                    <a:bodyPr/>
                    <a:lstStyle/>
                    <a:p>
                      <a:r>
                        <a:rPr lang="en-US" dirty="0">
                          <a:solidFill>
                            <a:schemeClr val="bg1">
                              <a:lumMod val="85000"/>
                            </a:schemeClr>
                          </a:solidFill>
                        </a:rPr>
                        <a:t>High %WAIT</a:t>
                      </a:r>
                      <a:r>
                        <a:rPr lang="en-US" baseline="0" dirty="0">
                          <a:solidFill>
                            <a:schemeClr val="bg1">
                              <a:lumMod val="85000"/>
                            </a:schemeClr>
                          </a:solidFill>
                        </a:rPr>
                        <a:t> can mean nothing, because %WAIT includes idle time</a:t>
                      </a:r>
                      <a:endParaRPr lang="en-US" dirty="0">
                        <a:solidFill>
                          <a:schemeClr val="bg1">
                            <a:lumMod val="85000"/>
                          </a:schemeClr>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%VMWAIT</a:t>
                      </a:r>
                    </a:p>
                  </a:txBody>
                  <a:tcPr/>
                </a:tc>
                <a:tc>
                  <a:txBody>
                    <a:bodyPr/>
                    <a:lstStyle/>
                    <a:p>
                      <a:r>
                        <a:rPr lang="en-US" dirty="0">
                          <a:solidFill>
                            <a:schemeClr val="bg1">
                              <a:lumMod val="85000"/>
                            </a:schemeClr>
                          </a:solidFill>
                        </a:rPr>
                        <a:t>%VMWAIT</a:t>
                      </a:r>
                      <a:r>
                        <a:rPr lang="en-US" baseline="0" dirty="0">
                          <a:solidFill>
                            <a:schemeClr val="bg1">
                              <a:lumMod val="85000"/>
                            </a:schemeClr>
                          </a:solidFill>
                        </a:rPr>
                        <a:t> = %WAIT - %IDLE</a:t>
                      </a:r>
                      <a:endParaRPr lang="en-US" dirty="0">
                        <a:solidFill>
                          <a:schemeClr val="bg1">
                            <a:lumMod val="85000"/>
                          </a:schemeClr>
                        </a:solidFill>
                      </a:endParaRPr>
                    </a:p>
                  </a:txBody>
                  <a:tcPr/>
                </a:tc>
                <a:tc>
                  <a:txBody>
                    <a:bodyPr/>
                    <a:lstStyle/>
                    <a:p>
                      <a:r>
                        <a:rPr lang="en-US" dirty="0">
                          <a:solidFill>
                            <a:schemeClr val="bg1">
                              <a:lumMod val="85000"/>
                            </a:schemeClr>
                          </a:solidFill>
                        </a:rPr>
                        <a:t>High %VMWAIT</a:t>
                      </a:r>
                      <a:r>
                        <a:rPr lang="en-US" baseline="0" dirty="0">
                          <a:solidFill>
                            <a:schemeClr val="bg1">
                              <a:lumMod val="85000"/>
                            </a:schemeClr>
                          </a:solidFill>
                        </a:rPr>
                        <a:t> can indicate resource latency</a:t>
                      </a:r>
                      <a:endParaRPr lang="en-US" dirty="0">
                        <a:solidFill>
                          <a:schemeClr val="bg1">
                            <a:lumMod val="85000"/>
                          </a:schemeClr>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bg1">
                              <a:lumMod val="85000"/>
                            </a:schemeClr>
                          </a:solidFill>
                        </a:rPr>
                        <a:t>%RDY</a:t>
                      </a:r>
                    </a:p>
                  </a:txBody>
                  <a:tcPr/>
                </a:tc>
                <a:tc>
                  <a:txBody>
                    <a:bodyPr/>
                    <a:lstStyle/>
                    <a:p>
                      <a:r>
                        <a:rPr lang="en-US" dirty="0">
                          <a:solidFill>
                            <a:schemeClr val="bg1">
                              <a:lumMod val="85000"/>
                            </a:schemeClr>
                          </a:solidFill>
                        </a:rPr>
                        <a:t>Percentage of time a group was ready to run, but was not provided CPU resources</a:t>
                      </a:r>
                    </a:p>
                  </a:txBody>
                  <a:tcPr/>
                </a:tc>
                <a:tc>
                  <a:txBody>
                    <a:bodyPr/>
                    <a:lstStyle/>
                    <a:p>
                      <a:r>
                        <a:rPr lang="en-US" dirty="0">
                          <a:solidFill>
                            <a:schemeClr val="bg1">
                              <a:lumMod val="85000"/>
                            </a:schemeClr>
                          </a:solidFill>
                        </a:rPr>
                        <a:t>High %RDY can mean</a:t>
                      </a:r>
                      <a:r>
                        <a:rPr lang="en-US" baseline="0" dirty="0">
                          <a:solidFill>
                            <a:schemeClr val="bg1">
                              <a:lumMod val="85000"/>
                            </a:schemeClr>
                          </a:solidFill>
                        </a:rPr>
                        <a:t> a deliberate resource constraint is preventing access to CPU</a:t>
                      </a:r>
                      <a:endParaRPr lang="en-US" dirty="0">
                        <a:solidFill>
                          <a:schemeClr val="bg1">
                            <a:lumMod val="85000"/>
                          </a:schemeClr>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42140769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tx1"/>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%RUN means a VM is using lots of CPU resources</a:t>
                      </a:r>
                      <a:endParaRPr lang="en-US" dirty="0">
                        <a:solidFill>
                          <a:schemeClr val="tx1"/>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%SYS can mean one or more VMs is operating with heavy I/O</a:t>
                      </a:r>
                      <a:endParaRPr lang="en-US" dirty="0">
                        <a:solidFill>
                          <a:schemeClr val="tx1"/>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bg1">
                              <a:lumMod val="85000"/>
                            </a:schemeClr>
                          </a:solidFill>
                        </a:rPr>
                        <a:t>%WAIT</a:t>
                      </a:r>
                    </a:p>
                  </a:txBody>
                  <a:tcPr/>
                </a:tc>
                <a:tc>
                  <a:txBody>
                    <a:bodyPr/>
                    <a:lstStyle/>
                    <a:p>
                      <a:r>
                        <a:rPr lang="en-US" dirty="0">
                          <a:solidFill>
                            <a:schemeClr val="bg1">
                              <a:lumMod val="85000"/>
                            </a:schemeClr>
                          </a:solidFill>
                        </a:rPr>
                        <a:t>Wait time for CPU resources, including I/O wait, idle</a:t>
                      </a:r>
                      <a:r>
                        <a:rPr lang="en-US" baseline="0" dirty="0">
                          <a:solidFill>
                            <a:schemeClr val="bg1">
                              <a:lumMod val="85000"/>
                            </a:schemeClr>
                          </a:solidFill>
                        </a:rPr>
                        <a:t> wait, others</a:t>
                      </a:r>
                      <a:endParaRPr lang="en-US" dirty="0">
                        <a:solidFill>
                          <a:schemeClr val="bg1">
                            <a:lumMod val="85000"/>
                          </a:schemeClr>
                        </a:solidFill>
                      </a:endParaRPr>
                    </a:p>
                  </a:txBody>
                  <a:tcPr/>
                </a:tc>
                <a:tc>
                  <a:txBody>
                    <a:bodyPr/>
                    <a:lstStyle/>
                    <a:p>
                      <a:r>
                        <a:rPr lang="en-US" dirty="0">
                          <a:solidFill>
                            <a:schemeClr val="bg1">
                              <a:lumMod val="85000"/>
                            </a:schemeClr>
                          </a:solidFill>
                        </a:rPr>
                        <a:t>High %WAIT</a:t>
                      </a:r>
                      <a:r>
                        <a:rPr lang="en-US" baseline="0" dirty="0">
                          <a:solidFill>
                            <a:schemeClr val="bg1">
                              <a:lumMod val="85000"/>
                            </a:schemeClr>
                          </a:solidFill>
                        </a:rPr>
                        <a:t> can mean nothing, because %WAIT includes idle time</a:t>
                      </a:r>
                      <a:endParaRPr lang="en-US" dirty="0">
                        <a:solidFill>
                          <a:schemeClr val="bg1">
                            <a:lumMod val="85000"/>
                          </a:schemeClr>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%VMWAIT</a:t>
                      </a:r>
                    </a:p>
                  </a:txBody>
                  <a:tcPr/>
                </a:tc>
                <a:tc>
                  <a:txBody>
                    <a:bodyPr/>
                    <a:lstStyle/>
                    <a:p>
                      <a:r>
                        <a:rPr lang="en-US" dirty="0">
                          <a:solidFill>
                            <a:schemeClr val="bg1">
                              <a:lumMod val="85000"/>
                            </a:schemeClr>
                          </a:solidFill>
                        </a:rPr>
                        <a:t>%VMWAIT</a:t>
                      </a:r>
                      <a:r>
                        <a:rPr lang="en-US" baseline="0" dirty="0">
                          <a:solidFill>
                            <a:schemeClr val="bg1">
                              <a:lumMod val="85000"/>
                            </a:schemeClr>
                          </a:solidFill>
                        </a:rPr>
                        <a:t> = %WAIT - %IDLE</a:t>
                      </a:r>
                      <a:endParaRPr lang="en-US" dirty="0">
                        <a:solidFill>
                          <a:schemeClr val="bg1">
                            <a:lumMod val="85000"/>
                          </a:schemeClr>
                        </a:solidFill>
                      </a:endParaRPr>
                    </a:p>
                  </a:txBody>
                  <a:tcPr/>
                </a:tc>
                <a:tc>
                  <a:txBody>
                    <a:bodyPr/>
                    <a:lstStyle/>
                    <a:p>
                      <a:r>
                        <a:rPr lang="en-US" dirty="0">
                          <a:solidFill>
                            <a:schemeClr val="bg1">
                              <a:lumMod val="85000"/>
                            </a:schemeClr>
                          </a:solidFill>
                        </a:rPr>
                        <a:t>High %VMWAIT</a:t>
                      </a:r>
                      <a:r>
                        <a:rPr lang="en-US" baseline="0" dirty="0">
                          <a:solidFill>
                            <a:schemeClr val="bg1">
                              <a:lumMod val="85000"/>
                            </a:schemeClr>
                          </a:solidFill>
                        </a:rPr>
                        <a:t> can indicate resource latency</a:t>
                      </a:r>
                      <a:endParaRPr lang="en-US" dirty="0">
                        <a:solidFill>
                          <a:schemeClr val="bg1">
                            <a:lumMod val="85000"/>
                          </a:schemeClr>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bg1">
                              <a:lumMod val="85000"/>
                            </a:schemeClr>
                          </a:solidFill>
                        </a:rPr>
                        <a:t>%RDY</a:t>
                      </a:r>
                    </a:p>
                  </a:txBody>
                  <a:tcPr/>
                </a:tc>
                <a:tc>
                  <a:txBody>
                    <a:bodyPr/>
                    <a:lstStyle/>
                    <a:p>
                      <a:r>
                        <a:rPr lang="en-US" dirty="0">
                          <a:solidFill>
                            <a:schemeClr val="bg1">
                              <a:lumMod val="85000"/>
                            </a:schemeClr>
                          </a:solidFill>
                        </a:rPr>
                        <a:t>Percentage of time a group was ready to run, but was not provided CPU resources</a:t>
                      </a:r>
                    </a:p>
                  </a:txBody>
                  <a:tcPr/>
                </a:tc>
                <a:tc>
                  <a:txBody>
                    <a:bodyPr/>
                    <a:lstStyle/>
                    <a:p>
                      <a:r>
                        <a:rPr lang="en-US" dirty="0">
                          <a:solidFill>
                            <a:schemeClr val="bg1">
                              <a:lumMod val="85000"/>
                            </a:schemeClr>
                          </a:solidFill>
                        </a:rPr>
                        <a:t>High %RDY can mean</a:t>
                      </a:r>
                      <a:r>
                        <a:rPr lang="en-US" baseline="0" dirty="0">
                          <a:solidFill>
                            <a:schemeClr val="bg1">
                              <a:lumMod val="85000"/>
                            </a:schemeClr>
                          </a:solidFill>
                        </a:rPr>
                        <a:t> a deliberate resource constraint is preventing access to CPU</a:t>
                      </a:r>
                      <a:endParaRPr lang="en-US" dirty="0">
                        <a:solidFill>
                          <a:schemeClr val="bg1">
                            <a:lumMod val="85000"/>
                          </a:schemeClr>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3186990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tx1"/>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%RUN means a VM is using lots of CPU resources</a:t>
                      </a:r>
                      <a:endParaRPr lang="en-US" dirty="0">
                        <a:solidFill>
                          <a:schemeClr val="tx1"/>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%SYS can mean one or more VMs is operating with heavy I/O</a:t>
                      </a:r>
                      <a:endParaRPr lang="en-US" dirty="0">
                        <a:solidFill>
                          <a:schemeClr val="tx1"/>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tx1"/>
                          </a:solidFill>
                        </a:rPr>
                        <a:t>%WAIT</a:t>
                      </a:r>
                    </a:p>
                  </a:txBody>
                  <a:tcPr/>
                </a:tc>
                <a:tc>
                  <a:txBody>
                    <a:bodyPr/>
                    <a:lstStyle/>
                    <a:p>
                      <a:r>
                        <a:rPr lang="en-US" dirty="0">
                          <a:solidFill>
                            <a:schemeClr val="tx1"/>
                          </a:solidFill>
                        </a:rPr>
                        <a:t>Wait time for CPU resources, including I/O wait, idle</a:t>
                      </a:r>
                      <a:r>
                        <a:rPr lang="en-US" baseline="0" dirty="0">
                          <a:solidFill>
                            <a:schemeClr val="tx1"/>
                          </a:solidFill>
                        </a:rPr>
                        <a:t> wait, others</a:t>
                      </a:r>
                      <a:endParaRPr lang="en-US" dirty="0">
                        <a:solidFill>
                          <a:schemeClr val="tx1"/>
                        </a:solidFill>
                      </a:endParaRPr>
                    </a:p>
                  </a:txBody>
                  <a:tcPr/>
                </a:tc>
                <a:tc>
                  <a:txBody>
                    <a:bodyPr/>
                    <a:lstStyle/>
                    <a:p>
                      <a:r>
                        <a:rPr lang="en-US" dirty="0">
                          <a:solidFill>
                            <a:schemeClr val="tx1"/>
                          </a:solidFill>
                        </a:rPr>
                        <a:t>High %WAIT</a:t>
                      </a:r>
                      <a:r>
                        <a:rPr lang="en-US" baseline="0" dirty="0">
                          <a:solidFill>
                            <a:schemeClr val="tx1"/>
                          </a:solidFill>
                        </a:rPr>
                        <a:t> can mean nothing, because %WAIT includes idle time</a:t>
                      </a:r>
                      <a:endParaRPr lang="en-US" dirty="0">
                        <a:solidFill>
                          <a:schemeClr val="tx1"/>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%VMWAIT</a:t>
                      </a:r>
                    </a:p>
                  </a:txBody>
                  <a:tcPr/>
                </a:tc>
                <a:tc>
                  <a:txBody>
                    <a:bodyPr/>
                    <a:lstStyle/>
                    <a:p>
                      <a:r>
                        <a:rPr lang="en-US" dirty="0">
                          <a:solidFill>
                            <a:schemeClr val="bg1">
                              <a:lumMod val="85000"/>
                            </a:schemeClr>
                          </a:solidFill>
                        </a:rPr>
                        <a:t>%VMWAIT</a:t>
                      </a:r>
                      <a:r>
                        <a:rPr lang="en-US" baseline="0" dirty="0">
                          <a:solidFill>
                            <a:schemeClr val="bg1">
                              <a:lumMod val="85000"/>
                            </a:schemeClr>
                          </a:solidFill>
                        </a:rPr>
                        <a:t> = %WAIT - %IDLE</a:t>
                      </a:r>
                      <a:endParaRPr lang="en-US" dirty="0">
                        <a:solidFill>
                          <a:schemeClr val="bg1">
                            <a:lumMod val="85000"/>
                          </a:schemeClr>
                        </a:solidFill>
                      </a:endParaRPr>
                    </a:p>
                  </a:txBody>
                  <a:tcPr/>
                </a:tc>
                <a:tc>
                  <a:txBody>
                    <a:bodyPr/>
                    <a:lstStyle/>
                    <a:p>
                      <a:r>
                        <a:rPr lang="en-US" dirty="0">
                          <a:solidFill>
                            <a:schemeClr val="bg1">
                              <a:lumMod val="85000"/>
                            </a:schemeClr>
                          </a:solidFill>
                        </a:rPr>
                        <a:t>High %VMWAIT</a:t>
                      </a:r>
                      <a:r>
                        <a:rPr lang="en-US" baseline="0" dirty="0">
                          <a:solidFill>
                            <a:schemeClr val="bg1">
                              <a:lumMod val="85000"/>
                            </a:schemeClr>
                          </a:solidFill>
                        </a:rPr>
                        <a:t> can indicate resource latency</a:t>
                      </a:r>
                      <a:endParaRPr lang="en-US" dirty="0">
                        <a:solidFill>
                          <a:schemeClr val="bg1">
                            <a:lumMod val="85000"/>
                          </a:schemeClr>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bg1">
                              <a:lumMod val="85000"/>
                            </a:schemeClr>
                          </a:solidFill>
                        </a:rPr>
                        <a:t>%RDY</a:t>
                      </a:r>
                    </a:p>
                  </a:txBody>
                  <a:tcPr/>
                </a:tc>
                <a:tc>
                  <a:txBody>
                    <a:bodyPr/>
                    <a:lstStyle/>
                    <a:p>
                      <a:r>
                        <a:rPr lang="en-US" dirty="0">
                          <a:solidFill>
                            <a:schemeClr val="bg1">
                              <a:lumMod val="85000"/>
                            </a:schemeClr>
                          </a:solidFill>
                        </a:rPr>
                        <a:t>Percentage of time a group was ready to run, but was not provided CPU resources</a:t>
                      </a:r>
                    </a:p>
                  </a:txBody>
                  <a:tcPr/>
                </a:tc>
                <a:tc>
                  <a:txBody>
                    <a:bodyPr/>
                    <a:lstStyle/>
                    <a:p>
                      <a:r>
                        <a:rPr lang="en-US" dirty="0">
                          <a:solidFill>
                            <a:schemeClr val="bg1">
                              <a:lumMod val="85000"/>
                            </a:schemeClr>
                          </a:solidFill>
                        </a:rPr>
                        <a:t>High %RDY can mean</a:t>
                      </a:r>
                      <a:r>
                        <a:rPr lang="en-US" baseline="0" dirty="0">
                          <a:solidFill>
                            <a:schemeClr val="bg1">
                              <a:lumMod val="85000"/>
                            </a:schemeClr>
                          </a:solidFill>
                        </a:rPr>
                        <a:t> a deliberate resource constraint is preventing access to CPU</a:t>
                      </a:r>
                      <a:endParaRPr lang="en-US" dirty="0">
                        <a:solidFill>
                          <a:schemeClr val="bg1">
                            <a:lumMod val="85000"/>
                          </a:schemeClr>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9997677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tx1"/>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%RUN means a VM is using lots of CPU resources</a:t>
                      </a:r>
                      <a:endParaRPr lang="en-US" dirty="0">
                        <a:solidFill>
                          <a:schemeClr val="tx1"/>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%SYS can mean one or more VMs is operating with heavy I/O</a:t>
                      </a:r>
                      <a:endParaRPr lang="en-US" dirty="0">
                        <a:solidFill>
                          <a:schemeClr val="tx1"/>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tx1"/>
                          </a:solidFill>
                        </a:rPr>
                        <a:t>%WAIT</a:t>
                      </a:r>
                    </a:p>
                  </a:txBody>
                  <a:tcPr/>
                </a:tc>
                <a:tc>
                  <a:txBody>
                    <a:bodyPr/>
                    <a:lstStyle/>
                    <a:p>
                      <a:r>
                        <a:rPr lang="en-US" dirty="0">
                          <a:solidFill>
                            <a:schemeClr val="tx1"/>
                          </a:solidFill>
                        </a:rPr>
                        <a:t>Wait time for CPU resources, including I/O wait, idle</a:t>
                      </a:r>
                      <a:r>
                        <a:rPr lang="en-US" baseline="0" dirty="0">
                          <a:solidFill>
                            <a:schemeClr val="tx1"/>
                          </a:solidFill>
                        </a:rPr>
                        <a:t> wait, others</a:t>
                      </a:r>
                      <a:endParaRPr lang="en-US" dirty="0">
                        <a:solidFill>
                          <a:schemeClr val="tx1"/>
                        </a:solidFill>
                      </a:endParaRPr>
                    </a:p>
                  </a:txBody>
                  <a:tcPr/>
                </a:tc>
                <a:tc>
                  <a:txBody>
                    <a:bodyPr/>
                    <a:lstStyle/>
                    <a:p>
                      <a:r>
                        <a:rPr lang="en-US" dirty="0">
                          <a:solidFill>
                            <a:schemeClr val="tx1"/>
                          </a:solidFill>
                        </a:rPr>
                        <a:t>High %WAIT</a:t>
                      </a:r>
                      <a:r>
                        <a:rPr lang="en-US" baseline="0" dirty="0">
                          <a:solidFill>
                            <a:schemeClr val="tx1"/>
                          </a:solidFill>
                        </a:rPr>
                        <a:t> can mean nothing, because %WAIT includes idle time</a:t>
                      </a:r>
                      <a:endParaRPr lang="en-US" dirty="0">
                        <a:solidFill>
                          <a:schemeClr val="tx1"/>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tx1"/>
                          </a:solidFill>
                        </a:rPr>
                        <a:t>%VMWAIT</a:t>
                      </a:r>
                    </a:p>
                  </a:txBody>
                  <a:tcPr/>
                </a:tc>
                <a:tc>
                  <a:txBody>
                    <a:bodyPr/>
                    <a:lstStyle/>
                    <a:p>
                      <a:r>
                        <a:rPr lang="en-US" dirty="0">
                          <a:solidFill>
                            <a:schemeClr val="tx1"/>
                          </a:solidFill>
                        </a:rPr>
                        <a:t>%VMWAIT</a:t>
                      </a:r>
                      <a:r>
                        <a:rPr lang="en-US" baseline="0" dirty="0">
                          <a:solidFill>
                            <a:schemeClr val="tx1"/>
                          </a:solidFill>
                        </a:rPr>
                        <a:t> = %WAIT - %IDLE</a:t>
                      </a:r>
                      <a:endParaRPr lang="en-US" dirty="0">
                        <a:solidFill>
                          <a:schemeClr val="tx1"/>
                        </a:solidFill>
                      </a:endParaRPr>
                    </a:p>
                  </a:txBody>
                  <a:tcPr/>
                </a:tc>
                <a:tc>
                  <a:txBody>
                    <a:bodyPr/>
                    <a:lstStyle/>
                    <a:p>
                      <a:r>
                        <a:rPr lang="en-US" dirty="0">
                          <a:solidFill>
                            <a:schemeClr val="tx1"/>
                          </a:solidFill>
                        </a:rPr>
                        <a:t>High %VMWAIT</a:t>
                      </a:r>
                      <a:r>
                        <a:rPr lang="en-US" baseline="0" dirty="0">
                          <a:solidFill>
                            <a:schemeClr val="tx1"/>
                          </a:solidFill>
                        </a:rPr>
                        <a:t> can indicate resource latency</a:t>
                      </a:r>
                      <a:endParaRPr lang="en-US" dirty="0">
                        <a:solidFill>
                          <a:schemeClr val="tx1"/>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bg1">
                              <a:lumMod val="85000"/>
                            </a:schemeClr>
                          </a:solidFill>
                        </a:rPr>
                        <a:t>%RDY</a:t>
                      </a:r>
                    </a:p>
                  </a:txBody>
                  <a:tcPr/>
                </a:tc>
                <a:tc>
                  <a:txBody>
                    <a:bodyPr/>
                    <a:lstStyle/>
                    <a:p>
                      <a:r>
                        <a:rPr lang="en-US" dirty="0">
                          <a:solidFill>
                            <a:schemeClr val="bg1">
                              <a:lumMod val="85000"/>
                            </a:schemeClr>
                          </a:solidFill>
                        </a:rPr>
                        <a:t>Percentage of time a group was ready to run, but was not provided CPU resources</a:t>
                      </a:r>
                    </a:p>
                  </a:txBody>
                  <a:tcPr/>
                </a:tc>
                <a:tc>
                  <a:txBody>
                    <a:bodyPr/>
                    <a:lstStyle/>
                    <a:p>
                      <a:r>
                        <a:rPr lang="en-US" dirty="0">
                          <a:solidFill>
                            <a:schemeClr val="bg1">
                              <a:lumMod val="85000"/>
                            </a:schemeClr>
                          </a:solidFill>
                        </a:rPr>
                        <a:t>High %RDY can mean</a:t>
                      </a:r>
                      <a:r>
                        <a:rPr lang="en-US" baseline="0" dirty="0">
                          <a:solidFill>
                            <a:schemeClr val="bg1">
                              <a:lumMod val="85000"/>
                            </a:schemeClr>
                          </a:solidFill>
                        </a:rPr>
                        <a:t> a deliberate resource constraint is preventing access to CPU</a:t>
                      </a:r>
                      <a:endParaRPr lang="en-US" dirty="0">
                        <a:solidFill>
                          <a:schemeClr val="bg1">
                            <a:lumMod val="85000"/>
                          </a:schemeClr>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2850701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2840" y="1758185"/>
          <a:ext cx="10983912" cy="4480560"/>
        </p:xfrm>
        <a:graphic>
          <a:graphicData uri="http://schemas.openxmlformats.org/drawingml/2006/table">
            <a:tbl>
              <a:tblPr bandRow="1">
                <a:tableStyleId>{5C22544A-7EE6-4342-B048-85BDC9FD1C3A}</a:tableStyleId>
              </a:tblPr>
              <a:tblGrid>
                <a:gridCol w="1691518">
                  <a:extLst>
                    <a:ext uri="{9D8B030D-6E8A-4147-A177-3AD203B41FA5}">
                      <a16:colId xmlns:a16="http://schemas.microsoft.com/office/drawing/2014/main" val="20000"/>
                    </a:ext>
                  </a:extLst>
                </a:gridCol>
                <a:gridCol w="4646197">
                  <a:extLst>
                    <a:ext uri="{9D8B030D-6E8A-4147-A177-3AD203B41FA5}">
                      <a16:colId xmlns:a16="http://schemas.microsoft.com/office/drawing/2014/main" val="20001"/>
                    </a:ext>
                  </a:extLst>
                </a:gridCol>
                <a:gridCol w="4646197">
                  <a:extLst>
                    <a:ext uri="{9D8B030D-6E8A-4147-A177-3AD203B41FA5}">
                      <a16:colId xmlns:a16="http://schemas.microsoft.com/office/drawing/2014/main" val="20002"/>
                    </a:ext>
                  </a:extLst>
                </a:gridCol>
              </a:tblGrid>
              <a:tr h="822960">
                <a:tc>
                  <a:txBody>
                    <a:bodyPr/>
                    <a:lstStyle/>
                    <a:p>
                      <a:pPr algn="ctr"/>
                      <a:r>
                        <a:rPr lang="en-US" dirty="0">
                          <a:solidFill>
                            <a:schemeClr val="tx1"/>
                          </a:solidFill>
                        </a:rPr>
                        <a:t>%RUN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CPU time used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%RUN means a VM is using lots of CPU resources</a:t>
                      </a:r>
                      <a:endParaRPr lang="en-US" dirty="0">
                        <a:solidFill>
                          <a:schemeClr val="tx1"/>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%SYS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Percentage of time used by system services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tx1"/>
                          </a:solidFill>
                        </a:rPr>
                        <a:t>High</a:t>
                      </a:r>
                      <a:r>
                        <a:rPr lang="en-US" baseline="0" dirty="0">
                          <a:solidFill>
                            <a:schemeClr val="tx1"/>
                          </a:solidFill>
                        </a:rPr>
                        <a:t> %SYS can mean one or more VMs is operating with heavy I/O</a:t>
                      </a:r>
                      <a:endParaRPr lang="en-US" dirty="0">
                        <a:solidFill>
                          <a:schemeClr val="tx1"/>
                        </a:solidFill>
                      </a:endParaRPr>
                    </a:p>
                  </a:txBody>
                  <a:tcPr/>
                </a:tc>
                <a:extLst>
                  <a:ext uri="{0D108BD9-81ED-4DB2-BD59-A6C34878D82A}">
                    <a16:rowId xmlns:a16="http://schemas.microsoft.com/office/drawing/2014/main" val="10001"/>
                  </a:ext>
                </a:extLst>
              </a:tr>
              <a:tr h="822960">
                <a:tc>
                  <a:txBody>
                    <a:bodyPr/>
                    <a:lstStyle/>
                    <a:p>
                      <a:pPr algn="ctr"/>
                      <a:r>
                        <a:rPr lang="en-US" dirty="0">
                          <a:solidFill>
                            <a:schemeClr val="tx1"/>
                          </a:solidFill>
                        </a:rPr>
                        <a:t>%WAIT</a:t>
                      </a:r>
                    </a:p>
                  </a:txBody>
                  <a:tcPr/>
                </a:tc>
                <a:tc>
                  <a:txBody>
                    <a:bodyPr/>
                    <a:lstStyle/>
                    <a:p>
                      <a:r>
                        <a:rPr lang="en-US" dirty="0">
                          <a:solidFill>
                            <a:schemeClr val="tx1"/>
                          </a:solidFill>
                        </a:rPr>
                        <a:t>Wait time for CPU resources, including I/O wait, idle</a:t>
                      </a:r>
                      <a:r>
                        <a:rPr lang="en-US" baseline="0" dirty="0">
                          <a:solidFill>
                            <a:schemeClr val="tx1"/>
                          </a:solidFill>
                        </a:rPr>
                        <a:t> wait, others</a:t>
                      </a:r>
                      <a:endParaRPr lang="en-US" dirty="0">
                        <a:solidFill>
                          <a:schemeClr val="tx1"/>
                        </a:solidFill>
                      </a:endParaRPr>
                    </a:p>
                  </a:txBody>
                  <a:tcPr/>
                </a:tc>
                <a:tc>
                  <a:txBody>
                    <a:bodyPr/>
                    <a:lstStyle/>
                    <a:p>
                      <a:r>
                        <a:rPr lang="en-US" dirty="0">
                          <a:solidFill>
                            <a:schemeClr val="tx1"/>
                          </a:solidFill>
                        </a:rPr>
                        <a:t>High %WAIT</a:t>
                      </a:r>
                      <a:r>
                        <a:rPr lang="en-US" baseline="0" dirty="0">
                          <a:solidFill>
                            <a:schemeClr val="tx1"/>
                          </a:solidFill>
                        </a:rPr>
                        <a:t> can mean nothing, because %WAIT includes idle time</a:t>
                      </a:r>
                      <a:endParaRPr lang="en-US" dirty="0">
                        <a:solidFill>
                          <a:schemeClr val="tx1"/>
                        </a:solidFill>
                      </a:endParaRPr>
                    </a:p>
                  </a:txBody>
                  <a:tcPr/>
                </a:tc>
                <a:extLst>
                  <a:ext uri="{0D108BD9-81ED-4DB2-BD59-A6C34878D82A}">
                    <a16:rowId xmlns:a16="http://schemas.microsoft.com/office/drawing/2014/main" val="10002"/>
                  </a:ext>
                </a:extLst>
              </a:tr>
              <a:tr h="822960">
                <a:tc>
                  <a:txBody>
                    <a:bodyPr/>
                    <a:lstStyle/>
                    <a:p>
                      <a:pPr algn="ctr"/>
                      <a:r>
                        <a:rPr lang="en-US" dirty="0">
                          <a:solidFill>
                            <a:schemeClr val="tx1"/>
                          </a:solidFill>
                        </a:rPr>
                        <a:t>%VMWAIT</a:t>
                      </a:r>
                    </a:p>
                  </a:txBody>
                  <a:tcPr/>
                </a:tc>
                <a:tc>
                  <a:txBody>
                    <a:bodyPr/>
                    <a:lstStyle/>
                    <a:p>
                      <a:r>
                        <a:rPr lang="en-US" dirty="0">
                          <a:solidFill>
                            <a:schemeClr val="tx1"/>
                          </a:solidFill>
                        </a:rPr>
                        <a:t>%VMWAIT</a:t>
                      </a:r>
                      <a:r>
                        <a:rPr lang="en-US" baseline="0" dirty="0">
                          <a:solidFill>
                            <a:schemeClr val="tx1"/>
                          </a:solidFill>
                        </a:rPr>
                        <a:t> = %WAIT - %IDLE</a:t>
                      </a:r>
                      <a:endParaRPr lang="en-US" dirty="0">
                        <a:solidFill>
                          <a:schemeClr val="tx1"/>
                        </a:solidFill>
                      </a:endParaRPr>
                    </a:p>
                  </a:txBody>
                  <a:tcPr/>
                </a:tc>
                <a:tc>
                  <a:txBody>
                    <a:bodyPr/>
                    <a:lstStyle/>
                    <a:p>
                      <a:r>
                        <a:rPr lang="en-US" dirty="0">
                          <a:solidFill>
                            <a:schemeClr val="tx1"/>
                          </a:solidFill>
                        </a:rPr>
                        <a:t>High %VMWAIT</a:t>
                      </a:r>
                      <a:r>
                        <a:rPr lang="en-US" baseline="0" dirty="0">
                          <a:solidFill>
                            <a:schemeClr val="tx1"/>
                          </a:solidFill>
                        </a:rPr>
                        <a:t> can indicate resource latency</a:t>
                      </a:r>
                      <a:endParaRPr lang="en-US" dirty="0">
                        <a:solidFill>
                          <a:schemeClr val="tx1"/>
                        </a:solidFill>
                      </a:endParaRPr>
                    </a:p>
                  </a:txBody>
                  <a:tcPr/>
                </a:tc>
                <a:extLst>
                  <a:ext uri="{0D108BD9-81ED-4DB2-BD59-A6C34878D82A}">
                    <a16:rowId xmlns:a16="http://schemas.microsoft.com/office/drawing/2014/main" val="10003"/>
                  </a:ext>
                </a:extLst>
              </a:tr>
              <a:tr h="1188720">
                <a:tc>
                  <a:txBody>
                    <a:bodyPr/>
                    <a:lstStyle/>
                    <a:p>
                      <a:pPr algn="ctr"/>
                      <a:r>
                        <a:rPr lang="en-US" dirty="0">
                          <a:solidFill>
                            <a:schemeClr val="tx1"/>
                          </a:solidFill>
                        </a:rPr>
                        <a:t>%RDY</a:t>
                      </a:r>
                    </a:p>
                  </a:txBody>
                  <a:tcPr/>
                </a:tc>
                <a:tc>
                  <a:txBody>
                    <a:bodyPr/>
                    <a:lstStyle/>
                    <a:p>
                      <a:r>
                        <a:rPr lang="en-US" dirty="0">
                          <a:solidFill>
                            <a:schemeClr val="tx1"/>
                          </a:solidFill>
                        </a:rPr>
                        <a:t>Percentage of time a group was ready to run, but was not provided CPU resources</a:t>
                      </a:r>
                    </a:p>
                  </a:txBody>
                  <a:tcPr/>
                </a:tc>
                <a:tc>
                  <a:txBody>
                    <a:bodyPr/>
                    <a:lstStyle/>
                    <a:p>
                      <a:r>
                        <a:rPr lang="en-US" dirty="0">
                          <a:solidFill>
                            <a:schemeClr val="tx1"/>
                          </a:solidFill>
                        </a:rPr>
                        <a:t>High %RDY can mean</a:t>
                      </a:r>
                      <a:r>
                        <a:rPr lang="en-US" baseline="0" dirty="0">
                          <a:solidFill>
                            <a:schemeClr val="tx1"/>
                          </a:solidFill>
                        </a:rPr>
                        <a:t> a deliberate resource constraint is preventing access to CPU</a:t>
                      </a:r>
                      <a:endParaRPr lang="en-US"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CPU Performance Metrics</a:t>
            </a:r>
          </a:p>
        </p:txBody>
      </p:sp>
    </p:spTree>
    <p:extLst>
      <p:ext uri="{BB962C8B-B14F-4D97-AF65-F5344CB8AC3E}">
        <p14:creationId xmlns:p14="http://schemas.microsoft.com/office/powerpoint/2010/main" val="27893406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1566984" y="1758185"/>
          <a:ext cx="9080352" cy="2926080"/>
        </p:xfrm>
        <a:graphic>
          <a:graphicData uri="http://schemas.openxmlformats.org/drawingml/2006/table">
            <a:tbl>
              <a:tblPr bandRow="1">
                <a:tableStyleId>{5C22544A-7EE6-4342-B048-85BDC9FD1C3A}</a:tableStyleId>
              </a:tblPr>
              <a:tblGrid>
                <a:gridCol w="2423520">
                  <a:extLst>
                    <a:ext uri="{9D8B030D-6E8A-4147-A177-3AD203B41FA5}">
                      <a16:colId xmlns:a16="http://schemas.microsoft.com/office/drawing/2014/main" val="20000"/>
                    </a:ext>
                  </a:extLst>
                </a:gridCol>
                <a:gridCol w="6656832">
                  <a:extLst>
                    <a:ext uri="{9D8B030D-6E8A-4147-A177-3AD203B41FA5}">
                      <a16:colId xmlns:a16="http://schemas.microsoft.com/office/drawing/2014/main" val="20001"/>
                    </a:ext>
                  </a:extLst>
                </a:gridCol>
              </a:tblGrid>
              <a:tr h="370840">
                <a:tc>
                  <a:txBody>
                    <a:bodyPr/>
                    <a:lstStyle/>
                    <a:p>
                      <a:pPr algn="ctr"/>
                      <a:r>
                        <a:rPr lang="en-US" dirty="0"/>
                        <a:t>MEMSZ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 memory allocated to a resource pool or VM</a:t>
                      </a:r>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GRANT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guest physical memory allocated to a resource pool or VM</a:t>
                      </a:r>
                    </a:p>
                  </a:txBody>
                  <a:tcPr/>
                </a:tc>
                <a:extLst>
                  <a:ext uri="{0D108BD9-81ED-4DB2-BD59-A6C34878D82A}">
                    <a16:rowId xmlns:a16="http://schemas.microsoft.com/office/drawing/2014/main" val="10001"/>
                  </a:ext>
                </a:extLst>
              </a:tr>
              <a:tr h="370840">
                <a:tc>
                  <a:txBody>
                    <a:bodyPr/>
                    <a:lstStyle/>
                    <a:p>
                      <a:pPr algn="ctr"/>
                      <a:r>
                        <a:rPr lang="en-US" dirty="0"/>
                        <a:t>SZTGT</a:t>
                      </a:r>
                    </a:p>
                  </a:txBody>
                  <a:tcPr/>
                </a:tc>
                <a:tc>
                  <a:txBody>
                    <a:bodyPr/>
                    <a:lstStyle/>
                    <a:p>
                      <a:r>
                        <a:rPr lang="en-US" dirty="0"/>
                        <a:t>Amount of memory the </a:t>
                      </a:r>
                      <a:r>
                        <a:rPr lang="en-US" dirty="0" err="1"/>
                        <a:t>VMkernel</a:t>
                      </a:r>
                      <a:r>
                        <a:rPr lang="en-US" baseline="0" dirty="0"/>
                        <a:t> wants to allocate to a resource pool or VM</a:t>
                      </a:r>
                      <a:endParaRPr lang="en-US" dirty="0"/>
                    </a:p>
                  </a:txBody>
                  <a:tcPr/>
                </a:tc>
                <a:extLst>
                  <a:ext uri="{0D108BD9-81ED-4DB2-BD59-A6C34878D82A}">
                    <a16:rowId xmlns:a16="http://schemas.microsoft.com/office/drawing/2014/main" val="10002"/>
                  </a:ext>
                </a:extLst>
              </a:tr>
              <a:tr h="370840">
                <a:tc>
                  <a:txBody>
                    <a:bodyPr/>
                    <a:lstStyle/>
                    <a:p>
                      <a:pPr algn="ctr"/>
                      <a:r>
                        <a:rPr lang="en-US" dirty="0"/>
                        <a:t>TCHD</a:t>
                      </a:r>
                    </a:p>
                  </a:txBody>
                  <a:tcPr/>
                </a:tc>
                <a:tc>
                  <a:txBody>
                    <a:bodyPr/>
                    <a:lstStyle/>
                    <a:p>
                      <a:r>
                        <a:rPr lang="en-US" dirty="0"/>
                        <a:t>Working set estimate for a resource pool or VM</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1655440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Platform Services Controller</a:t>
            </a:r>
          </a:p>
        </p:txBody>
      </p:sp>
      <p:sp>
        <p:nvSpPr>
          <p:cNvPr id="6" name="Rectangle 5"/>
          <p:cNvSpPr/>
          <p:nvPr/>
        </p:nvSpPr>
        <p:spPr>
          <a:xfrm>
            <a:off x="2136398"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7" name="Rectangle 6"/>
          <p:cNvSpPr/>
          <p:nvPr/>
        </p:nvSpPr>
        <p:spPr>
          <a:xfrm>
            <a:off x="2297308"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9" name="Rectangle 8"/>
          <p:cNvSpPr/>
          <p:nvPr/>
        </p:nvSpPr>
        <p:spPr>
          <a:xfrm>
            <a:off x="680496"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1" name="Rectangle 10"/>
          <p:cNvSpPr/>
          <p:nvPr/>
        </p:nvSpPr>
        <p:spPr>
          <a:xfrm>
            <a:off x="841406"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2" name="Rectangle 11"/>
          <p:cNvSpPr/>
          <p:nvPr/>
        </p:nvSpPr>
        <p:spPr>
          <a:xfrm>
            <a:off x="3584198"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4" name="Rectangle 13"/>
          <p:cNvSpPr/>
          <p:nvPr/>
        </p:nvSpPr>
        <p:spPr>
          <a:xfrm>
            <a:off x="3745108"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3" name="Rectangle 12"/>
          <p:cNvSpPr/>
          <p:nvPr/>
        </p:nvSpPr>
        <p:spPr>
          <a:xfrm>
            <a:off x="7943802"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5" name="Rectangle 14"/>
          <p:cNvSpPr/>
          <p:nvPr/>
        </p:nvSpPr>
        <p:spPr>
          <a:xfrm>
            <a:off x="8104712"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17" name="Rectangle 16"/>
          <p:cNvSpPr/>
          <p:nvPr/>
        </p:nvSpPr>
        <p:spPr>
          <a:xfrm>
            <a:off x="6487900"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8" name="Rectangle 17"/>
          <p:cNvSpPr/>
          <p:nvPr/>
        </p:nvSpPr>
        <p:spPr>
          <a:xfrm>
            <a:off x="6648810"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9" name="Rectangle 18"/>
          <p:cNvSpPr/>
          <p:nvPr/>
        </p:nvSpPr>
        <p:spPr>
          <a:xfrm>
            <a:off x="9391602"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ectangle 19"/>
          <p:cNvSpPr/>
          <p:nvPr/>
        </p:nvSpPr>
        <p:spPr>
          <a:xfrm>
            <a:off x="9552512"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3" name="Left-Right Arrow 2"/>
          <p:cNvSpPr/>
          <p:nvPr/>
        </p:nvSpPr>
        <p:spPr>
          <a:xfrm>
            <a:off x="4747191" y="2417322"/>
            <a:ext cx="3002759" cy="657548"/>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4565265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
                                        <p:tgtEl>
                                          <p:spTgt spid="20"/>
                                        </p:tgtEl>
                                      </p:cBhvr>
                                    </p:animEffect>
                                  </p:childTnLst>
                                </p:cTn>
                              </p:par>
                            </p:childTnLst>
                          </p:cTn>
                        </p:par>
                        <p:par>
                          <p:cTn id="43" fill="hold">
                            <p:stCondLst>
                              <p:cond delay="200"/>
                            </p:stCondLst>
                            <p:childTnLst>
                              <p:par>
                                <p:cTn id="44" presetID="10"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2" grpId="0" animBg="1"/>
      <p:bldP spid="14" grpId="0" animBg="1"/>
      <p:bldP spid="13" grpId="0" animBg="1"/>
      <p:bldP spid="15" grpId="0" animBg="1"/>
      <p:bldP spid="17" grpId="0" animBg="1"/>
      <p:bldP spid="18" grpId="0" animBg="1"/>
      <p:bldP spid="19" grpId="0" animBg="1"/>
      <p:bldP spid="20" grpId="0" animBg="1"/>
      <p:bldP spid="3"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1582482" y="1758185"/>
          <a:ext cx="9049356" cy="2926080"/>
        </p:xfrm>
        <a:graphic>
          <a:graphicData uri="http://schemas.openxmlformats.org/drawingml/2006/table">
            <a:tbl>
              <a:tblPr bandRow="1">
                <a:tableStyleId>{5C22544A-7EE6-4342-B048-85BDC9FD1C3A}</a:tableStyleId>
              </a:tblPr>
              <a:tblGrid>
                <a:gridCol w="2415247">
                  <a:extLst>
                    <a:ext uri="{9D8B030D-6E8A-4147-A177-3AD203B41FA5}">
                      <a16:colId xmlns:a16="http://schemas.microsoft.com/office/drawing/2014/main" val="20000"/>
                    </a:ext>
                  </a:extLst>
                </a:gridCol>
                <a:gridCol w="6634109">
                  <a:extLst>
                    <a:ext uri="{9D8B030D-6E8A-4147-A177-3AD203B41FA5}">
                      <a16:colId xmlns:a16="http://schemas.microsoft.com/office/drawing/2014/main" val="20001"/>
                    </a:ext>
                  </a:extLst>
                </a:gridCol>
              </a:tblGrid>
              <a:tr h="822960">
                <a:tc>
                  <a:txBody>
                    <a:bodyPr/>
                    <a:lstStyle/>
                    <a:p>
                      <a:pPr algn="ctr"/>
                      <a:r>
                        <a:rPr lang="en-US" dirty="0"/>
                        <a:t>%ACTV</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Instantaneous value percentage of guest</a:t>
                      </a:r>
                      <a:r>
                        <a:rPr lang="en-US" baseline="0" dirty="0"/>
                        <a:t> physical memory that is being referenced by the guest</a:t>
                      </a:r>
                      <a:endParaRPr lang="en-US" dirty="0"/>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%ACTVS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Slow moving</a:t>
                      </a:r>
                      <a:r>
                        <a:rPr lang="en-US" baseline="0" dirty="0"/>
                        <a:t> average </a:t>
                      </a:r>
                      <a:r>
                        <a:rPr lang="en-US" dirty="0"/>
                        <a:t>percentage of guest</a:t>
                      </a:r>
                      <a:r>
                        <a:rPr lang="en-US" baseline="0" dirty="0"/>
                        <a:t> physical memory that is being referenced by the guest</a:t>
                      </a:r>
                      <a:endParaRPr lang="en-US" dirty="0"/>
                    </a:p>
                  </a:txBody>
                  <a:tcPr/>
                </a:tc>
                <a:extLst>
                  <a:ext uri="{0D108BD9-81ED-4DB2-BD59-A6C34878D82A}">
                    <a16:rowId xmlns:a16="http://schemas.microsoft.com/office/drawing/2014/main" val="10001"/>
                  </a:ext>
                </a:extLst>
              </a:tr>
              <a:tr h="822960">
                <a:tc>
                  <a:txBody>
                    <a:bodyPr/>
                    <a:lstStyle/>
                    <a:p>
                      <a:pPr algn="ctr"/>
                      <a:r>
                        <a:rPr lang="en-US" dirty="0"/>
                        <a:t>%ACTVF</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Fast moving average percentage of guest</a:t>
                      </a:r>
                      <a:r>
                        <a:rPr lang="en-US" baseline="0" dirty="0"/>
                        <a:t> physical memory that is being referenced by the guest</a:t>
                      </a:r>
                      <a:endParaRPr lang="en-US" dirty="0"/>
                    </a:p>
                  </a:txBody>
                  <a:tcPr/>
                </a:tc>
                <a:extLst>
                  <a:ext uri="{0D108BD9-81ED-4DB2-BD59-A6C34878D82A}">
                    <a16:rowId xmlns:a16="http://schemas.microsoft.com/office/drawing/2014/main" val="10002"/>
                  </a:ext>
                </a:extLst>
              </a:tr>
              <a:tr h="457200">
                <a:tc>
                  <a:txBody>
                    <a:bodyPr/>
                    <a:lstStyle/>
                    <a:p>
                      <a:pPr algn="ctr"/>
                      <a:r>
                        <a:rPr lang="en-US" dirty="0"/>
                        <a:t>%ACTVN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VMware internal use</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3409503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822960">
                <a:tc>
                  <a:txBody>
                    <a:bodyPr/>
                    <a:lstStyle/>
                    <a:p>
                      <a:pPr algn="ctr"/>
                      <a:r>
                        <a:rPr lang="en-US" dirty="0">
                          <a:solidFill>
                            <a:schemeClr val="bg1">
                              <a:lumMod val="85000"/>
                            </a:schemeClr>
                          </a:solidFill>
                        </a:rPr>
                        <a:t>MCTL?</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Is the memory balloon driver installed?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If not, install VMware</a:t>
                      </a:r>
                      <a:r>
                        <a:rPr lang="en-US" baseline="0" dirty="0">
                          <a:solidFill>
                            <a:schemeClr val="bg1">
                              <a:lumMod val="85000"/>
                            </a:schemeClr>
                          </a:solidFill>
                        </a:rPr>
                        <a:t> Tools</a:t>
                      </a:r>
                      <a:endParaRPr lang="en-US" dirty="0">
                        <a:solidFill>
                          <a:schemeClr val="bg1">
                            <a:lumMod val="85000"/>
                          </a:schemeClr>
                        </a:solidFill>
                      </a:endParaRPr>
                    </a:p>
                  </a:txBody>
                  <a:tcPr/>
                </a:tc>
                <a:extLst>
                  <a:ext uri="{0D108BD9-81ED-4DB2-BD59-A6C34878D82A}">
                    <a16:rowId xmlns:a16="http://schemas.microsoft.com/office/drawing/2014/main" val="10000"/>
                  </a:ext>
                </a:extLst>
              </a:tr>
              <a:tr h="118872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MCTLSZ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Amount of physical</a:t>
                      </a:r>
                      <a:r>
                        <a:rPr lang="en-US" baseline="0" dirty="0">
                          <a:solidFill>
                            <a:schemeClr val="bg1">
                              <a:lumMod val="85000"/>
                            </a:schemeClr>
                          </a:solidFill>
                        </a:rPr>
                        <a:t> memory reclaimed from VM or resource pool via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If MCTLSZ is changing, then the balloon driver is actively reclaiming memory</a:t>
                      </a:r>
                    </a:p>
                  </a:txBody>
                  <a:tcPr/>
                </a:tc>
                <a:extLst>
                  <a:ext uri="{0D108BD9-81ED-4DB2-BD59-A6C34878D82A}">
                    <a16:rowId xmlns:a16="http://schemas.microsoft.com/office/drawing/2014/main" val="10001"/>
                  </a:ext>
                </a:extLst>
              </a:tr>
              <a:tr h="1554480">
                <a:tc>
                  <a:txBody>
                    <a:bodyPr/>
                    <a:lstStyle/>
                    <a:p>
                      <a:pPr algn="ctr"/>
                      <a:r>
                        <a:rPr lang="en-US" dirty="0">
                          <a:solidFill>
                            <a:schemeClr val="bg1">
                              <a:lumMod val="85000"/>
                            </a:schemeClr>
                          </a:solidFill>
                        </a:rPr>
                        <a:t>MCTLTGT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Amount of physical memory </a:t>
                      </a:r>
                      <a:r>
                        <a:rPr lang="en-US" baseline="0" dirty="0">
                          <a:solidFill>
                            <a:schemeClr val="bg1">
                              <a:lumMod val="85000"/>
                            </a:schemeClr>
                          </a:solidFill>
                        </a:rPr>
                        <a:t>attempted to be reclaimed from VM or resource pool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VM memory is</a:t>
                      </a:r>
                      <a:r>
                        <a:rPr lang="en-US" baseline="0" dirty="0">
                          <a:solidFill>
                            <a:schemeClr val="bg1">
                              <a:lumMod val="85000"/>
                            </a:schemeClr>
                          </a:solidFill>
                        </a:rPr>
                        <a:t> reclaimed</a:t>
                      </a:r>
                      <a:br>
                        <a:rPr lang="en-US" baseline="0" dirty="0">
                          <a:solidFill>
                            <a:schemeClr val="bg1">
                              <a:lumMod val="85000"/>
                            </a:schemeClr>
                          </a:solidFill>
                        </a:rPr>
                      </a:br>
                      <a:r>
                        <a:rPr lang="en-US" baseline="0" dirty="0">
                          <a:solidFill>
                            <a:schemeClr val="bg1">
                              <a:lumMod val="85000"/>
                            </a:schemeClr>
                          </a:solidFill>
                        </a:rPr>
                        <a:t>(e.g. the balloon “inflates”)</a:t>
                      </a:r>
                      <a:br>
                        <a:rPr lang="en-US" baseline="0" dirty="0">
                          <a:solidFill>
                            <a:schemeClr val="bg1">
                              <a:lumMod val="85000"/>
                            </a:schemeClr>
                          </a:solidFill>
                        </a:rPr>
                      </a:br>
                      <a:r>
                        <a:rPr lang="en-US" baseline="0" dirty="0">
                          <a:solidFill>
                            <a:schemeClr val="bg1">
                              <a:lumMod val="85000"/>
                            </a:schemeClr>
                          </a:solidFill>
                        </a:rPr>
                        <a:t>when MCTLTGT &gt; MCTLSZ,</a:t>
                      </a:r>
                      <a:br>
                        <a:rPr lang="en-US" baseline="0" dirty="0">
                          <a:solidFill>
                            <a:schemeClr val="bg1">
                              <a:lumMod val="85000"/>
                            </a:schemeClr>
                          </a:solidFill>
                        </a:rPr>
                      </a:br>
                      <a:r>
                        <a:rPr lang="en-US" baseline="0" dirty="0">
                          <a:solidFill>
                            <a:schemeClr val="bg1">
                              <a:lumMod val="85000"/>
                            </a:schemeClr>
                          </a:solidFill>
                        </a:rPr>
                        <a:t>as well as the opposite</a:t>
                      </a:r>
                      <a:endParaRPr lang="en-US" dirty="0">
                        <a:solidFill>
                          <a:schemeClr val="bg1">
                            <a:lumMod val="85000"/>
                          </a:schemeClr>
                        </a:solidFill>
                      </a:endParaRPr>
                    </a:p>
                  </a:txBody>
                  <a:tcPr/>
                </a:tc>
                <a:extLst>
                  <a:ext uri="{0D108BD9-81ED-4DB2-BD59-A6C34878D82A}">
                    <a16:rowId xmlns:a16="http://schemas.microsoft.com/office/drawing/2014/main" val="10002"/>
                  </a:ext>
                </a:extLst>
              </a:tr>
              <a:tr h="1188720">
                <a:tc>
                  <a:txBody>
                    <a:bodyPr/>
                    <a:lstStyle/>
                    <a:p>
                      <a:pPr algn="ctr"/>
                      <a:r>
                        <a:rPr lang="en-US" dirty="0">
                          <a:solidFill>
                            <a:schemeClr val="bg1">
                              <a:lumMod val="85000"/>
                            </a:schemeClr>
                          </a:solidFill>
                        </a:rPr>
                        <a:t>MCTLMAX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Maximum amount</a:t>
                      </a:r>
                      <a:r>
                        <a:rPr lang="en-US" baseline="0" dirty="0">
                          <a:solidFill>
                            <a:schemeClr val="bg1">
                              <a:lumMod val="85000"/>
                            </a:schemeClr>
                          </a:solidFill>
                        </a:rPr>
                        <a:t> of physical memory that could be reclaimed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Adjust and/or disable by adjusting value for </a:t>
                      </a:r>
                      <a:r>
                        <a:rPr lang="en-US" dirty="0" err="1">
                          <a:solidFill>
                            <a:schemeClr val="bg1">
                              <a:lumMod val="85000"/>
                            </a:schemeClr>
                          </a:solidFill>
                        </a:rPr>
                        <a:t>sched.mem.maxmemctl</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26842718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822960">
                <a:tc>
                  <a:txBody>
                    <a:bodyPr/>
                    <a:lstStyle/>
                    <a:p>
                      <a:pPr algn="ctr"/>
                      <a:r>
                        <a:rPr lang="en-US" dirty="0"/>
                        <a:t>MCTL?</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Is the memory balloon driver installed?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not, install VMware</a:t>
                      </a:r>
                      <a:r>
                        <a:rPr lang="en-US" baseline="0" dirty="0"/>
                        <a:t> Tools</a:t>
                      </a:r>
                      <a:endParaRPr lang="en-US" dirty="0"/>
                    </a:p>
                  </a:txBody>
                  <a:tcPr/>
                </a:tc>
                <a:extLst>
                  <a:ext uri="{0D108BD9-81ED-4DB2-BD59-A6C34878D82A}">
                    <a16:rowId xmlns:a16="http://schemas.microsoft.com/office/drawing/2014/main" val="10000"/>
                  </a:ext>
                </a:extLst>
              </a:tr>
              <a:tr h="118872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MCTLSZ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Amount of physical</a:t>
                      </a:r>
                      <a:r>
                        <a:rPr lang="en-US" baseline="0" dirty="0">
                          <a:solidFill>
                            <a:schemeClr val="bg1">
                              <a:lumMod val="85000"/>
                            </a:schemeClr>
                          </a:solidFill>
                        </a:rPr>
                        <a:t> memory reclaimed from VM or resource pool via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If MCTLSZ is changing, then the balloon driver is actively reclaiming memory</a:t>
                      </a:r>
                    </a:p>
                  </a:txBody>
                  <a:tcPr/>
                </a:tc>
                <a:extLst>
                  <a:ext uri="{0D108BD9-81ED-4DB2-BD59-A6C34878D82A}">
                    <a16:rowId xmlns:a16="http://schemas.microsoft.com/office/drawing/2014/main" val="10001"/>
                  </a:ext>
                </a:extLst>
              </a:tr>
              <a:tr h="1554480">
                <a:tc>
                  <a:txBody>
                    <a:bodyPr/>
                    <a:lstStyle/>
                    <a:p>
                      <a:pPr algn="ctr"/>
                      <a:r>
                        <a:rPr lang="en-US" dirty="0">
                          <a:solidFill>
                            <a:schemeClr val="bg1">
                              <a:lumMod val="85000"/>
                            </a:schemeClr>
                          </a:solidFill>
                        </a:rPr>
                        <a:t>MCTLTGT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Amount of physical memory </a:t>
                      </a:r>
                      <a:r>
                        <a:rPr lang="en-US" baseline="0" dirty="0">
                          <a:solidFill>
                            <a:schemeClr val="bg1">
                              <a:lumMod val="85000"/>
                            </a:schemeClr>
                          </a:solidFill>
                        </a:rPr>
                        <a:t>attempted to be reclaimed from VM or resource pool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VM memory is</a:t>
                      </a:r>
                      <a:r>
                        <a:rPr lang="en-US" baseline="0" dirty="0">
                          <a:solidFill>
                            <a:schemeClr val="bg1">
                              <a:lumMod val="85000"/>
                            </a:schemeClr>
                          </a:solidFill>
                        </a:rPr>
                        <a:t> reclaimed</a:t>
                      </a:r>
                      <a:br>
                        <a:rPr lang="en-US" baseline="0" dirty="0">
                          <a:solidFill>
                            <a:schemeClr val="bg1">
                              <a:lumMod val="85000"/>
                            </a:schemeClr>
                          </a:solidFill>
                        </a:rPr>
                      </a:br>
                      <a:r>
                        <a:rPr lang="en-US" baseline="0" dirty="0">
                          <a:solidFill>
                            <a:schemeClr val="bg1">
                              <a:lumMod val="85000"/>
                            </a:schemeClr>
                          </a:solidFill>
                        </a:rPr>
                        <a:t>(e.g. the balloon “inflates”)</a:t>
                      </a:r>
                      <a:br>
                        <a:rPr lang="en-US" baseline="0" dirty="0">
                          <a:solidFill>
                            <a:schemeClr val="bg1">
                              <a:lumMod val="85000"/>
                            </a:schemeClr>
                          </a:solidFill>
                        </a:rPr>
                      </a:br>
                      <a:r>
                        <a:rPr lang="en-US" baseline="0" dirty="0">
                          <a:solidFill>
                            <a:schemeClr val="bg1">
                              <a:lumMod val="85000"/>
                            </a:schemeClr>
                          </a:solidFill>
                        </a:rPr>
                        <a:t>when MCTLTGT &gt; MCTLSZ,</a:t>
                      </a:r>
                      <a:br>
                        <a:rPr lang="en-US" baseline="0" dirty="0">
                          <a:solidFill>
                            <a:schemeClr val="bg1">
                              <a:lumMod val="85000"/>
                            </a:schemeClr>
                          </a:solidFill>
                        </a:rPr>
                      </a:br>
                      <a:r>
                        <a:rPr lang="en-US" baseline="0" dirty="0">
                          <a:solidFill>
                            <a:schemeClr val="bg1">
                              <a:lumMod val="85000"/>
                            </a:schemeClr>
                          </a:solidFill>
                        </a:rPr>
                        <a:t>as well as the opposite</a:t>
                      </a:r>
                      <a:endParaRPr lang="en-US" dirty="0">
                        <a:solidFill>
                          <a:schemeClr val="bg1">
                            <a:lumMod val="85000"/>
                          </a:schemeClr>
                        </a:solidFill>
                      </a:endParaRPr>
                    </a:p>
                  </a:txBody>
                  <a:tcPr/>
                </a:tc>
                <a:extLst>
                  <a:ext uri="{0D108BD9-81ED-4DB2-BD59-A6C34878D82A}">
                    <a16:rowId xmlns:a16="http://schemas.microsoft.com/office/drawing/2014/main" val="10002"/>
                  </a:ext>
                </a:extLst>
              </a:tr>
              <a:tr h="1188720">
                <a:tc>
                  <a:txBody>
                    <a:bodyPr/>
                    <a:lstStyle/>
                    <a:p>
                      <a:pPr algn="ctr"/>
                      <a:r>
                        <a:rPr lang="en-US" dirty="0">
                          <a:solidFill>
                            <a:schemeClr val="bg1">
                              <a:lumMod val="85000"/>
                            </a:schemeClr>
                          </a:solidFill>
                        </a:rPr>
                        <a:t>MCTLMAX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Maximum amount</a:t>
                      </a:r>
                      <a:r>
                        <a:rPr lang="en-US" baseline="0" dirty="0">
                          <a:solidFill>
                            <a:schemeClr val="bg1">
                              <a:lumMod val="85000"/>
                            </a:schemeClr>
                          </a:solidFill>
                        </a:rPr>
                        <a:t> of physical memory that could be reclaimed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Adjust and/or disable by adjusting value for </a:t>
                      </a:r>
                      <a:r>
                        <a:rPr lang="en-US" dirty="0" err="1">
                          <a:solidFill>
                            <a:schemeClr val="bg1">
                              <a:lumMod val="85000"/>
                            </a:schemeClr>
                          </a:solidFill>
                        </a:rPr>
                        <a:t>sched.mem.maxmemctl</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9652655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822960">
                <a:tc>
                  <a:txBody>
                    <a:bodyPr/>
                    <a:lstStyle/>
                    <a:p>
                      <a:pPr algn="ctr"/>
                      <a:r>
                        <a:rPr lang="en-US" dirty="0"/>
                        <a:t>MCTL?</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Is the memory balloon driver installed?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not, install VMware</a:t>
                      </a:r>
                      <a:r>
                        <a:rPr lang="en-US" baseline="0" dirty="0"/>
                        <a:t> Tools</a:t>
                      </a:r>
                      <a:endParaRPr lang="en-US" dirty="0"/>
                    </a:p>
                  </a:txBody>
                  <a:tcPr/>
                </a:tc>
                <a:extLst>
                  <a:ext uri="{0D108BD9-81ED-4DB2-BD59-A6C34878D82A}">
                    <a16:rowId xmlns:a16="http://schemas.microsoft.com/office/drawing/2014/main" val="10000"/>
                  </a:ext>
                </a:extLst>
              </a:tr>
              <a:tr h="118872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MCTLSZ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a:t>
                      </a:r>
                      <a:r>
                        <a:rPr lang="en-US" baseline="0" dirty="0"/>
                        <a:t> memory reclaimed from VM or resource pool via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MCTLSZ is changing, then the balloon driver is actively reclaiming memory</a:t>
                      </a:r>
                    </a:p>
                  </a:txBody>
                  <a:tcPr/>
                </a:tc>
                <a:extLst>
                  <a:ext uri="{0D108BD9-81ED-4DB2-BD59-A6C34878D82A}">
                    <a16:rowId xmlns:a16="http://schemas.microsoft.com/office/drawing/2014/main" val="10001"/>
                  </a:ext>
                </a:extLst>
              </a:tr>
              <a:tr h="1554480">
                <a:tc>
                  <a:txBody>
                    <a:bodyPr/>
                    <a:lstStyle/>
                    <a:p>
                      <a:pPr algn="ctr"/>
                      <a:r>
                        <a:rPr lang="en-US" dirty="0">
                          <a:solidFill>
                            <a:schemeClr val="bg1">
                              <a:lumMod val="85000"/>
                            </a:schemeClr>
                          </a:solidFill>
                        </a:rPr>
                        <a:t>MCTLTGT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Amount of physical memory </a:t>
                      </a:r>
                      <a:r>
                        <a:rPr lang="en-US" baseline="0" dirty="0">
                          <a:solidFill>
                            <a:schemeClr val="bg1">
                              <a:lumMod val="85000"/>
                            </a:schemeClr>
                          </a:solidFill>
                        </a:rPr>
                        <a:t>attempted to be reclaimed from VM or resource pool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VM memory is</a:t>
                      </a:r>
                      <a:r>
                        <a:rPr lang="en-US" baseline="0" dirty="0">
                          <a:solidFill>
                            <a:schemeClr val="bg1">
                              <a:lumMod val="85000"/>
                            </a:schemeClr>
                          </a:solidFill>
                        </a:rPr>
                        <a:t> reclaimed</a:t>
                      </a:r>
                      <a:br>
                        <a:rPr lang="en-US" baseline="0" dirty="0">
                          <a:solidFill>
                            <a:schemeClr val="bg1">
                              <a:lumMod val="85000"/>
                            </a:schemeClr>
                          </a:solidFill>
                        </a:rPr>
                      </a:br>
                      <a:r>
                        <a:rPr lang="en-US" baseline="0" dirty="0">
                          <a:solidFill>
                            <a:schemeClr val="bg1">
                              <a:lumMod val="85000"/>
                            </a:schemeClr>
                          </a:solidFill>
                        </a:rPr>
                        <a:t>(e.g. the balloon “inflates”)</a:t>
                      </a:r>
                      <a:br>
                        <a:rPr lang="en-US" baseline="0" dirty="0">
                          <a:solidFill>
                            <a:schemeClr val="bg1">
                              <a:lumMod val="85000"/>
                            </a:schemeClr>
                          </a:solidFill>
                        </a:rPr>
                      </a:br>
                      <a:r>
                        <a:rPr lang="en-US" baseline="0" dirty="0">
                          <a:solidFill>
                            <a:schemeClr val="bg1">
                              <a:lumMod val="85000"/>
                            </a:schemeClr>
                          </a:solidFill>
                        </a:rPr>
                        <a:t>when MCTLTGT &gt; MCTLSZ,</a:t>
                      </a:r>
                      <a:br>
                        <a:rPr lang="en-US" baseline="0" dirty="0">
                          <a:solidFill>
                            <a:schemeClr val="bg1">
                              <a:lumMod val="85000"/>
                            </a:schemeClr>
                          </a:solidFill>
                        </a:rPr>
                      </a:br>
                      <a:r>
                        <a:rPr lang="en-US" baseline="0" dirty="0">
                          <a:solidFill>
                            <a:schemeClr val="bg1">
                              <a:lumMod val="85000"/>
                            </a:schemeClr>
                          </a:solidFill>
                        </a:rPr>
                        <a:t>as well as the opposite</a:t>
                      </a:r>
                      <a:endParaRPr lang="en-US" dirty="0">
                        <a:solidFill>
                          <a:schemeClr val="bg1">
                            <a:lumMod val="85000"/>
                          </a:schemeClr>
                        </a:solidFill>
                      </a:endParaRPr>
                    </a:p>
                  </a:txBody>
                  <a:tcPr/>
                </a:tc>
                <a:extLst>
                  <a:ext uri="{0D108BD9-81ED-4DB2-BD59-A6C34878D82A}">
                    <a16:rowId xmlns:a16="http://schemas.microsoft.com/office/drawing/2014/main" val="10002"/>
                  </a:ext>
                </a:extLst>
              </a:tr>
              <a:tr h="1188720">
                <a:tc>
                  <a:txBody>
                    <a:bodyPr/>
                    <a:lstStyle/>
                    <a:p>
                      <a:pPr algn="ctr"/>
                      <a:r>
                        <a:rPr lang="en-US" dirty="0">
                          <a:solidFill>
                            <a:schemeClr val="bg1">
                              <a:lumMod val="85000"/>
                            </a:schemeClr>
                          </a:solidFill>
                        </a:rPr>
                        <a:t>MCTLMAX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Maximum amount</a:t>
                      </a:r>
                      <a:r>
                        <a:rPr lang="en-US" baseline="0" dirty="0">
                          <a:solidFill>
                            <a:schemeClr val="bg1">
                              <a:lumMod val="85000"/>
                            </a:schemeClr>
                          </a:solidFill>
                        </a:rPr>
                        <a:t> of physical memory that could be reclaimed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Adjust and/or disable by adjusting value for </a:t>
                      </a:r>
                      <a:r>
                        <a:rPr lang="en-US" dirty="0" err="1">
                          <a:solidFill>
                            <a:schemeClr val="bg1">
                              <a:lumMod val="85000"/>
                            </a:schemeClr>
                          </a:solidFill>
                        </a:rPr>
                        <a:t>sched.mem.maxmemctl</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5834450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822960">
                <a:tc>
                  <a:txBody>
                    <a:bodyPr/>
                    <a:lstStyle/>
                    <a:p>
                      <a:pPr algn="ctr"/>
                      <a:r>
                        <a:rPr lang="en-US" dirty="0"/>
                        <a:t>MCTL?</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Is the memory balloon driver installed?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not, install VMware</a:t>
                      </a:r>
                      <a:r>
                        <a:rPr lang="en-US" baseline="0" dirty="0"/>
                        <a:t> Tools</a:t>
                      </a:r>
                      <a:endParaRPr lang="en-US" dirty="0"/>
                    </a:p>
                  </a:txBody>
                  <a:tcPr/>
                </a:tc>
                <a:extLst>
                  <a:ext uri="{0D108BD9-81ED-4DB2-BD59-A6C34878D82A}">
                    <a16:rowId xmlns:a16="http://schemas.microsoft.com/office/drawing/2014/main" val="10000"/>
                  </a:ext>
                </a:extLst>
              </a:tr>
              <a:tr h="118872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MCTLSZ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a:t>
                      </a:r>
                      <a:r>
                        <a:rPr lang="en-US" baseline="0" dirty="0"/>
                        <a:t> memory reclaimed from VM or resource pool via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MCTLSZ is changing, then the balloon driver is actively reclaiming memory</a:t>
                      </a:r>
                    </a:p>
                  </a:txBody>
                  <a:tcPr/>
                </a:tc>
                <a:extLst>
                  <a:ext uri="{0D108BD9-81ED-4DB2-BD59-A6C34878D82A}">
                    <a16:rowId xmlns:a16="http://schemas.microsoft.com/office/drawing/2014/main" val="10001"/>
                  </a:ext>
                </a:extLst>
              </a:tr>
              <a:tr h="1554480">
                <a:tc>
                  <a:txBody>
                    <a:bodyPr/>
                    <a:lstStyle/>
                    <a:p>
                      <a:pPr algn="ctr"/>
                      <a:r>
                        <a:rPr lang="en-US" dirty="0"/>
                        <a:t>MCTLTGT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 memory </a:t>
                      </a:r>
                      <a:r>
                        <a:rPr lang="en-US" baseline="0" dirty="0"/>
                        <a:t>attempted to be reclaimed from VM or resource pool by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 memory is</a:t>
                      </a:r>
                      <a:r>
                        <a:rPr lang="en-US" baseline="0" dirty="0"/>
                        <a:t> reclaimed</a:t>
                      </a:r>
                      <a:br>
                        <a:rPr lang="en-US" baseline="0" dirty="0"/>
                      </a:br>
                      <a:r>
                        <a:rPr lang="en-US" baseline="0" dirty="0"/>
                        <a:t>(e.g. the balloon “inflates”)</a:t>
                      </a:r>
                      <a:br>
                        <a:rPr lang="en-US" baseline="0" dirty="0"/>
                      </a:br>
                      <a:r>
                        <a:rPr lang="en-US" baseline="0" dirty="0"/>
                        <a:t>when MCTLTGT &gt; MCTLSZ,</a:t>
                      </a:r>
                      <a:br>
                        <a:rPr lang="en-US" baseline="0" dirty="0"/>
                      </a:br>
                      <a:r>
                        <a:rPr lang="en-US" baseline="0" dirty="0"/>
                        <a:t>as well as the opposite</a:t>
                      </a:r>
                      <a:endParaRPr lang="en-US" dirty="0"/>
                    </a:p>
                  </a:txBody>
                  <a:tcPr/>
                </a:tc>
                <a:extLst>
                  <a:ext uri="{0D108BD9-81ED-4DB2-BD59-A6C34878D82A}">
                    <a16:rowId xmlns:a16="http://schemas.microsoft.com/office/drawing/2014/main" val="10002"/>
                  </a:ext>
                </a:extLst>
              </a:tr>
              <a:tr h="1188720">
                <a:tc>
                  <a:txBody>
                    <a:bodyPr/>
                    <a:lstStyle/>
                    <a:p>
                      <a:pPr algn="ctr"/>
                      <a:r>
                        <a:rPr lang="en-US" dirty="0">
                          <a:solidFill>
                            <a:schemeClr val="bg1">
                              <a:lumMod val="85000"/>
                            </a:schemeClr>
                          </a:solidFill>
                        </a:rPr>
                        <a:t>MCTLMAX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Maximum amount</a:t>
                      </a:r>
                      <a:r>
                        <a:rPr lang="en-US" baseline="0" dirty="0">
                          <a:solidFill>
                            <a:schemeClr val="bg1">
                              <a:lumMod val="85000"/>
                            </a:schemeClr>
                          </a:solidFill>
                        </a:rPr>
                        <a:t> of physical memory that could be reclaimed by ballooning</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Adjust and/or disable by adjusting value for </a:t>
                      </a:r>
                      <a:r>
                        <a:rPr lang="en-US" dirty="0" err="1">
                          <a:solidFill>
                            <a:schemeClr val="bg1">
                              <a:lumMod val="85000"/>
                            </a:schemeClr>
                          </a:solidFill>
                        </a:rPr>
                        <a:t>sched.mem.maxmemctl</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1541176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MCTL?</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Is the memory balloon driver installed?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not, install VMware</a:t>
                      </a:r>
                      <a:r>
                        <a:rPr lang="en-US" baseline="0" dirty="0"/>
                        <a:t> Tools</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MCTLSZ</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a:t>
                      </a:r>
                      <a:r>
                        <a:rPr lang="en-US" baseline="0" dirty="0"/>
                        <a:t> memory reclaimed from VM or resource pool via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If MCTLSZ is changing, then the balloon driver is actively reclaiming memory</a:t>
                      </a:r>
                    </a:p>
                  </a:txBody>
                  <a:tcPr/>
                </a:tc>
                <a:extLst>
                  <a:ext uri="{0D108BD9-81ED-4DB2-BD59-A6C34878D82A}">
                    <a16:rowId xmlns:a16="http://schemas.microsoft.com/office/drawing/2014/main" val="10001"/>
                  </a:ext>
                </a:extLst>
              </a:tr>
              <a:tr h="370840">
                <a:tc>
                  <a:txBody>
                    <a:bodyPr/>
                    <a:lstStyle/>
                    <a:p>
                      <a:pPr algn="ctr"/>
                      <a:r>
                        <a:rPr lang="en-US" dirty="0"/>
                        <a:t>MCTLTGT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Amount of physical memory </a:t>
                      </a:r>
                      <a:r>
                        <a:rPr lang="en-US" baseline="0" dirty="0"/>
                        <a:t>attempted to be reclaimed from VM or resource pool by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 memory is</a:t>
                      </a:r>
                      <a:r>
                        <a:rPr lang="en-US" baseline="0" dirty="0"/>
                        <a:t> reclaimed</a:t>
                      </a:r>
                      <a:br>
                        <a:rPr lang="en-US" baseline="0" dirty="0"/>
                      </a:br>
                      <a:r>
                        <a:rPr lang="en-US" baseline="0" dirty="0"/>
                        <a:t>(e.g. the balloon “inflates”)</a:t>
                      </a:r>
                      <a:br>
                        <a:rPr lang="en-US" baseline="0" dirty="0"/>
                      </a:br>
                      <a:r>
                        <a:rPr lang="en-US" baseline="0" dirty="0"/>
                        <a:t>when MCTLTGT &gt; MCTLSZ,</a:t>
                      </a:r>
                      <a:br>
                        <a:rPr lang="en-US" baseline="0" dirty="0"/>
                      </a:br>
                      <a:r>
                        <a:rPr lang="en-US" baseline="0" dirty="0"/>
                        <a:t>as well as the opposite</a:t>
                      </a:r>
                      <a:endParaRPr lang="en-US" dirty="0"/>
                    </a:p>
                  </a:txBody>
                  <a:tcPr/>
                </a:tc>
                <a:extLst>
                  <a:ext uri="{0D108BD9-81ED-4DB2-BD59-A6C34878D82A}">
                    <a16:rowId xmlns:a16="http://schemas.microsoft.com/office/drawing/2014/main" val="10002"/>
                  </a:ext>
                </a:extLst>
              </a:tr>
              <a:tr h="370840">
                <a:tc>
                  <a:txBody>
                    <a:bodyPr/>
                    <a:lstStyle/>
                    <a:p>
                      <a:pPr algn="ctr"/>
                      <a:r>
                        <a:rPr lang="en-US" dirty="0"/>
                        <a:t>MCTLMAX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Maximum amount</a:t>
                      </a:r>
                      <a:r>
                        <a:rPr lang="en-US" baseline="0" dirty="0"/>
                        <a:t> of physical memory that could be reclaimed by ballooning</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Adjust and/or disable by adjusting value for </a:t>
                      </a:r>
                      <a:r>
                        <a:rPr lang="en-US" dirty="0" err="1"/>
                        <a:t>sched.mem.maxmemctl</a:t>
                      </a:r>
                      <a:endParaRPr lang="en-US" dirty="0"/>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789100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solidFill>
                            <a:schemeClr val="bg1">
                              <a:lumMod val="85000"/>
                            </a:schemeClr>
                          </a:solidFill>
                        </a:rPr>
                        <a:t>SWCUR</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Current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SWCUR</a:t>
                      </a:r>
                      <a:r>
                        <a:rPr lang="en-US" baseline="0" dirty="0">
                          <a:solidFill>
                            <a:schemeClr val="bg1">
                              <a:lumMod val="85000"/>
                            </a:schemeClr>
                          </a:solidFill>
                        </a:rPr>
                        <a:t> means guest physical memory has been moved from RAM to disk</a:t>
                      </a:r>
                      <a:endParaRPr lang="en-US" dirty="0">
                        <a:solidFill>
                          <a:schemeClr val="bg1">
                            <a:lumMod val="85000"/>
                          </a:schemeClr>
                        </a:solidFill>
                      </a:endParaRPr>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SWTGT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Target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VMware</a:t>
                      </a:r>
                      <a:r>
                        <a:rPr lang="en-US" baseline="0" dirty="0">
                          <a:solidFill>
                            <a:schemeClr val="bg1">
                              <a:lumMod val="85000"/>
                            </a:schemeClr>
                          </a:solidFill>
                        </a:rPr>
                        <a:t> internal use</a:t>
                      </a:r>
                      <a:endParaRPr lang="en-US" dirty="0">
                        <a:solidFill>
                          <a:schemeClr val="bg1">
                            <a:lumMod val="85000"/>
                          </a:schemeClr>
                        </a:solidFill>
                      </a:endParaRPr>
                    </a:p>
                  </a:txBody>
                  <a:tcPr/>
                </a:tc>
                <a:extLst>
                  <a:ext uri="{0D108BD9-81ED-4DB2-BD59-A6C34878D82A}">
                    <a16:rowId xmlns:a16="http://schemas.microsoft.com/office/drawing/2014/main" val="10001"/>
                  </a:ext>
                </a:extLst>
              </a:tr>
              <a:tr h="370840">
                <a:tc>
                  <a:txBody>
                    <a:bodyPr/>
                    <a:lstStyle/>
                    <a:p>
                      <a:pPr algn="ctr"/>
                      <a:r>
                        <a:rPr lang="en-US" dirty="0">
                          <a:solidFill>
                            <a:schemeClr val="bg1">
                              <a:lumMod val="85000"/>
                            </a:schemeClr>
                          </a:solidFill>
                        </a:rPr>
                        <a:t>SWR/s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a:t>
                      </a:r>
                      <a:r>
                        <a:rPr lang="en-US" baseline="0" dirty="0">
                          <a:solidFill>
                            <a:schemeClr val="bg1">
                              <a:lumMod val="85000"/>
                            </a:schemeClr>
                          </a:solidFill>
                        </a:rPr>
                        <a:t> at which memory is being swapped in from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SWR/s</a:t>
                      </a:r>
                      <a:r>
                        <a:rPr lang="en-US" baseline="0" dirty="0">
                          <a:solidFill>
                            <a:schemeClr val="bg1">
                              <a:lumMod val="85000"/>
                            </a:schemeClr>
                          </a:solidFill>
                        </a:rPr>
                        <a:t> will generally indicate poor VM performance when VM needs those swapped memory pages</a:t>
                      </a:r>
                      <a:endParaRPr lang="en-US" dirty="0">
                        <a:solidFill>
                          <a:schemeClr val="bg1">
                            <a:lumMod val="85000"/>
                          </a:schemeClr>
                        </a:solidFill>
                      </a:endParaRPr>
                    </a:p>
                  </a:txBody>
                  <a:tcPr/>
                </a:tc>
                <a:extLst>
                  <a:ext uri="{0D108BD9-81ED-4DB2-BD59-A6C34878D82A}">
                    <a16:rowId xmlns:a16="http://schemas.microsoft.com/office/drawing/2014/main" val="10002"/>
                  </a:ext>
                </a:extLst>
              </a:tr>
              <a:tr h="370840">
                <a:tc>
                  <a:txBody>
                    <a:bodyPr/>
                    <a:lstStyle/>
                    <a:p>
                      <a:pPr algn="ctr"/>
                      <a:r>
                        <a:rPr lang="en-US" dirty="0">
                          <a:solidFill>
                            <a:schemeClr val="bg1">
                              <a:lumMod val="85000"/>
                            </a:schemeClr>
                          </a:solidFill>
                        </a:rPr>
                        <a:t>SWW/s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 at which memory is</a:t>
                      </a:r>
                      <a:r>
                        <a:rPr lang="en-US" baseline="0" dirty="0">
                          <a:solidFill>
                            <a:schemeClr val="bg1">
                              <a:lumMod val="85000"/>
                            </a:schemeClr>
                          </a:solidFill>
                        </a:rPr>
                        <a:t> being swapped out to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SWW/s</a:t>
                      </a:r>
                      <a:r>
                        <a:rPr lang="en-US" baseline="0" dirty="0">
                          <a:solidFill>
                            <a:schemeClr val="bg1">
                              <a:lumMod val="85000"/>
                            </a:schemeClr>
                          </a:solidFill>
                        </a:rPr>
                        <a:t> often indicates memory resource contention, either out of RAM or deliberate resource constraint</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5868823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SWCUR</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Current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SWCUR</a:t>
                      </a:r>
                      <a:r>
                        <a:rPr lang="en-US" baseline="0" dirty="0"/>
                        <a:t> means guest physical memory has been moved from RAM to disk</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SWTGT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Target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VMware</a:t>
                      </a:r>
                      <a:r>
                        <a:rPr lang="en-US" baseline="0" dirty="0">
                          <a:solidFill>
                            <a:schemeClr val="bg1">
                              <a:lumMod val="85000"/>
                            </a:schemeClr>
                          </a:solidFill>
                        </a:rPr>
                        <a:t> internal use</a:t>
                      </a:r>
                      <a:endParaRPr lang="en-US" dirty="0">
                        <a:solidFill>
                          <a:schemeClr val="bg1">
                            <a:lumMod val="85000"/>
                          </a:schemeClr>
                        </a:solidFill>
                      </a:endParaRPr>
                    </a:p>
                  </a:txBody>
                  <a:tcPr/>
                </a:tc>
                <a:extLst>
                  <a:ext uri="{0D108BD9-81ED-4DB2-BD59-A6C34878D82A}">
                    <a16:rowId xmlns:a16="http://schemas.microsoft.com/office/drawing/2014/main" val="10001"/>
                  </a:ext>
                </a:extLst>
              </a:tr>
              <a:tr h="370840">
                <a:tc>
                  <a:txBody>
                    <a:bodyPr/>
                    <a:lstStyle/>
                    <a:p>
                      <a:pPr algn="ctr"/>
                      <a:r>
                        <a:rPr lang="en-US" dirty="0">
                          <a:solidFill>
                            <a:schemeClr val="bg1">
                              <a:lumMod val="85000"/>
                            </a:schemeClr>
                          </a:solidFill>
                        </a:rPr>
                        <a:t>SWR/s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a:t>
                      </a:r>
                      <a:r>
                        <a:rPr lang="en-US" baseline="0" dirty="0">
                          <a:solidFill>
                            <a:schemeClr val="bg1">
                              <a:lumMod val="85000"/>
                            </a:schemeClr>
                          </a:solidFill>
                        </a:rPr>
                        <a:t> at which memory is being swapped in from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SWR/s</a:t>
                      </a:r>
                      <a:r>
                        <a:rPr lang="en-US" baseline="0" dirty="0">
                          <a:solidFill>
                            <a:schemeClr val="bg1">
                              <a:lumMod val="85000"/>
                            </a:schemeClr>
                          </a:solidFill>
                        </a:rPr>
                        <a:t> will generally indicate poor VM performance when VM needs those swapped memory pages</a:t>
                      </a:r>
                      <a:endParaRPr lang="en-US" dirty="0">
                        <a:solidFill>
                          <a:schemeClr val="bg1">
                            <a:lumMod val="85000"/>
                          </a:schemeClr>
                        </a:solidFill>
                      </a:endParaRPr>
                    </a:p>
                  </a:txBody>
                  <a:tcPr/>
                </a:tc>
                <a:extLst>
                  <a:ext uri="{0D108BD9-81ED-4DB2-BD59-A6C34878D82A}">
                    <a16:rowId xmlns:a16="http://schemas.microsoft.com/office/drawing/2014/main" val="10002"/>
                  </a:ext>
                </a:extLst>
              </a:tr>
              <a:tr h="370840">
                <a:tc>
                  <a:txBody>
                    <a:bodyPr/>
                    <a:lstStyle/>
                    <a:p>
                      <a:pPr algn="ctr"/>
                      <a:r>
                        <a:rPr lang="en-US" dirty="0">
                          <a:solidFill>
                            <a:schemeClr val="bg1">
                              <a:lumMod val="85000"/>
                            </a:schemeClr>
                          </a:solidFill>
                        </a:rPr>
                        <a:t>SWW/s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 at which memory is</a:t>
                      </a:r>
                      <a:r>
                        <a:rPr lang="en-US" baseline="0" dirty="0">
                          <a:solidFill>
                            <a:schemeClr val="bg1">
                              <a:lumMod val="85000"/>
                            </a:schemeClr>
                          </a:solidFill>
                        </a:rPr>
                        <a:t> being swapped out to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SWW/s</a:t>
                      </a:r>
                      <a:r>
                        <a:rPr lang="en-US" baseline="0" dirty="0">
                          <a:solidFill>
                            <a:schemeClr val="bg1">
                              <a:lumMod val="85000"/>
                            </a:schemeClr>
                          </a:solidFill>
                        </a:rPr>
                        <a:t> often indicates memory resource contention, either out of RAM or deliberate resource constraint</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29832888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SWCUR</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Current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SWCUR</a:t>
                      </a:r>
                      <a:r>
                        <a:rPr lang="en-US" baseline="0" dirty="0"/>
                        <a:t> means guest physical memory has been moved from RAM to disk</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SWTGT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Target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VMware</a:t>
                      </a:r>
                      <a:r>
                        <a:rPr lang="en-US" baseline="0" dirty="0"/>
                        <a:t> internal use</a:t>
                      </a:r>
                      <a:endParaRPr lang="en-US" dirty="0"/>
                    </a:p>
                  </a:txBody>
                  <a:tcPr/>
                </a:tc>
                <a:extLst>
                  <a:ext uri="{0D108BD9-81ED-4DB2-BD59-A6C34878D82A}">
                    <a16:rowId xmlns:a16="http://schemas.microsoft.com/office/drawing/2014/main" val="10001"/>
                  </a:ext>
                </a:extLst>
              </a:tr>
              <a:tr h="370840">
                <a:tc>
                  <a:txBody>
                    <a:bodyPr/>
                    <a:lstStyle/>
                    <a:p>
                      <a:pPr algn="ctr"/>
                      <a:r>
                        <a:rPr lang="en-US" dirty="0">
                          <a:solidFill>
                            <a:schemeClr val="bg1">
                              <a:lumMod val="85000"/>
                            </a:schemeClr>
                          </a:solidFill>
                        </a:rPr>
                        <a:t>SWR/s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a:t>
                      </a:r>
                      <a:r>
                        <a:rPr lang="en-US" baseline="0" dirty="0">
                          <a:solidFill>
                            <a:schemeClr val="bg1">
                              <a:lumMod val="85000"/>
                            </a:schemeClr>
                          </a:solidFill>
                        </a:rPr>
                        <a:t> at which memory is being swapped in from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SWR/s</a:t>
                      </a:r>
                      <a:r>
                        <a:rPr lang="en-US" baseline="0" dirty="0">
                          <a:solidFill>
                            <a:schemeClr val="bg1">
                              <a:lumMod val="85000"/>
                            </a:schemeClr>
                          </a:solidFill>
                        </a:rPr>
                        <a:t> will generally indicate poor VM performance when VM needs those swapped memory pages</a:t>
                      </a:r>
                      <a:endParaRPr lang="en-US" dirty="0">
                        <a:solidFill>
                          <a:schemeClr val="bg1">
                            <a:lumMod val="85000"/>
                          </a:schemeClr>
                        </a:solidFill>
                      </a:endParaRPr>
                    </a:p>
                  </a:txBody>
                  <a:tcPr/>
                </a:tc>
                <a:extLst>
                  <a:ext uri="{0D108BD9-81ED-4DB2-BD59-A6C34878D82A}">
                    <a16:rowId xmlns:a16="http://schemas.microsoft.com/office/drawing/2014/main" val="10002"/>
                  </a:ext>
                </a:extLst>
              </a:tr>
              <a:tr h="370840">
                <a:tc>
                  <a:txBody>
                    <a:bodyPr/>
                    <a:lstStyle/>
                    <a:p>
                      <a:pPr algn="ctr"/>
                      <a:r>
                        <a:rPr lang="en-US" dirty="0">
                          <a:solidFill>
                            <a:schemeClr val="bg1">
                              <a:lumMod val="85000"/>
                            </a:schemeClr>
                          </a:solidFill>
                        </a:rPr>
                        <a:t>SWW/s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 at which memory is</a:t>
                      </a:r>
                      <a:r>
                        <a:rPr lang="en-US" baseline="0" dirty="0">
                          <a:solidFill>
                            <a:schemeClr val="bg1">
                              <a:lumMod val="85000"/>
                            </a:schemeClr>
                          </a:solidFill>
                        </a:rPr>
                        <a:t> being swapped out to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SWW/s</a:t>
                      </a:r>
                      <a:r>
                        <a:rPr lang="en-US" baseline="0" dirty="0">
                          <a:solidFill>
                            <a:schemeClr val="bg1">
                              <a:lumMod val="85000"/>
                            </a:schemeClr>
                          </a:solidFill>
                        </a:rPr>
                        <a:t> often indicates memory resource contention, either out of RAM or deliberate resource constraint</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2004653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188720">
                <a:tc>
                  <a:txBody>
                    <a:bodyPr/>
                    <a:lstStyle/>
                    <a:p>
                      <a:pPr algn="ctr"/>
                      <a:r>
                        <a:rPr lang="en-US" dirty="0"/>
                        <a:t>SWCUR</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Current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SWCUR</a:t>
                      </a:r>
                      <a:r>
                        <a:rPr lang="en-US" baseline="0" dirty="0"/>
                        <a:t> means guest physical memory has been moved from RAM to disk</a:t>
                      </a:r>
                      <a:endParaRPr lang="en-US" dirty="0"/>
                    </a:p>
                  </a:txBody>
                  <a:tcPr/>
                </a:tc>
                <a:extLst>
                  <a:ext uri="{0D108BD9-81ED-4DB2-BD59-A6C34878D82A}">
                    <a16:rowId xmlns:a16="http://schemas.microsoft.com/office/drawing/2014/main" val="10000"/>
                  </a:ext>
                </a:extLst>
              </a:tr>
              <a:tr h="45720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SWTGT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Target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VMware</a:t>
                      </a:r>
                      <a:r>
                        <a:rPr lang="en-US" baseline="0" dirty="0"/>
                        <a:t> internal use</a:t>
                      </a:r>
                      <a:endParaRPr lang="en-US" dirty="0"/>
                    </a:p>
                  </a:txBody>
                  <a:tcPr/>
                </a:tc>
                <a:extLst>
                  <a:ext uri="{0D108BD9-81ED-4DB2-BD59-A6C34878D82A}">
                    <a16:rowId xmlns:a16="http://schemas.microsoft.com/office/drawing/2014/main" val="10001"/>
                  </a:ext>
                </a:extLst>
              </a:tr>
              <a:tr h="1554480">
                <a:tc>
                  <a:txBody>
                    <a:bodyPr/>
                    <a:lstStyle/>
                    <a:p>
                      <a:pPr algn="ctr"/>
                      <a:r>
                        <a:rPr lang="en-US" dirty="0"/>
                        <a:t>SWR/s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Rate</a:t>
                      </a:r>
                      <a:r>
                        <a:rPr lang="en-US" baseline="0" dirty="0"/>
                        <a:t> at which memory is being swapped in from disk</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SWR/s</a:t>
                      </a:r>
                      <a:r>
                        <a:rPr lang="en-US" baseline="0" dirty="0"/>
                        <a:t> will generally indicate poor VM performance when VM needs those swapped memory pages</a:t>
                      </a:r>
                      <a:endParaRPr lang="en-US" dirty="0"/>
                    </a:p>
                  </a:txBody>
                  <a:tcPr/>
                </a:tc>
                <a:extLst>
                  <a:ext uri="{0D108BD9-81ED-4DB2-BD59-A6C34878D82A}">
                    <a16:rowId xmlns:a16="http://schemas.microsoft.com/office/drawing/2014/main" val="10002"/>
                  </a:ext>
                </a:extLst>
              </a:tr>
              <a:tr h="1554480">
                <a:tc>
                  <a:txBody>
                    <a:bodyPr/>
                    <a:lstStyle/>
                    <a:p>
                      <a:pPr algn="ctr"/>
                      <a:r>
                        <a:rPr lang="en-US" dirty="0">
                          <a:solidFill>
                            <a:schemeClr val="bg1">
                              <a:lumMod val="85000"/>
                            </a:schemeClr>
                          </a:solidFill>
                        </a:rPr>
                        <a:t>SWW/s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Rate at which memory is</a:t>
                      </a:r>
                      <a:r>
                        <a:rPr lang="en-US" baseline="0" dirty="0">
                          <a:solidFill>
                            <a:schemeClr val="bg1">
                              <a:lumMod val="85000"/>
                            </a:schemeClr>
                          </a:solidFill>
                        </a:rPr>
                        <a:t> being swapped out to disk</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SWW/s</a:t>
                      </a:r>
                      <a:r>
                        <a:rPr lang="en-US" baseline="0" dirty="0">
                          <a:solidFill>
                            <a:schemeClr val="bg1">
                              <a:lumMod val="85000"/>
                            </a:schemeClr>
                          </a:solidFill>
                        </a:rPr>
                        <a:t> often indicates memory resource contention, either out of RAM or deliberate resource constraint</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3230229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solidFill>
                  <a:schemeClr val="bg1">
                    <a:lumMod val="75000"/>
                  </a:schemeClr>
                </a:solidFill>
              </a:rPr>
              <a:t>The Platform Services Controller (PSC) facilitates:</a:t>
            </a:r>
          </a:p>
          <a:p>
            <a:pPr lvl="1"/>
            <a:r>
              <a:rPr lang="en-US" dirty="0">
                <a:solidFill>
                  <a:schemeClr val="bg1">
                    <a:lumMod val="75000"/>
                  </a:schemeClr>
                </a:solidFill>
              </a:rPr>
              <a:t>Single Sign-On</a:t>
            </a:r>
          </a:p>
          <a:p>
            <a:pPr lvl="1"/>
            <a:r>
              <a:rPr lang="en-US" dirty="0">
                <a:solidFill>
                  <a:schemeClr val="bg1">
                    <a:lumMod val="75000"/>
                  </a:schemeClr>
                </a:solidFill>
              </a:rPr>
              <a:t>Licensing</a:t>
            </a:r>
          </a:p>
          <a:p>
            <a:pPr lvl="1"/>
            <a:r>
              <a:rPr lang="en-US" dirty="0">
                <a:solidFill>
                  <a:schemeClr val="bg1">
                    <a:lumMod val="75000"/>
                  </a:schemeClr>
                </a:solidFill>
              </a:rPr>
              <a:t>VM Certificate Authority</a:t>
            </a:r>
          </a:p>
          <a:p>
            <a:r>
              <a:rPr lang="en-US" dirty="0"/>
              <a:t>Embedded PSC</a:t>
            </a:r>
          </a:p>
          <a:p>
            <a:pPr lvl="1"/>
            <a:r>
              <a:rPr lang="en-US" dirty="0"/>
              <a:t>Sufficient for most environments. Easiest to deploy, maintain, and backup.</a:t>
            </a:r>
          </a:p>
          <a:p>
            <a:pPr lvl="1"/>
            <a:r>
              <a:rPr lang="en-US" dirty="0"/>
              <a:t>Aimed at minimizing fault domains. </a:t>
            </a:r>
          </a:p>
          <a:p>
            <a:pPr lvl="1"/>
            <a:r>
              <a:rPr lang="en-US" dirty="0"/>
              <a:t>Use in conjunction with one VMware Product or Solution.</a:t>
            </a:r>
          </a:p>
          <a:p>
            <a:pPr lvl="1"/>
            <a:r>
              <a:rPr lang="en-US" dirty="0"/>
              <a:t>Multiple standalone instances supported.</a:t>
            </a:r>
          </a:p>
          <a:p>
            <a:pPr lvl="1"/>
            <a:r>
              <a:rPr lang="en-US" dirty="0"/>
              <a:t>Replication between embedded instances not supported.</a:t>
            </a:r>
          </a:p>
        </p:txBody>
      </p:sp>
      <p:sp>
        <p:nvSpPr>
          <p:cNvPr id="3" name="Title 2"/>
          <p:cNvSpPr>
            <a:spLocks noGrp="1"/>
          </p:cNvSpPr>
          <p:nvPr>
            <p:ph type="title"/>
          </p:nvPr>
        </p:nvSpPr>
        <p:spPr/>
        <p:txBody>
          <a:bodyPr/>
          <a:lstStyle/>
          <a:p>
            <a:r>
              <a:rPr lang="en-US" dirty="0"/>
              <a:t>Configure Platform Services Controller</a:t>
            </a:r>
          </a:p>
        </p:txBody>
      </p:sp>
      <p:sp>
        <p:nvSpPr>
          <p:cNvPr id="6" name="Chevron 5"/>
          <p:cNvSpPr/>
          <p:nvPr/>
        </p:nvSpPr>
        <p:spPr>
          <a:xfrm>
            <a:off x="368300" y="411184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Chevron 6"/>
          <p:cNvSpPr/>
          <p:nvPr/>
        </p:nvSpPr>
        <p:spPr>
          <a:xfrm>
            <a:off x="368300" y="4571343"/>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8" name="Chevron 7"/>
          <p:cNvSpPr/>
          <p:nvPr/>
        </p:nvSpPr>
        <p:spPr>
          <a:xfrm>
            <a:off x="368300" y="5028543"/>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9" name="Chevron 8"/>
          <p:cNvSpPr/>
          <p:nvPr/>
        </p:nvSpPr>
        <p:spPr>
          <a:xfrm>
            <a:off x="368300" y="5485743"/>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Chevron 9"/>
          <p:cNvSpPr/>
          <p:nvPr/>
        </p:nvSpPr>
        <p:spPr>
          <a:xfrm>
            <a:off x="368300" y="5939989"/>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7152846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
                                        <p:tgtEl>
                                          <p:spTgt spid="6"/>
                                        </p:tgtEl>
                                      </p:cBhvr>
                                    </p:animEffect>
                                    <p:set>
                                      <p:cBhvr>
                                        <p:cTn id="12" dur="1" fill="hold">
                                          <p:stCondLst>
                                            <p:cond delay="199"/>
                                          </p:stCondLst>
                                        </p:cTn>
                                        <p:tgtEl>
                                          <p:spTgt spid="6"/>
                                        </p:tgtEl>
                                        <p:attrNameLst>
                                          <p:attrName>style.visibility</p:attrName>
                                        </p:attrNameLst>
                                      </p:cBhvr>
                                      <p:to>
                                        <p:strVal val="hidden"/>
                                      </p:to>
                                    </p:se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00"/>
                                        <p:tgtEl>
                                          <p:spTgt spid="7"/>
                                        </p:tgtEl>
                                      </p:cBhvr>
                                    </p:animEffect>
                                    <p:set>
                                      <p:cBhvr>
                                        <p:cTn id="21" dur="1" fill="hold">
                                          <p:stCondLst>
                                            <p:cond delay="199"/>
                                          </p:stCondLst>
                                        </p:cTn>
                                        <p:tgtEl>
                                          <p:spTgt spid="7"/>
                                        </p:tgtEl>
                                        <p:attrNameLst>
                                          <p:attrName>style.visibility</p:attrName>
                                        </p:attrNameLst>
                                      </p:cBhvr>
                                      <p:to>
                                        <p:strVal val="hidden"/>
                                      </p:to>
                                    </p:set>
                                  </p:childTnLst>
                                </p:cTn>
                              </p:par>
                            </p:childTnLst>
                          </p:cTn>
                        </p:par>
                        <p:par>
                          <p:cTn id="22" fill="hold">
                            <p:stCondLst>
                              <p:cond delay="2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00"/>
                                        <p:tgtEl>
                                          <p:spTgt spid="8"/>
                                        </p:tgtEl>
                                      </p:cBhvr>
                                    </p:animEffect>
                                    <p:set>
                                      <p:cBhvr>
                                        <p:cTn id="30" dur="1" fill="hold">
                                          <p:stCondLst>
                                            <p:cond delay="199"/>
                                          </p:stCondLst>
                                        </p:cTn>
                                        <p:tgtEl>
                                          <p:spTgt spid="8"/>
                                        </p:tgtEl>
                                        <p:attrNameLst>
                                          <p:attrName>style.visibility</p:attrName>
                                        </p:attrNameLst>
                                      </p:cBhvr>
                                      <p:to>
                                        <p:strVal val="hidden"/>
                                      </p:to>
                                    </p:set>
                                  </p:childTnLst>
                                </p:cTn>
                              </p:par>
                            </p:childTnLst>
                          </p:cTn>
                        </p:par>
                        <p:par>
                          <p:cTn id="31" fill="hold">
                            <p:stCondLst>
                              <p:cond delay="2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200"/>
                                        <p:tgtEl>
                                          <p:spTgt spid="9"/>
                                        </p:tgtEl>
                                      </p:cBhvr>
                                    </p:animEffect>
                                    <p:set>
                                      <p:cBhvr>
                                        <p:cTn id="39" dur="1" fill="hold">
                                          <p:stCondLst>
                                            <p:cond delay="199"/>
                                          </p:stCondLst>
                                        </p:cTn>
                                        <p:tgtEl>
                                          <p:spTgt spid="9"/>
                                        </p:tgtEl>
                                        <p:attrNameLst>
                                          <p:attrName>style.visibility</p:attrName>
                                        </p:attrNameLst>
                                      </p:cBhvr>
                                      <p:to>
                                        <p:strVal val="hidden"/>
                                      </p:to>
                                    </p:set>
                                  </p:childTnLst>
                                </p:cTn>
                              </p:par>
                            </p:childTnLst>
                          </p:cTn>
                        </p:par>
                        <p:par>
                          <p:cTn id="40" fill="hold">
                            <p:stCondLst>
                              <p:cond delay="2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68" y="1758185"/>
          <a:ext cx="10979184" cy="47548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SWCUR</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Current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SWCUR</a:t>
                      </a:r>
                      <a:r>
                        <a:rPr lang="en-US" baseline="0" dirty="0"/>
                        <a:t> means guest physical memory has been moved from RAM to disk</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SWTGT</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Target swap usage</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VMware</a:t>
                      </a:r>
                      <a:r>
                        <a:rPr lang="en-US" baseline="0" dirty="0"/>
                        <a:t> internal use</a:t>
                      </a:r>
                      <a:endParaRPr lang="en-US" dirty="0"/>
                    </a:p>
                  </a:txBody>
                  <a:tcPr/>
                </a:tc>
                <a:extLst>
                  <a:ext uri="{0D108BD9-81ED-4DB2-BD59-A6C34878D82A}">
                    <a16:rowId xmlns:a16="http://schemas.microsoft.com/office/drawing/2014/main" val="10001"/>
                  </a:ext>
                </a:extLst>
              </a:tr>
              <a:tr h="370840">
                <a:tc>
                  <a:txBody>
                    <a:bodyPr/>
                    <a:lstStyle/>
                    <a:p>
                      <a:pPr algn="ctr"/>
                      <a:r>
                        <a:rPr lang="en-US" dirty="0"/>
                        <a:t>SWR/s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Rate</a:t>
                      </a:r>
                      <a:r>
                        <a:rPr lang="en-US" baseline="0" dirty="0"/>
                        <a:t> at which memory is being swapped in from disk</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SWR/s</a:t>
                      </a:r>
                      <a:r>
                        <a:rPr lang="en-US" baseline="0" dirty="0"/>
                        <a:t> will generally indicate poor VM performance when VM needs those swapped memory pages</a:t>
                      </a:r>
                      <a:endParaRPr lang="en-US" dirty="0"/>
                    </a:p>
                  </a:txBody>
                  <a:tcPr/>
                </a:tc>
                <a:extLst>
                  <a:ext uri="{0D108BD9-81ED-4DB2-BD59-A6C34878D82A}">
                    <a16:rowId xmlns:a16="http://schemas.microsoft.com/office/drawing/2014/main" val="10002"/>
                  </a:ext>
                </a:extLst>
              </a:tr>
              <a:tr h="370840">
                <a:tc>
                  <a:txBody>
                    <a:bodyPr/>
                    <a:lstStyle/>
                    <a:p>
                      <a:pPr algn="ctr"/>
                      <a:r>
                        <a:rPr lang="en-US" dirty="0"/>
                        <a:t>SWW/s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Rate at which memory is</a:t>
                      </a:r>
                      <a:r>
                        <a:rPr lang="en-US" baseline="0" dirty="0"/>
                        <a:t> being swapped out to disk</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SWW/s</a:t>
                      </a:r>
                      <a:r>
                        <a:rPr lang="en-US" baseline="0" dirty="0"/>
                        <a:t> often indicates memory resource contention, either out of RAM or deliberate resource constraint</a:t>
                      </a:r>
                      <a:endParaRPr lang="en-US" dirty="0"/>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Memory Performance Metrics</a:t>
            </a:r>
          </a:p>
        </p:txBody>
      </p:sp>
    </p:spTree>
    <p:extLst>
      <p:ext uri="{BB962C8B-B14F-4D97-AF65-F5344CB8AC3E}">
        <p14:creationId xmlns:p14="http://schemas.microsoft.com/office/powerpoint/2010/main" val="12817556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2124923" y="1758185"/>
          <a:ext cx="7964474" cy="2286000"/>
        </p:xfrm>
        <a:graphic>
          <a:graphicData uri="http://schemas.openxmlformats.org/drawingml/2006/table">
            <a:tbl>
              <a:tblPr bandRow="1">
                <a:tableStyleId>{5C22544A-7EE6-4342-B048-85BDC9FD1C3A}</a:tableStyleId>
              </a:tblPr>
              <a:tblGrid>
                <a:gridCol w="2125695">
                  <a:extLst>
                    <a:ext uri="{9D8B030D-6E8A-4147-A177-3AD203B41FA5}">
                      <a16:colId xmlns:a16="http://schemas.microsoft.com/office/drawing/2014/main" val="20000"/>
                    </a:ext>
                  </a:extLst>
                </a:gridCol>
                <a:gridCol w="5838779">
                  <a:extLst>
                    <a:ext uri="{9D8B030D-6E8A-4147-A177-3AD203B41FA5}">
                      <a16:colId xmlns:a16="http://schemas.microsoft.com/office/drawing/2014/main" val="20001"/>
                    </a:ext>
                  </a:extLst>
                </a:gridCol>
              </a:tblGrid>
              <a:tr h="457200">
                <a:tc>
                  <a:txBody>
                    <a:bodyPr/>
                    <a:lstStyle/>
                    <a:p>
                      <a:pPr algn="ctr"/>
                      <a:r>
                        <a:rPr lang="en-US" dirty="0"/>
                        <a:t>CMDS/s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Commands</a:t>
                      </a:r>
                      <a:r>
                        <a:rPr lang="en-US" baseline="0" dirty="0"/>
                        <a:t> issued per second</a:t>
                      </a:r>
                      <a:endParaRPr lang="en-US" dirty="0"/>
                    </a:p>
                  </a:txBody>
                  <a:tcPr/>
                </a:tc>
                <a:extLst>
                  <a:ext uri="{0D108BD9-81ED-4DB2-BD59-A6C34878D82A}">
                    <a16:rowId xmlns:a16="http://schemas.microsoft.com/office/drawing/2014/main" val="10000"/>
                  </a:ext>
                </a:extLst>
              </a:tr>
              <a:tr h="45720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READS/s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Read</a:t>
                      </a:r>
                      <a:r>
                        <a:rPr lang="en-US" baseline="0" dirty="0"/>
                        <a:t> commands issued per second</a:t>
                      </a:r>
                    </a:p>
                  </a:txBody>
                  <a:tcPr/>
                </a:tc>
                <a:extLst>
                  <a:ext uri="{0D108BD9-81ED-4DB2-BD59-A6C34878D82A}">
                    <a16:rowId xmlns:a16="http://schemas.microsoft.com/office/drawing/2014/main" val="10001"/>
                  </a:ext>
                </a:extLst>
              </a:tr>
              <a:tr h="457200">
                <a:tc>
                  <a:txBody>
                    <a:bodyPr/>
                    <a:lstStyle/>
                    <a:p>
                      <a:pPr algn="ctr"/>
                      <a:r>
                        <a:rPr lang="en-US" dirty="0"/>
                        <a:t>WRITES/s</a:t>
                      </a:r>
                    </a:p>
                  </a:txBody>
                  <a:tcPr/>
                </a:tc>
                <a:tc>
                  <a:txBody>
                    <a:bodyPr/>
                    <a:lstStyle/>
                    <a:p>
                      <a:r>
                        <a:rPr lang="en-US" dirty="0"/>
                        <a:t>Write commands issued per second</a:t>
                      </a:r>
                    </a:p>
                  </a:txBody>
                  <a:tcPr/>
                </a:tc>
                <a:extLst>
                  <a:ext uri="{0D108BD9-81ED-4DB2-BD59-A6C34878D82A}">
                    <a16:rowId xmlns:a16="http://schemas.microsoft.com/office/drawing/2014/main" val="10002"/>
                  </a:ext>
                </a:extLst>
              </a:tr>
              <a:tr h="457200">
                <a:tc>
                  <a:txBody>
                    <a:bodyPr/>
                    <a:lstStyle/>
                    <a:p>
                      <a:pPr algn="ctr"/>
                      <a:r>
                        <a:rPr lang="en-US" dirty="0"/>
                        <a:t>MBREAD/s</a:t>
                      </a:r>
                    </a:p>
                  </a:txBody>
                  <a:tcPr/>
                </a:tc>
                <a:tc>
                  <a:txBody>
                    <a:bodyPr/>
                    <a:lstStyle/>
                    <a:p>
                      <a:r>
                        <a:rPr lang="en-US" dirty="0"/>
                        <a:t>Megabytes read per second</a:t>
                      </a:r>
                    </a:p>
                  </a:txBody>
                  <a:tcPr/>
                </a:tc>
                <a:extLst>
                  <a:ext uri="{0D108BD9-81ED-4DB2-BD59-A6C34878D82A}">
                    <a16:rowId xmlns:a16="http://schemas.microsoft.com/office/drawing/2014/main" val="10003"/>
                  </a:ext>
                </a:extLst>
              </a:tr>
              <a:tr h="457200">
                <a:tc>
                  <a:txBody>
                    <a:bodyPr/>
                    <a:lstStyle/>
                    <a:p>
                      <a:pPr algn="ctr"/>
                      <a:r>
                        <a:rPr lang="en-US" dirty="0"/>
                        <a:t>MBWRTN/s</a:t>
                      </a:r>
                    </a:p>
                  </a:txBody>
                  <a:tcPr/>
                </a:tc>
                <a:tc>
                  <a:txBody>
                    <a:bodyPr/>
                    <a:lstStyle/>
                    <a:p>
                      <a:r>
                        <a:rPr lang="en-US" dirty="0"/>
                        <a:t>Megabytes written per</a:t>
                      </a:r>
                      <a:r>
                        <a:rPr lang="en-US" baseline="0" dirty="0"/>
                        <a:t> second</a:t>
                      </a:r>
                      <a:endParaRPr lang="en-US"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443592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02336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188720">
                <a:tc>
                  <a:txBody>
                    <a:bodyPr/>
                    <a:lstStyle/>
                    <a:p>
                      <a:pPr algn="ctr"/>
                      <a:r>
                        <a:rPr lang="en-US" dirty="0">
                          <a:solidFill>
                            <a:schemeClr val="bg1">
                              <a:lumMod val="85000"/>
                            </a:schemeClr>
                          </a:solidFill>
                        </a:rPr>
                        <a:t>DAVG/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a:t>
                      </a:r>
                      <a:r>
                        <a:rPr lang="en-US" baseline="0" dirty="0">
                          <a:solidFill>
                            <a:schemeClr val="bg1">
                              <a:lumMod val="85000"/>
                            </a:schemeClr>
                          </a:solidFill>
                        </a:rPr>
                        <a:t> time between host HBA and storage device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a:t>
                      </a:r>
                      <a:r>
                        <a:rPr lang="en-US" baseline="0" dirty="0">
                          <a:solidFill>
                            <a:schemeClr val="bg1">
                              <a:lumMod val="85000"/>
                            </a:schemeClr>
                          </a:solidFill>
                        </a:rPr>
                        <a:t> DAVG can indicate insufficient hardware in the connected storage array</a:t>
                      </a:r>
                      <a:endParaRPr lang="en-US" dirty="0">
                        <a:solidFill>
                          <a:schemeClr val="bg1">
                            <a:lumMod val="85000"/>
                          </a:schemeClr>
                        </a:solidFill>
                      </a:endParaRPr>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KAVG/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in the </a:t>
                      </a:r>
                      <a:r>
                        <a:rPr lang="en-US" dirty="0" err="1">
                          <a:solidFill>
                            <a:schemeClr val="bg1">
                              <a:lumMod val="85000"/>
                            </a:schemeClr>
                          </a:solidFill>
                        </a:rPr>
                        <a:t>VMkernel</a:t>
                      </a:r>
                      <a:r>
                        <a:rPr lang="en-US" dirty="0">
                          <a:solidFill>
                            <a:schemeClr val="bg1">
                              <a:lumMod val="85000"/>
                            </a:schemeClr>
                          </a:solidFill>
                        </a:rPr>
                        <a:t> for a storage</a:t>
                      </a:r>
                      <a:r>
                        <a:rPr lang="en-US" baseline="0" dirty="0">
                          <a:solidFill>
                            <a:schemeClr val="bg1">
                              <a:lumMod val="85000"/>
                            </a:schemeClr>
                          </a:solidFill>
                        </a:rPr>
                        <a:t>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KAVG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1"/>
                  </a:ext>
                </a:extLst>
              </a:tr>
              <a:tr h="1188720">
                <a:tc>
                  <a:txBody>
                    <a:bodyPr/>
                    <a:lstStyle/>
                    <a:p>
                      <a:pPr algn="ctr"/>
                      <a:r>
                        <a:rPr lang="en-US" dirty="0">
                          <a:solidFill>
                            <a:schemeClr val="bg1">
                              <a:lumMod val="85000"/>
                            </a:schemeClr>
                          </a:solidFill>
                        </a:rPr>
                        <a:t>GAVG/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as</a:t>
                      </a:r>
                      <a:r>
                        <a:rPr lang="en-US" baseline="0" dirty="0">
                          <a:solidFill>
                            <a:schemeClr val="bg1">
                              <a:lumMod val="85000"/>
                            </a:schemeClr>
                          </a:solidFill>
                        </a:rPr>
                        <a:t> perceived by the guest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GAVG = DAVG + KAVG</a:t>
                      </a: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QAVG/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spent in host queue</a:t>
                      </a:r>
                      <a:r>
                        <a:rPr lang="en-US" baseline="0" dirty="0">
                          <a:solidFill>
                            <a:schemeClr val="bg1">
                              <a:lumMod val="85000"/>
                            </a:schemeClr>
                          </a:solidFill>
                        </a:rPr>
                        <a: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QAVG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14174803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02336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DAVG/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a:t>
                      </a:r>
                      <a:r>
                        <a:rPr lang="en-US" baseline="0" dirty="0"/>
                        <a:t> time between host HBA and storage device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a:t>
                      </a:r>
                      <a:r>
                        <a:rPr lang="en-US" baseline="0" dirty="0"/>
                        <a:t> DAVG can indicate insufficient hardware in the connected storage array</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KAVG/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in the </a:t>
                      </a:r>
                      <a:r>
                        <a:rPr lang="en-US" dirty="0" err="1">
                          <a:solidFill>
                            <a:schemeClr val="bg1">
                              <a:lumMod val="85000"/>
                            </a:schemeClr>
                          </a:solidFill>
                        </a:rPr>
                        <a:t>VMkernel</a:t>
                      </a:r>
                      <a:r>
                        <a:rPr lang="en-US" dirty="0">
                          <a:solidFill>
                            <a:schemeClr val="bg1">
                              <a:lumMod val="85000"/>
                            </a:schemeClr>
                          </a:solidFill>
                        </a:rPr>
                        <a:t> for a storage</a:t>
                      </a:r>
                      <a:r>
                        <a:rPr lang="en-US" baseline="0" dirty="0">
                          <a:solidFill>
                            <a:schemeClr val="bg1">
                              <a:lumMod val="85000"/>
                            </a:schemeClr>
                          </a:solidFill>
                        </a:rPr>
                        <a:t>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KAVG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1"/>
                  </a:ext>
                </a:extLst>
              </a:tr>
              <a:tr h="370840">
                <a:tc>
                  <a:txBody>
                    <a:bodyPr/>
                    <a:lstStyle/>
                    <a:p>
                      <a:pPr algn="ctr"/>
                      <a:r>
                        <a:rPr lang="en-US" dirty="0">
                          <a:solidFill>
                            <a:schemeClr val="bg1">
                              <a:lumMod val="85000"/>
                            </a:schemeClr>
                          </a:solidFill>
                        </a:rPr>
                        <a:t>GAVG/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as</a:t>
                      </a:r>
                      <a:r>
                        <a:rPr lang="en-US" baseline="0" dirty="0">
                          <a:solidFill>
                            <a:schemeClr val="bg1">
                              <a:lumMod val="85000"/>
                            </a:schemeClr>
                          </a:solidFill>
                        </a:rPr>
                        <a:t> perceived by the guest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GAVG = DAVG + KAVG</a:t>
                      </a:r>
                    </a:p>
                  </a:txBody>
                  <a:tcPr/>
                </a:tc>
                <a:extLst>
                  <a:ext uri="{0D108BD9-81ED-4DB2-BD59-A6C34878D82A}">
                    <a16:rowId xmlns:a16="http://schemas.microsoft.com/office/drawing/2014/main" val="10002"/>
                  </a:ext>
                </a:extLst>
              </a:tr>
              <a:tr h="370840">
                <a:tc>
                  <a:txBody>
                    <a:bodyPr/>
                    <a:lstStyle/>
                    <a:p>
                      <a:pPr algn="ctr"/>
                      <a:r>
                        <a:rPr lang="en-US" dirty="0">
                          <a:solidFill>
                            <a:schemeClr val="bg1">
                              <a:lumMod val="85000"/>
                            </a:schemeClr>
                          </a:solidFill>
                        </a:rPr>
                        <a:t>QAVG/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spent in host queue</a:t>
                      </a:r>
                      <a:r>
                        <a:rPr lang="en-US" baseline="0" dirty="0">
                          <a:solidFill>
                            <a:schemeClr val="bg1">
                              <a:lumMod val="85000"/>
                            </a:schemeClr>
                          </a:solidFill>
                        </a:rPr>
                        <a: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QAVG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38577351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02336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370840">
                <a:tc>
                  <a:txBody>
                    <a:bodyPr/>
                    <a:lstStyle/>
                    <a:p>
                      <a:pPr algn="ctr"/>
                      <a:r>
                        <a:rPr lang="en-US" dirty="0"/>
                        <a:t>DAVG/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a:t>
                      </a:r>
                      <a:r>
                        <a:rPr lang="en-US" baseline="0" dirty="0"/>
                        <a:t> time between host HBA and storage device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a:t>
                      </a:r>
                      <a:r>
                        <a:rPr lang="en-US" baseline="0" dirty="0"/>
                        <a:t> DAVG can indicate insufficient hardware in the connected storage array</a:t>
                      </a:r>
                      <a:endParaRPr lang="en-US" dirty="0"/>
                    </a:p>
                  </a:txBody>
                  <a:tcPr/>
                </a:tc>
                <a:extLst>
                  <a:ext uri="{0D108BD9-81ED-4DB2-BD59-A6C34878D82A}">
                    <a16:rowId xmlns:a16="http://schemas.microsoft.com/office/drawing/2014/main" val="10000"/>
                  </a:ext>
                </a:extLst>
              </a:tr>
              <a:tr h="37084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KAVG/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in the </a:t>
                      </a:r>
                      <a:r>
                        <a:rPr lang="en-US" dirty="0" err="1"/>
                        <a:t>VMkernel</a:t>
                      </a:r>
                      <a:r>
                        <a:rPr lang="en-US" dirty="0"/>
                        <a:t> for a storage</a:t>
                      </a:r>
                      <a:r>
                        <a:rPr lang="en-US" baseline="0" dirty="0"/>
                        <a:t>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KAVG &gt; 0 can mean I/O is</a:t>
                      </a:r>
                      <a:r>
                        <a:rPr lang="en-US" baseline="0" dirty="0"/>
                        <a:t> waiting in a device or adapter queue</a:t>
                      </a:r>
                      <a:endParaRPr lang="en-US" dirty="0"/>
                    </a:p>
                  </a:txBody>
                  <a:tcPr/>
                </a:tc>
                <a:extLst>
                  <a:ext uri="{0D108BD9-81ED-4DB2-BD59-A6C34878D82A}">
                    <a16:rowId xmlns:a16="http://schemas.microsoft.com/office/drawing/2014/main" val="10001"/>
                  </a:ext>
                </a:extLst>
              </a:tr>
              <a:tr h="370840">
                <a:tc>
                  <a:txBody>
                    <a:bodyPr/>
                    <a:lstStyle/>
                    <a:p>
                      <a:pPr algn="ctr"/>
                      <a:r>
                        <a:rPr lang="en-US" dirty="0">
                          <a:solidFill>
                            <a:schemeClr val="bg1">
                              <a:lumMod val="85000"/>
                            </a:schemeClr>
                          </a:solidFill>
                        </a:rPr>
                        <a:t>GAVG/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as</a:t>
                      </a:r>
                      <a:r>
                        <a:rPr lang="en-US" baseline="0" dirty="0">
                          <a:solidFill>
                            <a:schemeClr val="bg1">
                              <a:lumMod val="85000"/>
                            </a:schemeClr>
                          </a:solidFill>
                        </a:rPr>
                        <a:t> perceived by the guest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GAVG = DAVG + KAVG</a:t>
                      </a:r>
                    </a:p>
                  </a:txBody>
                  <a:tcPr/>
                </a:tc>
                <a:extLst>
                  <a:ext uri="{0D108BD9-81ED-4DB2-BD59-A6C34878D82A}">
                    <a16:rowId xmlns:a16="http://schemas.microsoft.com/office/drawing/2014/main" val="10002"/>
                  </a:ext>
                </a:extLst>
              </a:tr>
              <a:tr h="370840">
                <a:tc>
                  <a:txBody>
                    <a:bodyPr/>
                    <a:lstStyle/>
                    <a:p>
                      <a:pPr algn="ctr"/>
                      <a:r>
                        <a:rPr lang="en-US" dirty="0">
                          <a:solidFill>
                            <a:schemeClr val="bg1">
                              <a:lumMod val="85000"/>
                            </a:schemeClr>
                          </a:solidFill>
                        </a:rPr>
                        <a:t>QAVG/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spent in host queue</a:t>
                      </a:r>
                      <a:r>
                        <a:rPr lang="en-US" baseline="0" dirty="0">
                          <a:solidFill>
                            <a:schemeClr val="bg1">
                              <a:lumMod val="85000"/>
                            </a:schemeClr>
                          </a:solidFill>
                        </a:rPr>
                        <a: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QAVG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2368509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402336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188720">
                <a:tc>
                  <a:txBody>
                    <a:bodyPr/>
                    <a:lstStyle/>
                    <a:p>
                      <a:pPr algn="ctr"/>
                      <a:r>
                        <a:rPr lang="en-US" dirty="0"/>
                        <a:t>DAVG/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a:t>
                      </a:r>
                      <a:r>
                        <a:rPr lang="en-US" baseline="0" dirty="0"/>
                        <a:t> time between host HBA and storage device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a:t>
                      </a:r>
                      <a:r>
                        <a:rPr lang="en-US" baseline="0" dirty="0"/>
                        <a:t> DAVG can indicate insufficient hardware in the connected storage array</a:t>
                      </a:r>
                      <a:endParaRPr lang="en-US" dirty="0"/>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KAVG/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in the </a:t>
                      </a:r>
                      <a:r>
                        <a:rPr lang="en-US" dirty="0" err="1"/>
                        <a:t>VMkernel</a:t>
                      </a:r>
                      <a:r>
                        <a:rPr lang="en-US" dirty="0"/>
                        <a:t> for a storage</a:t>
                      </a:r>
                      <a:r>
                        <a:rPr lang="en-US" baseline="0" dirty="0"/>
                        <a:t>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KAVG &gt; 0 can mean I/O is</a:t>
                      </a:r>
                      <a:r>
                        <a:rPr lang="en-US" baseline="0" dirty="0"/>
                        <a:t> waiting in a device or adapter queue</a:t>
                      </a:r>
                      <a:endParaRPr lang="en-US" dirty="0"/>
                    </a:p>
                  </a:txBody>
                  <a:tcPr/>
                </a:tc>
                <a:extLst>
                  <a:ext uri="{0D108BD9-81ED-4DB2-BD59-A6C34878D82A}">
                    <a16:rowId xmlns:a16="http://schemas.microsoft.com/office/drawing/2014/main" val="10001"/>
                  </a:ext>
                </a:extLst>
              </a:tr>
              <a:tr h="1188720">
                <a:tc>
                  <a:txBody>
                    <a:bodyPr/>
                    <a:lstStyle/>
                    <a:p>
                      <a:pPr algn="ctr"/>
                      <a:r>
                        <a:rPr lang="en-US" dirty="0"/>
                        <a:t>GAVG/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as</a:t>
                      </a:r>
                      <a:r>
                        <a:rPr lang="en-US" baseline="0" dirty="0"/>
                        <a:t> perceived by the guest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GAVG = DAVG + KAVG</a:t>
                      </a:r>
                    </a:p>
                  </a:txBody>
                  <a:tcPr/>
                </a:tc>
                <a:extLst>
                  <a:ext uri="{0D108BD9-81ED-4DB2-BD59-A6C34878D82A}">
                    <a16:rowId xmlns:a16="http://schemas.microsoft.com/office/drawing/2014/main" val="10002"/>
                  </a:ext>
                </a:extLst>
              </a:tr>
              <a:tr h="822960">
                <a:tc>
                  <a:txBody>
                    <a:bodyPr/>
                    <a:lstStyle/>
                    <a:p>
                      <a:pPr algn="ctr"/>
                      <a:r>
                        <a:rPr lang="en-US" dirty="0">
                          <a:solidFill>
                            <a:schemeClr val="bg1">
                              <a:lumMod val="85000"/>
                            </a:schemeClr>
                          </a:solidFill>
                        </a:rPr>
                        <a:t>QAVG/</a:t>
                      </a:r>
                      <a:r>
                        <a:rPr lang="en-US" dirty="0" err="1">
                          <a:solidFill>
                            <a:schemeClr val="bg1">
                              <a:lumMod val="85000"/>
                            </a:schemeClr>
                          </a:solidFill>
                        </a:rPr>
                        <a:t>cmd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Average response time spent in host queue</a:t>
                      </a:r>
                      <a:r>
                        <a:rPr lang="en-US" baseline="0" dirty="0">
                          <a:solidFill>
                            <a:schemeClr val="bg1">
                              <a:lumMod val="85000"/>
                            </a:schemeClr>
                          </a:solidFill>
                        </a:rPr>
                        <a:t> for a storage command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QAVG &gt; 0 can mean I/O is</a:t>
                      </a:r>
                      <a:r>
                        <a:rPr lang="en-US" baseline="0" dirty="0">
                          <a:solidFill>
                            <a:schemeClr val="bg1">
                              <a:lumMod val="85000"/>
                            </a:schemeClr>
                          </a:solidFill>
                        </a:rPr>
                        <a:t> waiting in a device or adapter queue</a:t>
                      </a:r>
                      <a:endParaRPr lang="en-US" dirty="0">
                        <a:solidFill>
                          <a:schemeClr val="bg1">
                            <a:lumMod val="85000"/>
                          </a:schemeClr>
                        </a:solidFill>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3028180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68" y="1758185"/>
          <a:ext cx="10979184" cy="402336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188720">
                <a:tc>
                  <a:txBody>
                    <a:bodyPr/>
                    <a:lstStyle/>
                    <a:p>
                      <a:pPr algn="ctr"/>
                      <a:r>
                        <a:rPr lang="en-US" dirty="0"/>
                        <a:t>DAVG/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a:t>
                      </a:r>
                      <a:r>
                        <a:rPr lang="en-US" baseline="0" dirty="0"/>
                        <a:t> time between host HBA and storage device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a:t>
                      </a:r>
                      <a:r>
                        <a:rPr lang="en-US" baseline="0" dirty="0"/>
                        <a:t> DAVG can indicate insufficient hardware in the connected storage array</a:t>
                      </a:r>
                      <a:endParaRPr lang="en-US" dirty="0"/>
                    </a:p>
                  </a:txBody>
                  <a:tcPr/>
                </a:tc>
                <a:extLst>
                  <a:ext uri="{0D108BD9-81ED-4DB2-BD59-A6C34878D82A}">
                    <a16:rowId xmlns:a16="http://schemas.microsoft.com/office/drawing/2014/main" val="10000"/>
                  </a:ext>
                </a:extLst>
              </a:tr>
              <a:tr h="82296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a:t>KAVG/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in the </a:t>
                      </a:r>
                      <a:r>
                        <a:rPr lang="en-US" dirty="0" err="1"/>
                        <a:t>VMkernel</a:t>
                      </a:r>
                      <a:r>
                        <a:rPr lang="en-US" dirty="0"/>
                        <a:t> for a storage</a:t>
                      </a:r>
                      <a:r>
                        <a:rPr lang="en-US" baseline="0" dirty="0"/>
                        <a:t>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KAVG &gt; 0 can mean I/O is</a:t>
                      </a:r>
                      <a:r>
                        <a:rPr lang="en-US" baseline="0" dirty="0"/>
                        <a:t> waiting in a device or adapter queue</a:t>
                      </a:r>
                      <a:endParaRPr lang="en-US" dirty="0"/>
                    </a:p>
                  </a:txBody>
                  <a:tcPr/>
                </a:tc>
                <a:extLst>
                  <a:ext uri="{0D108BD9-81ED-4DB2-BD59-A6C34878D82A}">
                    <a16:rowId xmlns:a16="http://schemas.microsoft.com/office/drawing/2014/main" val="10001"/>
                  </a:ext>
                </a:extLst>
              </a:tr>
              <a:tr h="1188720">
                <a:tc>
                  <a:txBody>
                    <a:bodyPr/>
                    <a:lstStyle/>
                    <a:p>
                      <a:pPr algn="ctr"/>
                      <a:r>
                        <a:rPr lang="en-US" dirty="0"/>
                        <a:t>GAVG/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as</a:t>
                      </a:r>
                      <a:r>
                        <a:rPr lang="en-US" baseline="0" dirty="0"/>
                        <a:t> perceived by the guest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GAVG = DAVG + KAVG</a:t>
                      </a:r>
                    </a:p>
                  </a:txBody>
                  <a:tcPr/>
                </a:tc>
                <a:extLst>
                  <a:ext uri="{0D108BD9-81ED-4DB2-BD59-A6C34878D82A}">
                    <a16:rowId xmlns:a16="http://schemas.microsoft.com/office/drawing/2014/main" val="10002"/>
                  </a:ext>
                </a:extLst>
              </a:tr>
              <a:tr h="822960">
                <a:tc>
                  <a:txBody>
                    <a:bodyPr/>
                    <a:lstStyle/>
                    <a:p>
                      <a:pPr algn="ctr"/>
                      <a:r>
                        <a:rPr lang="en-US" dirty="0"/>
                        <a:t>QAVG/</a:t>
                      </a:r>
                      <a:r>
                        <a:rPr lang="en-US" dirty="0" err="1"/>
                        <a:t>cmd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Average response time spent in host queue</a:t>
                      </a:r>
                      <a:r>
                        <a:rPr lang="en-US" baseline="0" dirty="0"/>
                        <a:t> for a storage command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QAVG &gt; 0 can mean I/O is</a:t>
                      </a:r>
                      <a:r>
                        <a:rPr lang="en-US" baseline="0" dirty="0"/>
                        <a:t> waiting in a device or adapter queue</a:t>
                      </a:r>
                      <a:endParaRPr lang="en-US" dirty="0"/>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22836377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338328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457200">
                <a:tc>
                  <a:txBody>
                    <a:bodyPr/>
                    <a:lstStyle/>
                    <a:p>
                      <a:pPr algn="ctr"/>
                      <a:r>
                        <a:rPr lang="en-US" dirty="0"/>
                        <a:t>DQLEN</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Device queue depth</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Configured value</a:t>
                      </a:r>
                    </a:p>
                  </a:txBody>
                  <a:tcPr/>
                </a:tc>
                <a:extLst>
                  <a:ext uri="{0D108BD9-81ED-4DB2-BD59-A6C34878D82A}">
                    <a16:rowId xmlns:a16="http://schemas.microsoft.com/office/drawing/2014/main" val="10000"/>
                  </a:ext>
                </a:extLst>
              </a:tr>
              <a:tr h="457200">
                <a:tc>
                  <a:txBody>
                    <a:bodyPr/>
                    <a:lstStyle/>
                    <a:p>
                      <a:pPr algn="ctr"/>
                      <a:r>
                        <a:rPr lang="en-US" dirty="0"/>
                        <a:t>ACTV</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Active commands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Measurement of storage activity</a:t>
                      </a:r>
                    </a:p>
                  </a:txBody>
                  <a:tcPr/>
                </a:tc>
                <a:extLst>
                  <a:ext uri="{0D108BD9-81ED-4DB2-BD59-A6C34878D82A}">
                    <a16:rowId xmlns:a16="http://schemas.microsoft.com/office/drawing/2014/main" val="10001"/>
                  </a:ext>
                </a:extLst>
              </a:tr>
              <a:tr h="1188720">
                <a:tc>
                  <a:txBody>
                    <a:bodyPr/>
                    <a:lstStyle/>
                    <a:p>
                      <a:pPr algn="ctr"/>
                      <a:r>
                        <a:rPr lang="en-US" dirty="0"/>
                        <a:t>QUED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Queued commands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QUED can indicate that storage is overloaded</a:t>
                      </a:r>
                      <a:r>
                        <a:rPr lang="en-US" baseline="0" dirty="0"/>
                        <a:t> or queue depth should be increased</a:t>
                      </a:r>
                      <a:endParaRPr lang="en-US" dirty="0"/>
                    </a:p>
                  </a:txBody>
                  <a:tcPr/>
                </a:tc>
                <a:extLst>
                  <a:ext uri="{0D108BD9-81ED-4DB2-BD59-A6C34878D82A}">
                    <a16:rowId xmlns:a16="http://schemas.microsoft.com/office/drawing/2014/main" val="10002"/>
                  </a:ext>
                </a:extLst>
              </a:tr>
              <a:tr h="457200">
                <a:tc>
                  <a:txBody>
                    <a:bodyPr/>
                    <a:lstStyle/>
                    <a:p>
                      <a:pPr algn="ctr"/>
                      <a:r>
                        <a:rPr lang="en-US" dirty="0"/>
                        <a:t>%USD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Percentage</a:t>
                      </a:r>
                      <a:r>
                        <a:rPr lang="en-US" baseline="0" dirty="0"/>
                        <a:t> used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%USD</a:t>
                      </a:r>
                      <a:r>
                        <a:rPr lang="en-US" baseline="0" dirty="0"/>
                        <a:t> = ACTV / QLEN * 100%</a:t>
                      </a:r>
                      <a:endParaRPr lang="en-US" dirty="0"/>
                    </a:p>
                  </a:txBody>
                  <a:tcPr/>
                </a:tc>
                <a:extLst>
                  <a:ext uri="{0D108BD9-81ED-4DB2-BD59-A6C34878D82A}">
                    <a16:rowId xmlns:a16="http://schemas.microsoft.com/office/drawing/2014/main" val="10003"/>
                  </a:ext>
                </a:extLst>
              </a:tr>
              <a:tr h="822960">
                <a:tc>
                  <a:txBody>
                    <a:bodyPr/>
                    <a:lstStyle/>
                    <a:p>
                      <a:pPr algn="ctr"/>
                      <a:r>
                        <a:rPr lang="en-US" dirty="0"/>
                        <a:t>LOAD</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Ratio</a:t>
                      </a:r>
                      <a:r>
                        <a:rPr lang="en-US" baseline="0" dirty="0"/>
                        <a:t> of the sum of active/queued commands to queue depth</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Provides</a:t>
                      </a:r>
                      <a:r>
                        <a:rPr lang="en-US" baseline="0" dirty="0"/>
                        <a:t> the total number of outstanding commands issued</a:t>
                      </a:r>
                      <a:endParaRPr lang="en-US"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Storage Performance Metrics</a:t>
            </a:r>
          </a:p>
        </p:txBody>
      </p:sp>
    </p:spTree>
    <p:extLst>
      <p:ext uri="{BB962C8B-B14F-4D97-AF65-F5344CB8AC3E}">
        <p14:creationId xmlns:p14="http://schemas.microsoft.com/office/powerpoint/2010/main" val="32430347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2124923" y="1758185"/>
          <a:ext cx="7964474" cy="914400"/>
        </p:xfrm>
        <a:graphic>
          <a:graphicData uri="http://schemas.openxmlformats.org/drawingml/2006/table">
            <a:tbl>
              <a:tblPr bandRow="1">
                <a:tableStyleId>{5C22544A-7EE6-4342-B048-85BDC9FD1C3A}</a:tableStyleId>
              </a:tblPr>
              <a:tblGrid>
                <a:gridCol w="2125695">
                  <a:extLst>
                    <a:ext uri="{9D8B030D-6E8A-4147-A177-3AD203B41FA5}">
                      <a16:colId xmlns:a16="http://schemas.microsoft.com/office/drawing/2014/main" val="20000"/>
                    </a:ext>
                  </a:extLst>
                </a:gridCol>
                <a:gridCol w="5838779">
                  <a:extLst>
                    <a:ext uri="{9D8B030D-6E8A-4147-A177-3AD203B41FA5}">
                      <a16:colId xmlns:a16="http://schemas.microsoft.com/office/drawing/2014/main" val="20001"/>
                    </a:ext>
                  </a:extLst>
                </a:gridCol>
              </a:tblGrid>
              <a:tr h="457200">
                <a:tc>
                  <a:txBody>
                    <a:bodyPr/>
                    <a:lstStyle/>
                    <a:p>
                      <a:pPr algn="ctr"/>
                      <a:r>
                        <a:rPr lang="en-US" dirty="0"/>
                        <a:t>PKTTX/s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Number of packets transmitted</a:t>
                      </a:r>
                      <a:r>
                        <a:rPr lang="en-US" baseline="0" dirty="0"/>
                        <a:t> per second</a:t>
                      </a:r>
                      <a:endParaRPr lang="en-US" dirty="0"/>
                    </a:p>
                  </a:txBody>
                  <a:tcPr/>
                </a:tc>
                <a:extLst>
                  <a:ext uri="{0D108BD9-81ED-4DB2-BD59-A6C34878D82A}">
                    <a16:rowId xmlns:a16="http://schemas.microsoft.com/office/drawing/2014/main" val="10000"/>
                  </a:ext>
                </a:extLst>
              </a:tr>
              <a:tr h="457200">
                <a:tc>
                  <a:txBody>
                    <a:bodyPr/>
                    <a:lstStyle/>
                    <a:p>
                      <a:pPr marL="0" marR="0" indent="0" algn="ctr" defTabSz="586116" rtl="0" eaLnBrk="1" fontAlgn="auto" latinLnBrk="0" hangingPunct="1">
                        <a:lnSpc>
                          <a:spcPct val="100000"/>
                        </a:lnSpc>
                        <a:spcBef>
                          <a:spcPts val="0"/>
                        </a:spcBef>
                        <a:spcAft>
                          <a:spcPts val="0"/>
                        </a:spcAft>
                        <a:buClrTx/>
                        <a:buSzTx/>
                        <a:buFontTx/>
                        <a:buNone/>
                        <a:tabLst/>
                        <a:defRPr/>
                      </a:pPr>
                      <a:r>
                        <a:rPr lang="en-US" dirty="0" err="1"/>
                        <a:t>MbTX</a:t>
                      </a:r>
                      <a:r>
                        <a:rPr lang="en-US" dirty="0"/>
                        <a:t>/s</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baseline="0" dirty="0"/>
                        <a:t>Megabits transferred per second</a:t>
                      </a:r>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Network Performance Metrics</a:t>
            </a:r>
          </a:p>
        </p:txBody>
      </p:sp>
    </p:spTree>
    <p:extLst>
      <p:ext uri="{BB962C8B-B14F-4D97-AF65-F5344CB8AC3E}">
        <p14:creationId xmlns:p14="http://schemas.microsoft.com/office/powerpoint/2010/main" val="1725110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274320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554480">
                <a:tc>
                  <a:txBody>
                    <a:bodyPr/>
                    <a:lstStyle/>
                    <a:p>
                      <a:pPr algn="ctr"/>
                      <a:r>
                        <a:rPr lang="en-US" dirty="0">
                          <a:solidFill>
                            <a:schemeClr val="bg1">
                              <a:lumMod val="85000"/>
                            </a:schemeClr>
                          </a:solidFill>
                        </a:rPr>
                        <a:t>%DRPTX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a:t>
                      </a:r>
                      <a:r>
                        <a:rPr lang="en-US" baseline="0" dirty="0">
                          <a:solidFill>
                            <a:schemeClr val="bg1">
                              <a:lumMod val="85000"/>
                            </a:schemeClr>
                          </a:solidFill>
                        </a:rPr>
                        <a:t> of transmit packets dropped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%DRPTX can indicate the</a:t>
                      </a:r>
                      <a:r>
                        <a:rPr lang="en-US" baseline="0" dirty="0">
                          <a:solidFill>
                            <a:schemeClr val="bg1">
                              <a:lumMod val="85000"/>
                            </a:schemeClr>
                          </a:solidFill>
                        </a:rPr>
                        <a:t> need for higher-speed NICs, more NICs, or a different NIC teaming policy</a:t>
                      </a:r>
                      <a:endParaRPr lang="en-US" dirty="0">
                        <a:solidFill>
                          <a:schemeClr val="bg1">
                            <a:lumMod val="85000"/>
                          </a:schemeClr>
                        </a:solidFill>
                      </a:endParaRPr>
                    </a:p>
                  </a:txBody>
                  <a:tcPr/>
                </a:tc>
                <a:extLst>
                  <a:ext uri="{0D108BD9-81ED-4DB2-BD59-A6C34878D82A}">
                    <a16:rowId xmlns:a16="http://schemas.microsoft.com/office/drawing/2014/main" val="10000"/>
                  </a:ext>
                </a:extLst>
              </a:tr>
              <a:tr h="1188720">
                <a:tc>
                  <a:txBody>
                    <a:bodyPr/>
                    <a:lstStyle/>
                    <a:p>
                      <a:pPr algn="ctr"/>
                      <a:r>
                        <a:rPr lang="en-US" dirty="0">
                          <a:solidFill>
                            <a:schemeClr val="bg1">
                              <a:lumMod val="85000"/>
                            </a:schemeClr>
                          </a:solidFill>
                        </a:rPr>
                        <a:t>%DRPRX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 of receive packets</a:t>
                      </a:r>
                      <a:r>
                        <a:rPr lang="en-US" baseline="0" dirty="0">
                          <a:solidFill>
                            <a:schemeClr val="bg1">
                              <a:lumMod val="85000"/>
                            </a:schemeClr>
                          </a:solidFill>
                        </a:rPr>
                        <a:t> dropped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%DRPRX can indicate insufficient CPU resources for the</a:t>
                      </a:r>
                      <a:r>
                        <a:rPr lang="en-US" baseline="0" dirty="0">
                          <a:solidFill>
                            <a:schemeClr val="bg1">
                              <a:lumMod val="85000"/>
                            </a:schemeClr>
                          </a:solidFill>
                        </a:rPr>
                        <a:t> impacted VM</a:t>
                      </a:r>
                      <a:endParaRPr lang="en-US" dirty="0">
                        <a:solidFill>
                          <a:schemeClr val="bg1">
                            <a:lumMod val="85000"/>
                          </a:schemeClr>
                        </a:solidFill>
                      </a:endParaRPr>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Network Performance Metrics</a:t>
            </a:r>
          </a:p>
        </p:txBody>
      </p:sp>
    </p:spTree>
    <p:extLst>
      <p:ext uri="{BB962C8B-B14F-4D97-AF65-F5344CB8AC3E}">
        <p14:creationId xmlns:p14="http://schemas.microsoft.com/office/powerpoint/2010/main" val="764065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solidFill>
                  <a:schemeClr val="bg1">
                    <a:lumMod val="75000"/>
                  </a:schemeClr>
                </a:solidFill>
              </a:rPr>
              <a:t>The Platform Services Controller (PSC) facilitates:</a:t>
            </a:r>
          </a:p>
          <a:p>
            <a:pPr lvl="1"/>
            <a:r>
              <a:rPr lang="en-US" dirty="0">
                <a:solidFill>
                  <a:schemeClr val="bg1">
                    <a:lumMod val="75000"/>
                  </a:schemeClr>
                </a:solidFill>
              </a:rPr>
              <a:t>Single Sign-On</a:t>
            </a:r>
          </a:p>
          <a:p>
            <a:pPr lvl="1"/>
            <a:r>
              <a:rPr lang="en-US" dirty="0">
                <a:solidFill>
                  <a:schemeClr val="bg1">
                    <a:lumMod val="75000"/>
                  </a:schemeClr>
                </a:solidFill>
              </a:rPr>
              <a:t>Licensing</a:t>
            </a:r>
          </a:p>
          <a:p>
            <a:pPr lvl="1"/>
            <a:r>
              <a:rPr lang="en-US" dirty="0">
                <a:solidFill>
                  <a:schemeClr val="bg1">
                    <a:lumMod val="75000"/>
                  </a:schemeClr>
                </a:solidFill>
              </a:rPr>
              <a:t>VM Certificate Authority</a:t>
            </a:r>
          </a:p>
          <a:p>
            <a:r>
              <a:rPr lang="en-US" dirty="0"/>
              <a:t>External PSC</a:t>
            </a:r>
          </a:p>
          <a:p>
            <a:pPr lvl="1"/>
            <a:r>
              <a:rPr lang="en-US" dirty="0"/>
              <a:t>Recommended if deploying or expanding to multiple, linked vCenter Servers.</a:t>
            </a:r>
          </a:p>
          <a:p>
            <a:pPr lvl="1"/>
            <a:r>
              <a:rPr lang="en-US" dirty="0"/>
              <a:t>Enhanced Linked Mode provides a single point of management for all vCenter Servers in the same vSphere domain.</a:t>
            </a:r>
          </a:p>
          <a:p>
            <a:pPr lvl="1"/>
            <a:r>
              <a:rPr lang="en-US" dirty="0"/>
              <a:t>Reduces footprint by sharing PSC across several vCenter Servers.</a:t>
            </a:r>
          </a:p>
          <a:p>
            <a:pPr lvl="1"/>
            <a:r>
              <a:rPr lang="en-US" dirty="0"/>
              <a:t>Enhanced Linked Mode is not recommended in multi-vCenter Server environments with Embedded PSC due to potential backup data inconsistency.</a:t>
            </a:r>
          </a:p>
        </p:txBody>
      </p:sp>
      <p:sp>
        <p:nvSpPr>
          <p:cNvPr id="3" name="Title 2"/>
          <p:cNvSpPr>
            <a:spLocks noGrp="1"/>
          </p:cNvSpPr>
          <p:nvPr>
            <p:ph type="title"/>
          </p:nvPr>
        </p:nvSpPr>
        <p:spPr/>
        <p:txBody>
          <a:bodyPr/>
          <a:lstStyle/>
          <a:p>
            <a:r>
              <a:rPr lang="en-US" dirty="0"/>
              <a:t>Configure Platform Services Controller</a:t>
            </a:r>
          </a:p>
        </p:txBody>
      </p:sp>
      <p:sp>
        <p:nvSpPr>
          <p:cNvPr id="5" name="Chevron 4"/>
          <p:cNvSpPr/>
          <p:nvPr/>
        </p:nvSpPr>
        <p:spPr>
          <a:xfrm>
            <a:off x="368300" y="4140200"/>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6" name="Chevron 5"/>
          <p:cNvSpPr/>
          <p:nvPr/>
        </p:nvSpPr>
        <p:spPr>
          <a:xfrm>
            <a:off x="368300" y="4597400"/>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Chevron 6"/>
          <p:cNvSpPr/>
          <p:nvPr/>
        </p:nvSpPr>
        <p:spPr>
          <a:xfrm>
            <a:off x="368300" y="540888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8" name="Chevron 7"/>
          <p:cNvSpPr/>
          <p:nvPr/>
        </p:nvSpPr>
        <p:spPr>
          <a:xfrm>
            <a:off x="368300" y="586608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581284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
                                        <p:tgtEl>
                                          <p:spTgt spid="5"/>
                                        </p:tgtEl>
                                      </p:cBhvr>
                                    </p:animEffect>
                                    <p:set>
                                      <p:cBhvr>
                                        <p:cTn id="12" dur="1" fill="hold">
                                          <p:stCondLst>
                                            <p:cond delay="199"/>
                                          </p:stCondLst>
                                        </p:cTn>
                                        <p:tgtEl>
                                          <p:spTgt spid="5"/>
                                        </p:tgtEl>
                                        <p:attrNameLst>
                                          <p:attrName>style.visibility</p:attrName>
                                        </p:attrNameLst>
                                      </p:cBhvr>
                                      <p:to>
                                        <p:strVal val="hidden"/>
                                      </p:to>
                                    </p:se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00"/>
                                        <p:tgtEl>
                                          <p:spTgt spid="6"/>
                                        </p:tgtEl>
                                      </p:cBhvr>
                                    </p:animEffect>
                                    <p:set>
                                      <p:cBhvr>
                                        <p:cTn id="21" dur="1" fill="hold">
                                          <p:stCondLst>
                                            <p:cond delay="199"/>
                                          </p:stCondLst>
                                        </p:cTn>
                                        <p:tgtEl>
                                          <p:spTgt spid="6"/>
                                        </p:tgtEl>
                                        <p:attrNameLst>
                                          <p:attrName>style.visibility</p:attrName>
                                        </p:attrNameLst>
                                      </p:cBhvr>
                                      <p:to>
                                        <p:strVal val="hidden"/>
                                      </p:to>
                                    </p:set>
                                  </p:childTnLst>
                                </p:cTn>
                              </p:par>
                            </p:childTnLst>
                          </p:cTn>
                        </p:par>
                        <p:par>
                          <p:cTn id="22" fill="hold">
                            <p:stCondLst>
                              <p:cond delay="2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00"/>
                                        <p:tgtEl>
                                          <p:spTgt spid="7"/>
                                        </p:tgtEl>
                                      </p:cBhvr>
                                    </p:animEffect>
                                    <p:set>
                                      <p:cBhvr>
                                        <p:cTn id="30" dur="1" fill="hold">
                                          <p:stCondLst>
                                            <p:cond delay="199"/>
                                          </p:stCondLst>
                                        </p:cTn>
                                        <p:tgtEl>
                                          <p:spTgt spid="7"/>
                                        </p:tgtEl>
                                        <p:attrNameLst>
                                          <p:attrName>style.visibility</p:attrName>
                                        </p:attrNameLst>
                                      </p:cBhvr>
                                      <p:to>
                                        <p:strVal val="hidden"/>
                                      </p:to>
                                    </p:set>
                                  </p:childTnLst>
                                </p:cTn>
                              </p:par>
                            </p:childTnLst>
                          </p:cTn>
                        </p:par>
                        <p:par>
                          <p:cTn id="31" fill="hold">
                            <p:stCondLst>
                              <p:cond delay="2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17568" y="1758185"/>
          <a:ext cx="10979184" cy="274320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554480">
                <a:tc>
                  <a:txBody>
                    <a:bodyPr/>
                    <a:lstStyle/>
                    <a:p>
                      <a:pPr algn="ctr"/>
                      <a:r>
                        <a:rPr lang="en-US" dirty="0"/>
                        <a:t>%DRPTX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Percentage</a:t>
                      </a:r>
                      <a:r>
                        <a:rPr lang="en-US" baseline="0" dirty="0"/>
                        <a:t> of transmit packets dropped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%DRPTX can indicate the</a:t>
                      </a:r>
                      <a:r>
                        <a:rPr lang="en-US" baseline="0" dirty="0"/>
                        <a:t> need for higher-speed NICs, more NICs, or a different NIC teaming policy</a:t>
                      </a:r>
                      <a:endParaRPr lang="en-US" dirty="0"/>
                    </a:p>
                  </a:txBody>
                  <a:tcPr/>
                </a:tc>
                <a:extLst>
                  <a:ext uri="{0D108BD9-81ED-4DB2-BD59-A6C34878D82A}">
                    <a16:rowId xmlns:a16="http://schemas.microsoft.com/office/drawing/2014/main" val="10000"/>
                  </a:ext>
                </a:extLst>
              </a:tr>
              <a:tr h="1188720">
                <a:tc>
                  <a:txBody>
                    <a:bodyPr/>
                    <a:lstStyle/>
                    <a:p>
                      <a:pPr algn="ctr"/>
                      <a:r>
                        <a:rPr lang="en-US" dirty="0">
                          <a:solidFill>
                            <a:schemeClr val="bg1">
                              <a:lumMod val="85000"/>
                            </a:schemeClr>
                          </a:solidFill>
                        </a:rPr>
                        <a:t>%DRPRX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Percentage of receive packets</a:t>
                      </a:r>
                      <a:r>
                        <a:rPr lang="en-US" baseline="0" dirty="0">
                          <a:solidFill>
                            <a:schemeClr val="bg1">
                              <a:lumMod val="85000"/>
                            </a:schemeClr>
                          </a:solidFill>
                        </a:rPr>
                        <a:t> dropped</a:t>
                      </a:r>
                      <a:endParaRPr lang="en-US" dirty="0">
                        <a:solidFill>
                          <a:schemeClr val="bg1">
                            <a:lumMod val="85000"/>
                          </a:schemeClr>
                        </a:solidFill>
                      </a:endParaRP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rPr>
                        <a:t>A high %DRPRX can indicate insufficient CPU resources for the</a:t>
                      </a:r>
                      <a:r>
                        <a:rPr lang="en-US" baseline="0" dirty="0">
                          <a:solidFill>
                            <a:schemeClr val="bg1">
                              <a:lumMod val="85000"/>
                            </a:schemeClr>
                          </a:solidFill>
                        </a:rPr>
                        <a:t> impacted VM</a:t>
                      </a:r>
                      <a:endParaRPr lang="en-US" dirty="0">
                        <a:solidFill>
                          <a:schemeClr val="bg1">
                            <a:lumMod val="85000"/>
                          </a:schemeClr>
                        </a:solidFill>
                      </a:endParaRPr>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Network Performance Metrics</a:t>
            </a:r>
          </a:p>
        </p:txBody>
      </p:sp>
    </p:spTree>
    <p:extLst>
      <p:ext uri="{BB962C8B-B14F-4D97-AF65-F5344CB8AC3E}">
        <p14:creationId xmlns:p14="http://schemas.microsoft.com/office/powerpoint/2010/main" val="155274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nvPr>
        </p:nvGraphicFramePr>
        <p:xfrm>
          <a:off x="617568" y="1758185"/>
          <a:ext cx="10979184" cy="2743200"/>
        </p:xfrm>
        <a:graphic>
          <a:graphicData uri="http://schemas.openxmlformats.org/drawingml/2006/table">
            <a:tbl>
              <a:tblPr bandRow="1">
                <a:tableStyleId>{5C22544A-7EE6-4342-B048-85BDC9FD1C3A}</a:tableStyleId>
              </a:tblPr>
              <a:tblGrid>
                <a:gridCol w="1690790">
                  <a:extLst>
                    <a:ext uri="{9D8B030D-6E8A-4147-A177-3AD203B41FA5}">
                      <a16:colId xmlns:a16="http://schemas.microsoft.com/office/drawing/2014/main" val="20000"/>
                    </a:ext>
                  </a:extLst>
                </a:gridCol>
                <a:gridCol w="4644197">
                  <a:extLst>
                    <a:ext uri="{9D8B030D-6E8A-4147-A177-3AD203B41FA5}">
                      <a16:colId xmlns:a16="http://schemas.microsoft.com/office/drawing/2014/main" val="20001"/>
                    </a:ext>
                  </a:extLst>
                </a:gridCol>
                <a:gridCol w="4644197">
                  <a:extLst>
                    <a:ext uri="{9D8B030D-6E8A-4147-A177-3AD203B41FA5}">
                      <a16:colId xmlns:a16="http://schemas.microsoft.com/office/drawing/2014/main" val="20002"/>
                    </a:ext>
                  </a:extLst>
                </a:gridCol>
              </a:tblGrid>
              <a:tr h="1554480">
                <a:tc>
                  <a:txBody>
                    <a:bodyPr/>
                    <a:lstStyle/>
                    <a:p>
                      <a:pPr algn="ctr"/>
                      <a:r>
                        <a:rPr lang="en-US" dirty="0"/>
                        <a:t>%DRPTX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Percentage</a:t>
                      </a:r>
                      <a:r>
                        <a:rPr lang="en-US" baseline="0" dirty="0"/>
                        <a:t> of transmit packets dropped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%DRPTX can indicate the</a:t>
                      </a:r>
                      <a:r>
                        <a:rPr lang="en-US" baseline="0" dirty="0"/>
                        <a:t> need for higher-speed NICs, more NICs, or a different NIC teaming policy</a:t>
                      </a:r>
                      <a:endParaRPr lang="en-US" dirty="0"/>
                    </a:p>
                  </a:txBody>
                  <a:tcPr/>
                </a:tc>
                <a:extLst>
                  <a:ext uri="{0D108BD9-81ED-4DB2-BD59-A6C34878D82A}">
                    <a16:rowId xmlns:a16="http://schemas.microsoft.com/office/drawing/2014/main" val="10000"/>
                  </a:ext>
                </a:extLst>
              </a:tr>
              <a:tr h="1188720">
                <a:tc>
                  <a:txBody>
                    <a:bodyPr/>
                    <a:lstStyle/>
                    <a:p>
                      <a:pPr algn="ctr"/>
                      <a:r>
                        <a:rPr lang="en-US" dirty="0"/>
                        <a:t>%DRPRX</a:t>
                      </a:r>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Percentage of receive packets</a:t>
                      </a:r>
                      <a:r>
                        <a:rPr lang="en-US" baseline="0" dirty="0"/>
                        <a:t> dropped</a:t>
                      </a:r>
                      <a:endParaRPr lang="en-US" dirty="0"/>
                    </a:p>
                  </a:txBody>
                  <a:tcPr/>
                </a:tc>
                <a:tc>
                  <a:txBody>
                    <a:bodyPr/>
                    <a:lstStyle/>
                    <a:p>
                      <a:pPr marL="0" marR="0" indent="0" algn="l" defTabSz="586116" rtl="0" eaLnBrk="1" fontAlgn="auto" latinLnBrk="0" hangingPunct="1">
                        <a:lnSpc>
                          <a:spcPct val="100000"/>
                        </a:lnSpc>
                        <a:spcBef>
                          <a:spcPts val="0"/>
                        </a:spcBef>
                        <a:spcAft>
                          <a:spcPts val="0"/>
                        </a:spcAft>
                        <a:buClrTx/>
                        <a:buSzTx/>
                        <a:buFontTx/>
                        <a:buNone/>
                        <a:tabLst/>
                        <a:defRPr/>
                      </a:pPr>
                      <a:r>
                        <a:rPr lang="en-US" dirty="0"/>
                        <a:t>A high %DRPRX can indicate insufficient CPU resources for the</a:t>
                      </a:r>
                      <a:r>
                        <a:rPr lang="en-US" baseline="0" dirty="0"/>
                        <a:t> impacted VM</a:t>
                      </a:r>
                      <a:endParaRPr lang="en-US" dirty="0"/>
                    </a:p>
                  </a:txBody>
                  <a:tcPr/>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p:txBody>
          <a:bodyPr/>
          <a:lstStyle/>
          <a:p>
            <a:r>
              <a:rPr lang="en-US" dirty="0"/>
              <a:t>Describe and Differentiate</a:t>
            </a:r>
            <a:br>
              <a:rPr lang="en-US" dirty="0"/>
            </a:br>
            <a:r>
              <a:rPr lang="en-US" dirty="0"/>
              <a:t>Critical Network Performance Metrics</a:t>
            </a:r>
          </a:p>
        </p:txBody>
      </p:sp>
    </p:spTree>
    <p:extLst>
      <p:ext uri="{BB962C8B-B14F-4D97-AF65-F5344CB8AC3E}">
        <p14:creationId xmlns:p14="http://schemas.microsoft.com/office/powerpoint/2010/main" val="37331449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478867" y="1826379"/>
            <a:ext cx="7565087" cy="4100288"/>
          </a:xfrm>
        </p:spPr>
        <p:txBody>
          <a:bodyPr>
            <a:noAutofit/>
          </a:bodyPr>
          <a:lstStyle/>
          <a:p>
            <a:pPr>
              <a:spcAft>
                <a:spcPts val="800"/>
              </a:spcAft>
            </a:pPr>
            <a:r>
              <a:rPr lang="en-US" sz="2800" dirty="0">
                <a:solidFill>
                  <a:schemeClr val="bg1">
                    <a:lumMod val="85000"/>
                  </a:schemeClr>
                </a:solidFill>
              </a:rPr>
              <a:t>Configure and Administer Security</a:t>
            </a:r>
          </a:p>
          <a:p>
            <a:pPr>
              <a:spcAft>
                <a:spcPts val="800"/>
              </a:spcAft>
            </a:pPr>
            <a:r>
              <a:rPr lang="en-US" sz="2800" dirty="0">
                <a:solidFill>
                  <a:schemeClr val="bg1">
                    <a:lumMod val="85000"/>
                  </a:schemeClr>
                </a:solidFill>
              </a:rPr>
              <a:t>Configure Advanced Networking</a:t>
            </a:r>
          </a:p>
          <a:p>
            <a:pPr>
              <a:spcAft>
                <a:spcPts val="800"/>
              </a:spcAft>
            </a:pPr>
            <a:r>
              <a:rPr lang="en-US" sz="2800" dirty="0">
                <a:solidFill>
                  <a:schemeClr val="bg1">
                    <a:lumMod val="85000"/>
                  </a:schemeClr>
                </a:solidFill>
              </a:rPr>
              <a:t>Configure Advanced Storage</a:t>
            </a:r>
          </a:p>
          <a:p>
            <a:pPr>
              <a:spcAft>
                <a:spcPts val="800"/>
              </a:spcAft>
            </a:pPr>
            <a:r>
              <a:rPr lang="en-US" sz="2800" dirty="0">
                <a:solidFill>
                  <a:schemeClr val="bg1">
                    <a:lumMod val="85000"/>
                  </a:schemeClr>
                </a:solidFill>
              </a:rPr>
              <a:t>Administer and Manage Resources</a:t>
            </a:r>
          </a:p>
          <a:p>
            <a:pPr>
              <a:spcAft>
                <a:spcPts val="800"/>
              </a:spcAft>
            </a:pPr>
            <a:r>
              <a:rPr lang="en-US" sz="2800" dirty="0">
                <a:solidFill>
                  <a:schemeClr val="bg1">
                    <a:lumMod val="85000"/>
                  </a:schemeClr>
                </a:solidFill>
              </a:rPr>
              <a:t>Configure Availability Solutions</a:t>
            </a:r>
          </a:p>
          <a:p>
            <a:pPr>
              <a:spcAft>
                <a:spcPts val="800"/>
              </a:spcAft>
            </a:pPr>
            <a:r>
              <a:rPr lang="en-US" sz="2800" dirty="0">
                <a:solidFill>
                  <a:schemeClr val="bg1">
                    <a:lumMod val="85000"/>
                  </a:schemeClr>
                </a:solidFill>
              </a:rPr>
              <a:t>Deploy and Consolidate a vSphere Data Center</a:t>
            </a:r>
          </a:p>
        </p:txBody>
      </p:sp>
      <p:sp>
        <p:nvSpPr>
          <p:cNvPr id="5" name="Title 4"/>
          <p:cNvSpPr>
            <a:spLocks noGrp="1"/>
          </p:cNvSpPr>
          <p:nvPr>
            <p:ph type="title"/>
          </p:nvPr>
        </p:nvSpPr>
        <p:spPr/>
        <p:txBody>
          <a:bodyPr/>
          <a:lstStyle/>
          <a:p>
            <a:r>
              <a:rPr lang="en-US" dirty="0"/>
              <a:t>Our Learning Path for vSphere 6</a:t>
            </a:r>
          </a:p>
        </p:txBody>
      </p:sp>
      <p:pic>
        <p:nvPicPr>
          <p:cNvPr id="4" name="Content Placeholder 3"/>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1317625" y="3212033"/>
            <a:ext cx="2325688" cy="1329285"/>
          </a:xfrm>
        </p:spPr>
      </p:pic>
    </p:spTree>
    <p:extLst>
      <p:ext uri="{BB962C8B-B14F-4D97-AF65-F5344CB8AC3E}">
        <p14:creationId xmlns:p14="http://schemas.microsoft.com/office/powerpoint/2010/main" val="1153926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6">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 fill="hold"/>
                                        <p:tgtEl>
                                          <p:spTgt spid="6">
                                            <p:txEl>
                                              <p:pRg st="1" end="1"/>
                                            </p:txEl>
                                          </p:spTgt>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0" fill="hold"/>
                                        <p:tgtEl>
                                          <p:spTgt spid="6">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0" fill="hold"/>
                                        <p:tgtEl>
                                          <p:spTgt spid="6">
                                            <p:txEl>
                                              <p:pRg st="3" end="3"/>
                                            </p:txEl>
                                          </p:spTgt>
                                        </p:tgtEl>
                                        <p:attrNameLst>
                                          <p:attrName>style.color</p:attrName>
                                        </p:attrNameLst>
                                      </p:cBhvr>
                                      <p:to>
                                        <a:schemeClr val="tx1"/>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 fill="hold"/>
                                        <p:tgtEl>
                                          <p:spTgt spid="6">
                                            <p:txEl>
                                              <p:pRg st="4" end="4"/>
                                            </p:txEl>
                                          </p:spTgt>
                                        </p:tgtEl>
                                        <p:attrNameLst>
                                          <p:attrName>style.color</p:attrName>
                                        </p:attrNameLst>
                                      </p:cBhvr>
                                      <p:to>
                                        <a:schemeClr val="tx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0" fill="hold"/>
                                        <p:tgtEl>
                                          <p:spTgt spid="6">
                                            <p:txEl>
                                              <p:pRg st="5" end="5"/>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 a Multi-site SSO Installation</a:t>
            </a:r>
          </a:p>
        </p:txBody>
      </p:sp>
      <p:sp>
        <p:nvSpPr>
          <p:cNvPr id="6" name="Rectangle 5"/>
          <p:cNvSpPr/>
          <p:nvPr/>
        </p:nvSpPr>
        <p:spPr>
          <a:xfrm>
            <a:off x="2136398"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tx1"/>
              </a:solidFill>
            </a:endParaRPr>
          </a:p>
        </p:txBody>
      </p:sp>
      <p:sp>
        <p:nvSpPr>
          <p:cNvPr id="7" name="Rectangle 6"/>
          <p:cNvSpPr/>
          <p:nvPr/>
        </p:nvSpPr>
        <p:spPr>
          <a:xfrm>
            <a:off x="2297308"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9" name="Rectangle 8"/>
          <p:cNvSpPr/>
          <p:nvPr/>
        </p:nvSpPr>
        <p:spPr>
          <a:xfrm>
            <a:off x="680496"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1" name="Rectangle 10"/>
          <p:cNvSpPr/>
          <p:nvPr/>
        </p:nvSpPr>
        <p:spPr>
          <a:xfrm>
            <a:off x="841406"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2" name="Rectangle 11"/>
          <p:cNvSpPr/>
          <p:nvPr/>
        </p:nvSpPr>
        <p:spPr>
          <a:xfrm>
            <a:off x="3584198"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4" name="Rectangle 13"/>
          <p:cNvSpPr/>
          <p:nvPr/>
        </p:nvSpPr>
        <p:spPr>
          <a:xfrm>
            <a:off x="3745108"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3" name="Rectangle 12"/>
          <p:cNvSpPr/>
          <p:nvPr/>
        </p:nvSpPr>
        <p:spPr>
          <a:xfrm>
            <a:off x="7943802"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tx1"/>
              </a:solidFill>
            </a:endParaRPr>
          </a:p>
        </p:txBody>
      </p:sp>
      <p:sp>
        <p:nvSpPr>
          <p:cNvPr id="15" name="Rectangle 14"/>
          <p:cNvSpPr/>
          <p:nvPr/>
        </p:nvSpPr>
        <p:spPr>
          <a:xfrm>
            <a:off x="8104712"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17" name="Rectangle 16"/>
          <p:cNvSpPr/>
          <p:nvPr/>
        </p:nvSpPr>
        <p:spPr>
          <a:xfrm>
            <a:off x="6487900"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8" name="Rectangle 17"/>
          <p:cNvSpPr/>
          <p:nvPr/>
        </p:nvSpPr>
        <p:spPr>
          <a:xfrm>
            <a:off x="6648810"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9" name="Rectangle 18"/>
          <p:cNvSpPr/>
          <p:nvPr/>
        </p:nvSpPr>
        <p:spPr>
          <a:xfrm>
            <a:off x="9391602"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ectangle 19"/>
          <p:cNvSpPr/>
          <p:nvPr/>
        </p:nvSpPr>
        <p:spPr>
          <a:xfrm>
            <a:off x="9552512"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3" name="Left-Right Arrow 2"/>
          <p:cNvSpPr/>
          <p:nvPr/>
        </p:nvSpPr>
        <p:spPr>
          <a:xfrm>
            <a:off x="4747191" y="2417322"/>
            <a:ext cx="3002759" cy="657548"/>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err="1">
              <a:solidFill>
                <a:schemeClr val="bg1"/>
              </a:solidFill>
            </a:endParaRPr>
          </a:p>
        </p:txBody>
      </p:sp>
      <p:sp>
        <p:nvSpPr>
          <p:cNvPr id="2" name="TextBox 1"/>
          <p:cNvSpPr txBox="1"/>
          <p:nvPr/>
        </p:nvSpPr>
        <p:spPr>
          <a:xfrm>
            <a:off x="2537812" y="3273490"/>
            <a:ext cx="1652184" cy="584775"/>
          </a:xfrm>
          <a:prstGeom prst="rect">
            <a:avLst/>
          </a:prstGeom>
          <a:noFill/>
        </p:spPr>
        <p:txBody>
          <a:bodyPr wrap="none" rtlCol="0">
            <a:spAutoFit/>
          </a:bodyPr>
          <a:lstStyle/>
          <a:p>
            <a:r>
              <a:rPr lang="en-US" sz="3200" dirty="0"/>
              <a:t>DEN Site</a:t>
            </a:r>
            <a:endParaRPr lang="en-US" dirty="0"/>
          </a:p>
        </p:txBody>
      </p:sp>
      <p:sp>
        <p:nvSpPr>
          <p:cNvPr id="21" name="TextBox 20"/>
          <p:cNvSpPr txBox="1"/>
          <p:nvPr/>
        </p:nvSpPr>
        <p:spPr>
          <a:xfrm>
            <a:off x="8393306" y="3273490"/>
            <a:ext cx="1556003" cy="584775"/>
          </a:xfrm>
          <a:prstGeom prst="rect">
            <a:avLst/>
          </a:prstGeom>
          <a:noFill/>
        </p:spPr>
        <p:txBody>
          <a:bodyPr wrap="none" rtlCol="0">
            <a:spAutoFit/>
          </a:bodyPr>
          <a:lstStyle/>
          <a:p>
            <a:r>
              <a:rPr lang="en-US" sz="3200" dirty="0"/>
              <a:t>LAS Site</a:t>
            </a:r>
            <a:endParaRPr lang="en-US" dirty="0"/>
          </a:p>
        </p:txBody>
      </p:sp>
    </p:spTree>
    <p:extLst>
      <p:ext uri="{BB962C8B-B14F-4D97-AF65-F5344CB8AC3E}">
        <p14:creationId xmlns:p14="http://schemas.microsoft.com/office/powerpoint/2010/main" val="17541525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 a Multi-site SSO Installation</a:t>
            </a:r>
          </a:p>
        </p:txBody>
      </p:sp>
      <p:sp>
        <p:nvSpPr>
          <p:cNvPr id="6" name="Rectangle 5"/>
          <p:cNvSpPr/>
          <p:nvPr/>
        </p:nvSpPr>
        <p:spPr>
          <a:xfrm>
            <a:off x="2136398"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tx1"/>
              </a:solidFill>
            </a:endParaRPr>
          </a:p>
        </p:txBody>
      </p:sp>
      <p:sp>
        <p:nvSpPr>
          <p:cNvPr id="7" name="Rectangle 6"/>
          <p:cNvSpPr/>
          <p:nvPr/>
        </p:nvSpPr>
        <p:spPr>
          <a:xfrm>
            <a:off x="2297308"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9" name="Rectangle 8"/>
          <p:cNvSpPr/>
          <p:nvPr/>
        </p:nvSpPr>
        <p:spPr>
          <a:xfrm>
            <a:off x="680496"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1" name="Rectangle 10"/>
          <p:cNvSpPr/>
          <p:nvPr/>
        </p:nvSpPr>
        <p:spPr>
          <a:xfrm>
            <a:off x="841406"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2" name="Rectangle 11"/>
          <p:cNvSpPr/>
          <p:nvPr/>
        </p:nvSpPr>
        <p:spPr>
          <a:xfrm>
            <a:off x="3584198"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4" name="Rectangle 13"/>
          <p:cNvSpPr/>
          <p:nvPr/>
        </p:nvSpPr>
        <p:spPr>
          <a:xfrm>
            <a:off x="3745108"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3" name="Rectangle 12"/>
          <p:cNvSpPr/>
          <p:nvPr/>
        </p:nvSpPr>
        <p:spPr>
          <a:xfrm>
            <a:off x="7943802" y="1758185"/>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tx1"/>
              </a:solidFill>
            </a:endParaRPr>
          </a:p>
        </p:txBody>
      </p:sp>
      <p:sp>
        <p:nvSpPr>
          <p:cNvPr id="15" name="Rectangle 14"/>
          <p:cNvSpPr/>
          <p:nvPr/>
        </p:nvSpPr>
        <p:spPr>
          <a:xfrm>
            <a:off x="8104712" y="2403650"/>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Platform Services Controller</a:t>
            </a:r>
          </a:p>
        </p:txBody>
      </p:sp>
      <p:sp>
        <p:nvSpPr>
          <p:cNvPr id="17" name="Rectangle 16"/>
          <p:cNvSpPr/>
          <p:nvPr/>
        </p:nvSpPr>
        <p:spPr>
          <a:xfrm>
            <a:off x="6487900"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8" name="Rectangle 17"/>
          <p:cNvSpPr/>
          <p:nvPr/>
        </p:nvSpPr>
        <p:spPr>
          <a:xfrm>
            <a:off x="6648810"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19" name="Rectangle 18"/>
          <p:cNvSpPr/>
          <p:nvPr/>
        </p:nvSpPr>
        <p:spPr>
          <a:xfrm>
            <a:off x="9391602" y="4212282"/>
            <a:ext cx="2455012" cy="2298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VM or Physical Server</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ectangle 19"/>
          <p:cNvSpPr/>
          <p:nvPr/>
        </p:nvSpPr>
        <p:spPr>
          <a:xfrm>
            <a:off x="9552512" y="5684364"/>
            <a:ext cx="2133192" cy="671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vCenter Server</a:t>
            </a:r>
          </a:p>
        </p:txBody>
      </p:sp>
      <p:sp>
        <p:nvSpPr>
          <p:cNvPr id="3" name="Left-Right Arrow 2"/>
          <p:cNvSpPr/>
          <p:nvPr/>
        </p:nvSpPr>
        <p:spPr>
          <a:xfrm>
            <a:off x="4747191" y="2417322"/>
            <a:ext cx="3002759" cy="657548"/>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err="1">
              <a:solidFill>
                <a:schemeClr val="bg1"/>
              </a:solidFill>
            </a:endParaRPr>
          </a:p>
        </p:txBody>
      </p:sp>
      <p:sp>
        <p:nvSpPr>
          <p:cNvPr id="2" name="TextBox 1"/>
          <p:cNvSpPr txBox="1"/>
          <p:nvPr/>
        </p:nvSpPr>
        <p:spPr>
          <a:xfrm>
            <a:off x="2537812" y="3273490"/>
            <a:ext cx="1652184" cy="584775"/>
          </a:xfrm>
          <a:prstGeom prst="rect">
            <a:avLst/>
          </a:prstGeom>
          <a:noFill/>
        </p:spPr>
        <p:txBody>
          <a:bodyPr wrap="none" rtlCol="0">
            <a:spAutoFit/>
          </a:bodyPr>
          <a:lstStyle/>
          <a:p>
            <a:r>
              <a:rPr lang="en-US" sz="3200" dirty="0"/>
              <a:t>DEN Site</a:t>
            </a:r>
            <a:endParaRPr lang="en-US" dirty="0"/>
          </a:p>
        </p:txBody>
      </p:sp>
      <p:sp>
        <p:nvSpPr>
          <p:cNvPr id="21" name="TextBox 20"/>
          <p:cNvSpPr txBox="1"/>
          <p:nvPr/>
        </p:nvSpPr>
        <p:spPr>
          <a:xfrm>
            <a:off x="8393306" y="3273490"/>
            <a:ext cx="1652184" cy="584775"/>
          </a:xfrm>
          <a:prstGeom prst="rect">
            <a:avLst/>
          </a:prstGeom>
          <a:noFill/>
        </p:spPr>
        <p:txBody>
          <a:bodyPr wrap="none" rtlCol="0">
            <a:spAutoFit/>
          </a:bodyPr>
          <a:lstStyle/>
          <a:p>
            <a:r>
              <a:rPr lang="en-US" sz="3200" dirty="0"/>
              <a:t>DEN Site</a:t>
            </a:r>
            <a:endParaRPr lang="en-US" dirty="0"/>
          </a:p>
        </p:txBody>
      </p:sp>
      <p:sp>
        <p:nvSpPr>
          <p:cNvPr id="4" name="Rounded Rectangle 3"/>
          <p:cNvSpPr/>
          <p:nvPr/>
        </p:nvSpPr>
        <p:spPr>
          <a:xfrm>
            <a:off x="1150374" y="3828769"/>
            <a:ext cx="10294374" cy="50725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solidFill>
                  <a:schemeClr val="tx1"/>
                </a:solidFill>
              </a:rPr>
              <a:t>Load Balancer</a:t>
            </a:r>
            <a:endParaRPr lang="en-US" dirty="0">
              <a:solidFill>
                <a:schemeClr val="tx1"/>
              </a:solidFill>
            </a:endParaRPr>
          </a:p>
        </p:txBody>
      </p:sp>
    </p:spTree>
    <p:extLst>
      <p:ext uri="{BB962C8B-B14F-4D97-AF65-F5344CB8AC3E}">
        <p14:creationId xmlns:p14="http://schemas.microsoft.com/office/powerpoint/2010/main" val="3944486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#9</a:t>
            </a:r>
          </a:p>
        </p:txBody>
      </p:sp>
      <p:sp>
        <p:nvSpPr>
          <p:cNvPr id="3" name="Text Placeholder 2"/>
          <p:cNvSpPr>
            <a:spLocks noGrp="1"/>
          </p:cNvSpPr>
          <p:nvPr>
            <p:ph type="body" sz="quarter" idx="10"/>
          </p:nvPr>
        </p:nvSpPr>
        <p:spPr/>
        <p:txBody>
          <a:bodyPr/>
          <a:lstStyle/>
          <a:p>
            <a:r>
              <a:rPr lang="en-US" dirty="0"/>
              <a:t>Regenerate Out-of-Box</a:t>
            </a:r>
            <a:br>
              <a:rPr lang="en-US" dirty="0"/>
            </a:br>
            <a:r>
              <a:rPr lang="en-US" dirty="0"/>
              <a:t>vSphere Certificates with Internal PKI</a:t>
            </a:r>
          </a:p>
        </p:txBody>
      </p:sp>
    </p:spTree>
    <p:extLst>
      <p:ext uri="{BB962C8B-B14F-4D97-AF65-F5344CB8AC3E}">
        <p14:creationId xmlns:p14="http://schemas.microsoft.com/office/powerpoint/2010/main" val="128600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	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2209800"/>
            <a:ext cx="582746" cy="589057"/>
          </a:xfrm>
          <a:prstGeom prst="rect">
            <a:avLst/>
          </a:prstGeom>
        </p:spPr>
      </p:pic>
    </p:spTree>
    <p:extLst>
      <p:ext uri="{BB962C8B-B14F-4D97-AF65-F5344CB8AC3E}">
        <p14:creationId xmlns:p14="http://schemas.microsoft.com/office/powerpoint/2010/main" val="30030640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#10</a:t>
            </a:r>
          </a:p>
        </p:txBody>
      </p:sp>
      <p:sp>
        <p:nvSpPr>
          <p:cNvPr id="3" name="Text Placeholder 2"/>
          <p:cNvSpPr>
            <a:spLocks noGrp="1"/>
          </p:cNvSpPr>
          <p:nvPr>
            <p:ph type="body" sz="quarter" idx="10"/>
          </p:nvPr>
        </p:nvSpPr>
        <p:spPr/>
        <p:txBody>
          <a:bodyPr/>
          <a:lstStyle/>
          <a:p>
            <a:r>
              <a:rPr lang="en-US" dirty="0"/>
              <a:t>Migrate to vSphere Distributed Switches</a:t>
            </a:r>
            <a:br>
              <a:rPr lang="en-US" dirty="0"/>
            </a:br>
            <a:r>
              <a:rPr lang="en-US" sz="3200" dirty="0"/>
              <a:t>(if you can afford them)</a:t>
            </a:r>
            <a:endParaRPr lang="en-US" dirty="0"/>
          </a:p>
        </p:txBody>
      </p:sp>
    </p:spTree>
    <p:extLst>
      <p:ext uri="{BB962C8B-B14F-4D97-AF65-F5344CB8AC3E}">
        <p14:creationId xmlns:p14="http://schemas.microsoft.com/office/powerpoint/2010/main" val="4670593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Identify vDS Capabilities</a:t>
            </a:r>
          </a:p>
        </p:txBody>
      </p:sp>
      <p:pic>
        <p:nvPicPr>
          <p:cNvPr id="2" name="Picture 1"/>
          <p:cNvPicPr>
            <a:picLocks noChangeAspect="1"/>
          </p:cNvPicPr>
          <p:nvPr/>
        </p:nvPicPr>
        <p:blipFill>
          <a:blip r:embed="rId2"/>
          <a:stretch>
            <a:fillRect/>
          </a:stretch>
        </p:blipFill>
        <p:spPr>
          <a:xfrm>
            <a:off x="5641655" y="1862960"/>
            <a:ext cx="946790" cy="1466850"/>
          </a:xfrm>
          <a:prstGeom prst="rect">
            <a:avLst/>
          </a:prstGeom>
        </p:spPr>
      </p:pic>
      <p:sp>
        <p:nvSpPr>
          <p:cNvPr id="3" name="Rounded Rectangle 2"/>
          <p:cNvSpPr/>
          <p:nvPr/>
        </p:nvSpPr>
        <p:spPr>
          <a:xfrm>
            <a:off x="5641655"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 name="Rounded Rectangle 3"/>
          <p:cNvSpPr/>
          <p:nvPr/>
        </p:nvSpPr>
        <p:spPr>
          <a:xfrm>
            <a:off x="5641655"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39" name="Picture 38"/>
          <p:cNvPicPr>
            <a:picLocks noChangeAspect="1"/>
          </p:cNvPicPr>
          <p:nvPr/>
        </p:nvPicPr>
        <p:blipFill>
          <a:blip r:embed="rId2"/>
          <a:stretch>
            <a:fillRect/>
          </a:stretch>
        </p:blipFill>
        <p:spPr>
          <a:xfrm>
            <a:off x="7107557" y="1862960"/>
            <a:ext cx="946790" cy="1466850"/>
          </a:xfrm>
          <a:prstGeom prst="rect">
            <a:avLst/>
          </a:prstGeom>
        </p:spPr>
      </p:pic>
      <p:sp>
        <p:nvSpPr>
          <p:cNvPr id="40" name="Rounded Rectangle 39"/>
          <p:cNvSpPr/>
          <p:nvPr/>
        </p:nvSpPr>
        <p:spPr>
          <a:xfrm>
            <a:off x="7107557"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2" name="Rounded Rectangle 41"/>
          <p:cNvSpPr/>
          <p:nvPr/>
        </p:nvSpPr>
        <p:spPr>
          <a:xfrm>
            <a:off x="7107557"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43" name="Picture 42"/>
          <p:cNvPicPr>
            <a:picLocks noChangeAspect="1"/>
          </p:cNvPicPr>
          <p:nvPr/>
        </p:nvPicPr>
        <p:blipFill>
          <a:blip r:embed="rId2"/>
          <a:stretch>
            <a:fillRect/>
          </a:stretch>
        </p:blipFill>
        <p:spPr>
          <a:xfrm>
            <a:off x="4175753" y="1862960"/>
            <a:ext cx="946790" cy="1466850"/>
          </a:xfrm>
          <a:prstGeom prst="rect">
            <a:avLst/>
          </a:prstGeom>
        </p:spPr>
      </p:pic>
      <p:sp>
        <p:nvSpPr>
          <p:cNvPr id="44" name="Rounded Rectangle 43"/>
          <p:cNvSpPr/>
          <p:nvPr/>
        </p:nvSpPr>
        <p:spPr>
          <a:xfrm>
            <a:off x="4175753"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5" name="Rounded Rectangle 44"/>
          <p:cNvSpPr/>
          <p:nvPr/>
        </p:nvSpPr>
        <p:spPr>
          <a:xfrm>
            <a:off x="4175753"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spTree>
    <p:extLst>
      <p:ext uri="{BB962C8B-B14F-4D97-AF65-F5344CB8AC3E}">
        <p14:creationId xmlns:p14="http://schemas.microsoft.com/office/powerpoint/2010/main" val="21460855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
                                        <p:tgtEl>
                                          <p:spTgt spid="3"/>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2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200"/>
                                        <p:tgtEl>
                                          <p:spTgt spid="45"/>
                                        </p:tgtEl>
                                      </p:cBhvr>
                                    </p:animEffect>
                                  </p:childTnLst>
                                </p:cTn>
                              </p:par>
                            </p:childTnLst>
                          </p:cTn>
                        </p:par>
                        <p:par>
                          <p:cTn id="27" fill="hold">
                            <p:stCondLst>
                              <p:cond delay="200"/>
                            </p:stCondLst>
                            <p:childTnLst>
                              <p:par>
                                <p:cTn id="28" presetID="10"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2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2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0" grpId="0" animBg="1"/>
      <p:bldP spid="42" grpId="0" animBg="1"/>
      <p:bldP spid="44"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Identify vDS Capabilities</a:t>
            </a:r>
          </a:p>
        </p:txBody>
      </p:sp>
      <p:pic>
        <p:nvPicPr>
          <p:cNvPr id="2" name="Picture 1"/>
          <p:cNvPicPr>
            <a:picLocks noChangeAspect="1"/>
          </p:cNvPicPr>
          <p:nvPr/>
        </p:nvPicPr>
        <p:blipFill>
          <a:blip r:embed="rId2"/>
          <a:stretch>
            <a:fillRect/>
          </a:stretch>
        </p:blipFill>
        <p:spPr>
          <a:xfrm>
            <a:off x="5641655" y="1862960"/>
            <a:ext cx="946790" cy="1466850"/>
          </a:xfrm>
          <a:prstGeom prst="rect">
            <a:avLst/>
          </a:prstGeom>
        </p:spPr>
      </p:pic>
      <p:sp>
        <p:nvSpPr>
          <p:cNvPr id="3" name="Rounded Rectangle 2"/>
          <p:cNvSpPr/>
          <p:nvPr/>
        </p:nvSpPr>
        <p:spPr>
          <a:xfrm>
            <a:off x="5641655"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 name="Rounded Rectangle 3"/>
          <p:cNvSpPr/>
          <p:nvPr/>
        </p:nvSpPr>
        <p:spPr>
          <a:xfrm>
            <a:off x="5641655"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39" name="Picture 38"/>
          <p:cNvPicPr>
            <a:picLocks noChangeAspect="1"/>
          </p:cNvPicPr>
          <p:nvPr/>
        </p:nvPicPr>
        <p:blipFill>
          <a:blip r:embed="rId2"/>
          <a:stretch>
            <a:fillRect/>
          </a:stretch>
        </p:blipFill>
        <p:spPr>
          <a:xfrm>
            <a:off x="7107557" y="1862960"/>
            <a:ext cx="946790" cy="1466850"/>
          </a:xfrm>
          <a:prstGeom prst="rect">
            <a:avLst/>
          </a:prstGeom>
        </p:spPr>
      </p:pic>
      <p:sp>
        <p:nvSpPr>
          <p:cNvPr id="40" name="Rounded Rectangle 39"/>
          <p:cNvSpPr/>
          <p:nvPr/>
        </p:nvSpPr>
        <p:spPr>
          <a:xfrm>
            <a:off x="7107557"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2" name="Rounded Rectangle 41"/>
          <p:cNvSpPr/>
          <p:nvPr/>
        </p:nvSpPr>
        <p:spPr>
          <a:xfrm>
            <a:off x="7107557"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43" name="Picture 42"/>
          <p:cNvPicPr>
            <a:picLocks noChangeAspect="1"/>
          </p:cNvPicPr>
          <p:nvPr/>
        </p:nvPicPr>
        <p:blipFill>
          <a:blip r:embed="rId2"/>
          <a:stretch>
            <a:fillRect/>
          </a:stretch>
        </p:blipFill>
        <p:spPr>
          <a:xfrm>
            <a:off x="4175753" y="1862960"/>
            <a:ext cx="946790" cy="1466850"/>
          </a:xfrm>
          <a:prstGeom prst="rect">
            <a:avLst/>
          </a:prstGeom>
        </p:spPr>
      </p:pic>
      <p:sp>
        <p:nvSpPr>
          <p:cNvPr id="44" name="Rounded Rectangle 43"/>
          <p:cNvSpPr/>
          <p:nvPr/>
        </p:nvSpPr>
        <p:spPr>
          <a:xfrm>
            <a:off x="4175753"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5" name="Rounded Rectangle 44"/>
          <p:cNvSpPr/>
          <p:nvPr/>
        </p:nvSpPr>
        <p:spPr>
          <a:xfrm>
            <a:off x="4175753"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sp>
        <p:nvSpPr>
          <p:cNvPr id="12" name="Rounded Rectangle 11"/>
          <p:cNvSpPr/>
          <p:nvPr/>
        </p:nvSpPr>
        <p:spPr>
          <a:xfrm>
            <a:off x="3804278" y="3415534"/>
            <a:ext cx="4615822" cy="1366015"/>
          </a:xfrm>
          <a:prstGeom prst="roundRect">
            <a:avLst/>
          </a:prstGeom>
          <a:gradFill>
            <a:gsLst>
              <a:gs pos="0">
                <a:schemeClr val="dk1">
                  <a:tint val="50000"/>
                  <a:satMod val="300000"/>
                </a:schemeClr>
              </a:gs>
              <a:gs pos="35000">
                <a:schemeClr val="dk1">
                  <a:tint val="37000"/>
                  <a:satMod val="300000"/>
                  <a:alpha val="7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vSphere</a:t>
            </a:r>
          </a:p>
          <a:p>
            <a:pPr algn="ctr"/>
            <a:r>
              <a:rPr lang="en-US" sz="1600" dirty="0">
                <a:solidFill>
                  <a:schemeClr val="tx1"/>
                </a:solidFill>
              </a:rPr>
              <a:t>Distributed Switch</a:t>
            </a:r>
          </a:p>
        </p:txBody>
      </p:sp>
    </p:spTree>
    <p:extLst>
      <p:ext uri="{BB962C8B-B14F-4D97-AF65-F5344CB8AC3E}">
        <p14:creationId xmlns:p14="http://schemas.microsoft.com/office/powerpoint/2010/main" val="41541599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Identify vDS Capabilities</a:t>
            </a:r>
          </a:p>
        </p:txBody>
      </p:sp>
      <p:pic>
        <p:nvPicPr>
          <p:cNvPr id="2" name="Picture 1"/>
          <p:cNvPicPr>
            <a:picLocks noChangeAspect="1"/>
          </p:cNvPicPr>
          <p:nvPr/>
        </p:nvPicPr>
        <p:blipFill>
          <a:blip r:embed="rId2"/>
          <a:stretch>
            <a:fillRect/>
          </a:stretch>
        </p:blipFill>
        <p:spPr>
          <a:xfrm>
            <a:off x="5641655" y="1862960"/>
            <a:ext cx="946790" cy="1466850"/>
          </a:xfrm>
          <a:prstGeom prst="rect">
            <a:avLst/>
          </a:prstGeom>
        </p:spPr>
      </p:pic>
      <p:sp>
        <p:nvSpPr>
          <p:cNvPr id="3" name="Rounded Rectangle 2"/>
          <p:cNvSpPr/>
          <p:nvPr/>
        </p:nvSpPr>
        <p:spPr>
          <a:xfrm>
            <a:off x="5641655"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 name="Rounded Rectangle 3"/>
          <p:cNvSpPr/>
          <p:nvPr/>
        </p:nvSpPr>
        <p:spPr>
          <a:xfrm>
            <a:off x="5641655"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39" name="Picture 38"/>
          <p:cNvPicPr>
            <a:picLocks noChangeAspect="1"/>
          </p:cNvPicPr>
          <p:nvPr/>
        </p:nvPicPr>
        <p:blipFill>
          <a:blip r:embed="rId2"/>
          <a:stretch>
            <a:fillRect/>
          </a:stretch>
        </p:blipFill>
        <p:spPr>
          <a:xfrm>
            <a:off x="7107557" y="1862960"/>
            <a:ext cx="946790" cy="1466850"/>
          </a:xfrm>
          <a:prstGeom prst="rect">
            <a:avLst/>
          </a:prstGeom>
        </p:spPr>
      </p:pic>
      <p:sp>
        <p:nvSpPr>
          <p:cNvPr id="40" name="Rounded Rectangle 39"/>
          <p:cNvSpPr/>
          <p:nvPr/>
        </p:nvSpPr>
        <p:spPr>
          <a:xfrm>
            <a:off x="7107557"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2" name="Rounded Rectangle 41"/>
          <p:cNvSpPr/>
          <p:nvPr/>
        </p:nvSpPr>
        <p:spPr>
          <a:xfrm>
            <a:off x="7107557"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pic>
        <p:nvPicPr>
          <p:cNvPr id="43" name="Picture 42"/>
          <p:cNvPicPr>
            <a:picLocks noChangeAspect="1"/>
          </p:cNvPicPr>
          <p:nvPr/>
        </p:nvPicPr>
        <p:blipFill>
          <a:blip r:embed="rId2"/>
          <a:stretch>
            <a:fillRect/>
          </a:stretch>
        </p:blipFill>
        <p:spPr>
          <a:xfrm>
            <a:off x="4175753" y="1862960"/>
            <a:ext cx="946790" cy="1466850"/>
          </a:xfrm>
          <a:prstGeom prst="rect">
            <a:avLst/>
          </a:prstGeom>
        </p:spPr>
      </p:pic>
      <p:sp>
        <p:nvSpPr>
          <p:cNvPr id="44" name="Rounded Rectangle 43"/>
          <p:cNvSpPr/>
          <p:nvPr/>
        </p:nvSpPr>
        <p:spPr>
          <a:xfrm>
            <a:off x="4175753" y="3463160"/>
            <a:ext cx="946790" cy="12573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chemeClr val="tx1"/>
                </a:solidFill>
              </a:rPr>
              <a:t>vSphere</a:t>
            </a:r>
          </a:p>
          <a:p>
            <a:pPr algn="ctr"/>
            <a:r>
              <a:rPr lang="en-US" sz="1200" dirty="0">
                <a:solidFill>
                  <a:schemeClr val="tx1"/>
                </a:solidFill>
              </a:rPr>
              <a:t>Standard Switch</a:t>
            </a:r>
          </a:p>
        </p:txBody>
      </p:sp>
      <p:sp>
        <p:nvSpPr>
          <p:cNvPr id="45" name="Rounded Rectangle 44"/>
          <p:cNvSpPr/>
          <p:nvPr/>
        </p:nvSpPr>
        <p:spPr>
          <a:xfrm>
            <a:off x="4175753" y="4939535"/>
            <a:ext cx="946790" cy="704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tx1"/>
                </a:solidFill>
              </a:rPr>
              <a:t>Physical NIC</a:t>
            </a:r>
          </a:p>
        </p:txBody>
      </p:sp>
      <p:sp>
        <p:nvSpPr>
          <p:cNvPr id="12" name="Rounded Rectangle 11"/>
          <p:cNvSpPr/>
          <p:nvPr/>
        </p:nvSpPr>
        <p:spPr>
          <a:xfrm>
            <a:off x="3804278" y="3415534"/>
            <a:ext cx="4615822" cy="1366015"/>
          </a:xfrm>
          <a:prstGeom prst="roundRect">
            <a:avLst/>
          </a:prstGeom>
          <a:gradFill>
            <a:gsLst>
              <a:gs pos="0">
                <a:schemeClr val="dk1">
                  <a:tint val="50000"/>
                  <a:satMod val="300000"/>
                </a:schemeClr>
              </a:gs>
              <a:gs pos="35000">
                <a:schemeClr val="dk1">
                  <a:tint val="37000"/>
                  <a:satMod val="300000"/>
                  <a:alpha val="70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vSphere</a:t>
            </a:r>
          </a:p>
          <a:p>
            <a:pPr algn="ctr"/>
            <a:r>
              <a:rPr lang="en-US" sz="1600" dirty="0">
                <a:solidFill>
                  <a:schemeClr val="tx1"/>
                </a:solidFill>
              </a:rPr>
              <a:t>Distributed Switch</a:t>
            </a:r>
          </a:p>
        </p:txBody>
      </p:sp>
      <p:sp>
        <p:nvSpPr>
          <p:cNvPr id="6" name="Rectangle 5"/>
          <p:cNvSpPr/>
          <p:nvPr/>
        </p:nvSpPr>
        <p:spPr>
          <a:xfrm>
            <a:off x="3323302" y="1602658"/>
            <a:ext cx="5565059" cy="4581832"/>
          </a:xfrm>
          <a:prstGeom prst="rect">
            <a:avLst/>
          </a:prstGeom>
          <a:solidFill>
            <a:schemeClr val="bg1">
              <a:alpha val="87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extBox 6"/>
          <p:cNvSpPr txBox="1"/>
          <p:nvPr/>
        </p:nvSpPr>
        <p:spPr>
          <a:xfrm>
            <a:off x="2775032" y="1758185"/>
            <a:ext cx="5417830" cy="4154984"/>
          </a:xfrm>
          <a:prstGeom prst="rect">
            <a:avLst/>
          </a:prstGeom>
          <a:noFill/>
        </p:spPr>
        <p:txBody>
          <a:bodyPr wrap="none" rtlCol="0">
            <a:spAutoFit/>
          </a:bodyPr>
          <a:lstStyle/>
          <a:p>
            <a:r>
              <a:rPr lang="en-US" sz="2400" dirty="0" err="1"/>
              <a:t>NetFlow</a:t>
            </a:r>
            <a:r>
              <a:rPr lang="en-US" sz="2400" dirty="0"/>
              <a:t> Support</a:t>
            </a:r>
          </a:p>
          <a:p>
            <a:r>
              <a:rPr lang="en-US" sz="2400" dirty="0"/>
              <a:t>PVLAN Support</a:t>
            </a:r>
          </a:p>
          <a:p>
            <a:r>
              <a:rPr lang="en-US" sz="2400" dirty="0"/>
              <a:t>Ingress/Egress Traffic Shaping</a:t>
            </a:r>
          </a:p>
          <a:p>
            <a:r>
              <a:rPr lang="en-US" sz="2400" dirty="0"/>
              <a:t>VM Port Blocking</a:t>
            </a:r>
          </a:p>
          <a:p>
            <a:r>
              <a:rPr lang="en-US" sz="2400" dirty="0"/>
              <a:t>Load Based Teaming</a:t>
            </a:r>
          </a:p>
          <a:p>
            <a:r>
              <a:rPr lang="en-US" sz="2400" dirty="0"/>
              <a:t>Port State Monitoring</a:t>
            </a:r>
          </a:p>
          <a:p>
            <a:r>
              <a:rPr lang="en-US" sz="2400" dirty="0"/>
              <a:t>Link Layer Discovery Protocol Support</a:t>
            </a:r>
          </a:p>
          <a:p>
            <a:r>
              <a:rPr lang="en-US" sz="2400" dirty="0"/>
              <a:t>Network I/O Control</a:t>
            </a:r>
          </a:p>
          <a:p>
            <a:r>
              <a:rPr lang="en-US" sz="2400" dirty="0"/>
              <a:t>LACP Support</a:t>
            </a:r>
          </a:p>
          <a:p>
            <a:r>
              <a:rPr lang="en-US" sz="2400" dirty="0"/>
              <a:t>Network Configuration Backup/Recovery</a:t>
            </a:r>
          </a:p>
          <a:p>
            <a:r>
              <a:rPr lang="en-US" sz="2400" dirty="0"/>
              <a:t>Port Mirroring</a:t>
            </a:r>
          </a:p>
        </p:txBody>
      </p:sp>
    </p:spTree>
    <p:extLst>
      <p:ext uri="{BB962C8B-B14F-4D97-AF65-F5344CB8AC3E}">
        <p14:creationId xmlns:p14="http://schemas.microsoft.com/office/powerpoint/2010/main" val="3039322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#11</a:t>
            </a:r>
          </a:p>
        </p:txBody>
      </p:sp>
      <p:sp>
        <p:nvSpPr>
          <p:cNvPr id="3" name="Text Placeholder 2"/>
          <p:cNvSpPr>
            <a:spLocks noGrp="1"/>
          </p:cNvSpPr>
          <p:nvPr>
            <p:ph type="body" sz="quarter" idx="10"/>
          </p:nvPr>
        </p:nvSpPr>
        <p:spPr/>
        <p:txBody>
          <a:bodyPr/>
          <a:lstStyle/>
          <a:p>
            <a:r>
              <a:rPr lang="en-US" dirty="0"/>
              <a:t>Aim Towards Full Redundancy</a:t>
            </a:r>
            <a:br>
              <a:rPr lang="en-US" dirty="0"/>
            </a:br>
            <a:r>
              <a:rPr lang="en-US" dirty="0"/>
              <a:t>Aim Towards Network Convergence</a:t>
            </a:r>
          </a:p>
        </p:txBody>
      </p:sp>
    </p:spTree>
    <p:extLst>
      <p:ext uri="{BB962C8B-B14F-4D97-AF65-F5344CB8AC3E}">
        <p14:creationId xmlns:p14="http://schemas.microsoft.com/office/powerpoint/2010/main" val="14827114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7294610" y="2074919"/>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Network Adapter 1</a:t>
            </a:r>
          </a:p>
        </p:txBody>
      </p:sp>
      <p:sp>
        <p:nvSpPr>
          <p:cNvPr id="51" name="Rounded Rectangle 50"/>
          <p:cNvSpPr/>
          <p:nvPr/>
        </p:nvSpPr>
        <p:spPr>
          <a:xfrm>
            <a:off x="7294610" y="3009135"/>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Network Adapter 2</a:t>
            </a:r>
          </a:p>
        </p:txBody>
      </p:sp>
      <p:sp>
        <p:nvSpPr>
          <p:cNvPr id="52" name="Rounded Rectangle 51"/>
          <p:cNvSpPr/>
          <p:nvPr/>
        </p:nvSpPr>
        <p:spPr>
          <a:xfrm>
            <a:off x="7294610" y="4311650"/>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Network Adapter 3</a:t>
            </a:r>
          </a:p>
        </p:txBody>
      </p:sp>
      <p:sp>
        <p:nvSpPr>
          <p:cNvPr id="53" name="Rounded Rectangle 52"/>
          <p:cNvSpPr/>
          <p:nvPr/>
        </p:nvSpPr>
        <p:spPr>
          <a:xfrm>
            <a:off x="7294610" y="5245866"/>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Network Adapter 4</a:t>
            </a:r>
          </a:p>
        </p:txBody>
      </p:sp>
      <p:sp>
        <p:nvSpPr>
          <p:cNvPr id="5" name="Title 4"/>
          <p:cNvSpPr>
            <a:spLocks noGrp="1"/>
          </p:cNvSpPr>
          <p:nvPr>
            <p:ph type="title"/>
          </p:nvPr>
        </p:nvSpPr>
        <p:spPr/>
        <p:txBody>
          <a:bodyPr/>
          <a:lstStyle/>
          <a:p>
            <a:r>
              <a:rPr lang="en-US" dirty="0"/>
              <a:t>Constructing a vSphere Network</a:t>
            </a:r>
          </a:p>
        </p:txBody>
      </p:sp>
      <p:cxnSp>
        <p:nvCxnSpPr>
          <p:cNvPr id="14" name="Straight Connector 13"/>
          <p:cNvCxnSpPr/>
          <p:nvPr/>
        </p:nvCxnSpPr>
        <p:spPr>
          <a:xfrm flipH="1" flipV="1">
            <a:off x="6502400" y="2451100"/>
            <a:ext cx="79221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6714355" y="3390900"/>
            <a:ext cx="580255" cy="2793"/>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6502400" y="4687831"/>
            <a:ext cx="79221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6714355" y="5627631"/>
            <a:ext cx="580255" cy="2793"/>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4483100" y="1923285"/>
            <a:ext cx="2443210" cy="43251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esx1.company.pri</a:t>
            </a:r>
          </a:p>
        </p:txBody>
      </p:sp>
      <p:sp>
        <p:nvSpPr>
          <p:cNvPr id="54" name="TextBox 53"/>
          <p:cNvSpPr txBox="1"/>
          <p:nvPr/>
        </p:nvSpPr>
        <p:spPr>
          <a:xfrm>
            <a:off x="9402810" y="2741402"/>
            <a:ext cx="1593706" cy="369332"/>
          </a:xfrm>
          <a:prstGeom prst="rect">
            <a:avLst/>
          </a:prstGeom>
          <a:noFill/>
        </p:spPr>
        <p:txBody>
          <a:bodyPr wrap="none" rtlCol="0">
            <a:spAutoFit/>
          </a:bodyPr>
          <a:lstStyle/>
          <a:p>
            <a:r>
              <a:rPr lang="en-US" dirty="0"/>
              <a:t>192.168.0.0/24</a:t>
            </a:r>
          </a:p>
        </p:txBody>
      </p:sp>
      <p:sp>
        <p:nvSpPr>
          <p:cNvPr id="56" name="Right Brace 55"/>
          <p:cNvSpPr/>
          <p:nvPr/>
        </p:nvSpPr>
        <p:spPr>
          <a:xfrm>
            <a:off x="9199610" y="2451100"/>
            <a:ext cx="233410" cy="931423"/>
          </a:xfrm>
          <a:prstGeom prst="rightBrace">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9402810" y="4986510"/>
            <a:ext cx="1593706" cy="369332"/>
          </a:xfrm>
          <a:prstGeom prst="rect">
            <a:avLst/>
          </a:prstGeom>
          <a:noFill/>
        </p:spPr>
        <p:txBody>
          <a:bodyPr wrap="none" rtlCol="0">
            <a:spAutoFit/>
          </a:bodyPr>
          <a:lstStyle/>
          <a:p>
            <a:r>
              <a:rPr lang="en-US" dirty="0"/>
              <a:t>192.168.1.0/24</a:t>
            </a:r>
          </a:p>
        </p:txBody>
      </p:sp>
      <p:sp>
        <p:nvSpPr>
          <p:cNvPr id="58" name="Right Brace 57"/>
          <p:cNvSpPr/>
          <p:nvPr/>
        </p:nvSpPr>
        <p:spPr>
          <a:xfrm>
            <a:off x="9199610" y="4696208"/>
            <a:ext cx="233410" cy="931423"/>
          </a:xfrm>
          <a:prstGeom prst="rightBrace">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35894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2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200"/>
                                        <p:tgtEl>
                                          <p:spTgt spid="53"/>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2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00"/>
                                        <p:tgtEl>
                                          <p:spTgt spid="57"/>
                                        </p:tgtEl>
                                      </p:cBhvr>
                                    </p:animEffect>
                                  </p:childTnLst>
                                </p:cTn>
                              </p:par>
                            </p:childTnLst>
                          </p:cTn>
                        </p:par>
                        <p:par>
                          <p:cTn id="38" fill="hold">
                            <p:stCondLst>
                              <p:cond delay="200"/>
                            </p:stCondLst>
                            <p:childTnLst>
                              <p:par>
                                <p:cTn id="39" presetID="10"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2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p:bldP spid="56" grpId="0" animBg="1"/>
      <p:bldP spid="57" grpId="0"/>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6280" y="143055"/>
            <a:ext cx="10759440" cy="6571890"/>
          </a:xfrm>
          <a:prstGeom prst="rect">
            <a:avLst/>
          </a:prstGeom>
        </p:spPr>
      </p:pic>
    </p:spTree>
    <p:extLst>
      <p:ext uri="{BB962C8B-B14F-4D97-AF65-F5344CB8AC3E}">
        <p14:creationId xmlns:p14="http://schemas.microsoft.com/office/powerpoint/2010/main" val="2629694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113540" y="1942964"/>
            <a:ext cx="1992360" cy="19559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5" name="Title 4"/>
          <p:cNvSpPr>
            <a:spLocks noGrp="1"/>
          </p:cNvSpPr>
          <p:nvPr>
            <p:ph type="title"/>
          </p:nvPr>
        </p:nvSpPr>
        <p:spPr/>
        <p:txBody>
          <a:bodyPr/>
          <a:lstStyle/>
          <a:p>
            <a:r>
              <a:rPr lang="en-US" dirty="0"/>
              <a:t>Constructing a vSphere Network</a:t>
            </a:r>
          </a:p>
        </p:txBody>
      </p:sp>
      <p:sp>
        <p:nvSpPr>
          <p:cNvPr id="10" name="Rounded Rectangle 9"/>
          <p:cNvSpPr/>
          <p:nvPr/>
        </p:nvSpPr>
        <p:spPr>
          <a:xfrm>
            <a:off x="7294610" y="2074919"/>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sp>
        <p:nvSpPr>
          <p:cNvPr id="11" name="Rounded Rectangle 10"/>
          <p:cNvSpPr/>
          <p:nvPr/>
        </p:nvSpPr>
        <p:spPr>
          <a:xfrm>
            <a:off x="7294610" y="3009135"/>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cxnSp>
        <p:nvCxnSpPr>
          <p:cNvPr id="14" name="Straight Connector 13"/>
          <p:cNvCxnSpPr>
            <a:stCxn id="10" idx="1"/>
          </p:cNvCxnSpPr>
          <p:nvPr/>
        </p:nvCxnSpPr>
        <p:spPr>
          <a:xfrm flipH="1" flipV="1">
            <a:off x="6926310" y="2451100"/>
            <a:ext cx="36830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1" idx="1"/>
          </p:cNvCxnSpPr>
          <p:nvPr/>
        </p:nvCxnSpPr>
        <p:spPr>
          <a:xfrm flipH="1">
            <a:off x="6926310" y="3393693"/>
            <a:ext cx="36830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7" idx="3"/>
          </p:cNvCxnSpPr>
          <p:nvPr/>
        </p:nvCxnSpPr>
        <p:spPr>
          <a:xfrm flipH="1" flipV="1">
            <a:off x="4937220" y="2451100"/>
            <a:ext cx="35079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2159000" y="2066542"/>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“Management”</a:t>
            </a:r>
          </a:p>
          <a:p>
            <a:pPr algn="ctr"/>
            <a:r>
              <a:rPr lang="en-US" dirty="0">
                <a:solidFill>
                  <a:schemeClr val="tx1"/>
                </a:solidFill>
              </a:rPr>
              <a:t>Virtual Adapter</a:t>
            </a:r>
          </a:p>
        </p:txBody>
      </p:sp>
      <p:cxnSp>
        <p:nvCxnSpPr>
          <p:cNvPr id="20" name="Straight Connector 19"/>
          <p:cNvCxnSpPr>
            <a:endCxn id="21" idx="3"/>
          </p:cNvCxnSpPr>
          <p:nvPr/>
        </p:nvCxnSpPr>
        <p:spPr>
          <a:xfrm flipH="1">
            <a:off x="4937220" y="3393693"/>
            <a:ext cx="35079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2159000" y="3009135"/>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“Server Net”</a:t>
            </a:r>
          </a:p>
          <a:p>
            <a:pPr algn="ctr"/>
            <a:r>
              <a:rPr lang="en-US" dirty="0">
                <a:solidFill>
                  <a:schemeClr val="tx1"/>
                </a:solidFill>
              </a:rPr>
              <a:t>dvPort Group</a:t>
            </a:r>
          </a:p>
        </p:txBody>
      </p:sp>
      <p:sp>
        <p:nvSpPr>
          <p:cNvPr id="7" name="Rounded Rectangle 6"/>
          <p:cNvSpPr/>
          <p:nvPr/>
        </p:nvSpPr>
        <p:spPr>
          <a:xfrm>
            <a:off x="5288010" y="1923285"/>
            <a:ext cx="1638300" cy="19756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Production</a:t>
            </a:r>
          </a:p>
          <a:p>
            <a:pPr algn="ctr"/>
            <a:r>
              <a:rPr lang="en-US" dirty="0">
                <a:solidFill>
                  <a:schemeClr val="tx1"/>
                </a:solidFill>
              </a:rPr>
              <a:t>dvSwitch</a:t>
            </a:r>
          </a:p>
        </p:txBody>
      </p:sp>
      <p:sp>
        <p:nvSpPr>
          <p:cNvPr id="32" name="Rounded Rectangle 31"/>
          <p:cNvSpPr/>
          <p:nvPr/>
        </p:nvSpPr>
        <p:spPr>
          <a:xfrm>
            <a:off x="7113540" y="4179695"/>
            <a:ext cx="1992360" cy="19559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33" name="Rounded Rectangle 32"/>
          <p:cNvSpPr/>
          <p:nvPr/>
        </p:nvSpPr>
        <p:spPr>
          <a:xfrm>
            <a:off x="7294610" y="4311650"/>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sp>
        <p:nvSpPr>
          <p:cNvPr id="34" name="Rounded Rectangle 33"/>
          <p:cNvSpPr/>
          <p:nvPr/>
        </p:nvSpPr>
        <p:spPr>
          <a:xfrm>
            <a:off x="7294610" y="5245866"/>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cxnSp>
        <p:nvCxnSpPr>
          <p:cNvPr id="35" name="Straight Connector 34"/>
          <p:cNvCxnSpPr>
            <a:stCxn id="33" idx="1"/>
          </p:cNvCxnSpPr>
          <p:nvPr/>
        </p:nvCxnSpPr>
        <p:spPr>
          <a:xfrm flipH="1" flipV="1">
            <a:off x="6926310" y="4687831"/>
            <a:ext cx="36830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4" idx="1"/>
          </p:cNvCxnSpPr>
          <p:nvPr/>
        </p:nvCxnSpPr>
        <p:spPr>
          <a:xfrm flipH="1">
            <a:off x="6926310" y="5630424"/>
            <a:ext cx="36830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38" idx="3"/>
          </p:cNvCxnSpPr>
          <p:nvPr/>
        </p:nvCxnSpPr>
        <p:spPr>
          <a:xfrm flipH="1">
            <a:off x="4937220" y="4687831"/>
            <a:ext cx="35079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2159000" y="4303273"/>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“Storage”</a:t>
            </a:r>
          </a:p>
          <a:p>
            <a:pPr algn="ctr"/>
            <a:r>
              <a:rPr lang="en-US" dirty="0">
                <a:solidFill>
                  <a:schemeClr val="tx1"/>
                </a:solidFill>
              </a:rPr>
              <a:t>Virtual Adapter</a:t>
            </a:r>
          </a:p>
        </p:txBody>
      </p:sp>
      <p:sp>
        <p:nvSpPr>
          <p:cNvPr id="41" name="Rounded Rectangle 40"/>
          <p:cNvSpPr/>
          <p:nvPr/>
        </p:nvSpPr>
        <p:spPr>
          <a:xfrm>
            <a:off x="5288010" y="4160016"/>
            <a:ext cx="1638300" cy="19756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Storage</a:t>
            </a:r>
          </a:p>
          <a:p>
            <a:pPr algn="ctr"/>
            <a:r>
              <a:rPr lang="en-US" dirty="0">
                <a:solidFill>
                  <a:schemeClr val="tx1"/>
                </a:solidFill>
              </a:rPr>
              <a:t>dvSwitch</a:t>
            </a:r>
          </a:p>
        </p:txBody>
      </p:sp>
    </p:spTree>
    <p:extLst>
      <p:ext uri="{BB962C8B-B14F-4D97-AF65-F5344CB8AC3E}">
        <p14:creationId xmlns:p14="http://schemas.microsoft.com/office/powerpoint/2010/main" val="27324100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113540" y="1942964"/>
            <a:ext cx="1992360" cy="19559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p:txBody>
      </p:sp>
      <p:sp>
        <p:nvSpPr>
          <p:cNvPr id="5" name="Title 4"/>
          <p:cNvSpPr>
            <a:spLocks noGrp="1"/>
          </p:cNvSpPr>
          <p:nvPr>
            <p:ph type="title"/>
          </p:nvPr>
        </p:nvSpPr>
        <p:spPr/>
        <p:txBody>
          <a:bodyPr/>
          <a:lstStyle/>
          <a:p>
            <a:r>
              <a:rPr lang="en-US" dirty="0"/>
              <a:t>Constructing a vSphere Network</a:t>
            </a:r>
          </a:p>
        </p:txBody>
      </p:sp>
      <p:sp>
        <p:nvSpPr>
          <p:cNvPr id="10" name="Rounded Rectangle 9"/>
          <p:cNvSpPr/>
          <p:nvPr/>
        </p:nvSpPr>
        <p:spPr>
          <a:xfrm>
            <a:off x="7294610" y="2074919"/>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sp>
        <p:nvSpPr>
          <p:cNvPr id="11" name="Rounded Rectangle 10"/>
          <p:cNvSpPr/>
          <p:nvPr/>
        </p:nvSpPr>
        <p:spPr>
          <a:xfrm>
            <a:off x="7294610" y="3009135"/>
            <a:ext cx="1638300" cy="76911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Uplink Adapter</a:t>
            </a:r>
          </a:p>
        </p:txBody>
      </p:sp>
      <p:cxnSp>
        <p:nvCxnSpPr>
          <p:cNvPr id="14" name="Straight Connector 13"/>
          <p:cNvCxnSpPr>
            <a:stCxn id="10" idx="1"/>
          </p:cNvCxnSpPr>
          <p:nvPr/>
        </p:nvCxnSpPr>
        <p:spPr>
          <a:xfrm flipH="1" flipV="1">
            <a:off x="6926310" y="2451100"/>
            <a:ext cx="36830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1" idx="1"/>
          </p:cNvCxnSpPr>
          <p:nvPr/>
        </p:nvCxnSpPr>
        <p:spPr>
          <a:xfrm flipH="1">
            <a:off x="6926310" y="3393693"/>
            <a:ext cx="36830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7" idx="3"/>
          </p:cNvCxnSpPr>
          <p:nvPr/>
        </p:nvCxnSpPr>
        <p:spPr>
          <a:xfrm flipH="1" flipV="1">
            <a:off x="4937220" y="2451100"/>
            <a:ext cx="350790" cy="837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2159000" y="2066542"/>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“Management”</a:t>
            </a:r>
          </a:p>
          <a:p>
            <a:pPr algn="ctr"/>
            <a:r>
              <a:rPr lang="en-US" dirty="0">
                <a:solidFill>
                  <a:schemeClr val="tx1"/>
                </a:solidFill>
              </a:rPr>
              <a:t>Virtual Adapter</a:t>
            </a:r>
          </a:p>
        </p:txBody>
      </p:sp>
      <p:cxnSp>
        <p:nvCxnSpPr>
          <p:cNvPr id="20" name="Straight Connector 19"/>
          <p:cNvCxnSpPr>
            <a:endCxn id="21" idx="3"/>
          </p:cNvCxnSpPr>
          <p:nvPr/>
        </p:nvCxnSpPr>
        <p:spPr>
          <a:xfrm flipH="1">
            <a:off x="4937220" y="3393693"/>
            <a:ext cx="35079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2159000" y="3009135"/>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“Server Net”</a:t>
            </a:r>
          </a:p>
          <a:p>
            <a:pPr algn="ctr"/>
            <a:r>
              <a:rPr lang="en-US" dirty="0">
                <a:solidFill>
                  <a:schemeClr val="tx1"/>
                </a:solidFill>
              </a:rPr>
              <a:t>dvPort Group</a:t>
            </a:r>
          </a:p>
        </p:txBody>
      </p:sp>
      <p:sp>
        <p:nvSpPr>
          <p:cNvPr id="7" name="Rounded Rectangle 6"/>
          <p:cNvSpPr/>
          <p:nvPr/>
        </p:nvSpPr>
        <p:spPr>
          <a:xfrm>
            <a:off x="5288010" y="1923285"/>
            <a:ext cx="1638300" cy="421234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Production</a:t>
            </a:r>
          </a:p>
          <a:p>
            <a:pPr algn="ctr"/>
            <a:r>
              <a:rPr lang="en-US" dirty="0">
                <a:solidFill>
                  <a:schemeClr val="tx1"/>
                </a:solidFill>
              </a:rPr>
              <a:t>dvSwitch</a:t>
            </a:r>
          </a:p>
        </p:txBody>
      </p:sp>
      <p:cxnSp>
        <p:nvCxnSpPr>
          <p:cNvPr id="37" name="Straight Connector 36"/>
          <p:cNvCxnSpPr>
            <a:endCxn id="38" idx="3"/>
          </p:cNvCxnSpPr>
          <p:nvPr/>
        </p:nvCxnSpPr>
        <p:spPr>
          <a:xfrm flipH="1">
            <a:off x="4937220" y="4687831"/>
            <a:ext cx="350790"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2159000" y="4303273"/>
            <a:ext cx="2778220" cy="7691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“Storage”</a:t>
            </a:r>
          </a:p>
          <a:p>
            <a:pPr algn="ctr"/>
            <a:r>
              <a:rPr lang="en-US" dirty="0">
                <a:solidFill>
                  <a:schemeClr val="tx1"/>
                </a:solidFill>
              </a:rPr>
              <a:t>Virtual Adapter</a:t>
            </a:r>
          </a:p>
        </p:txBody>
      </p:sp>
    </p:spTree>
    <p:extLst>
      <p:ext uri="{BB962C8B-B14F-4D97-AF65-F5344CB8AC3E}">
        <p14:creationId xmlns:p14="http://schemas.microsoft.com/office/powerpoint/2010/main" val="2726849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#12</a:t>
            </a:r>
          </a:p>
        </p:txBody>
      </p:sp>
      <p:sp>
        <p:nvSpPr>
          <p:cNvPr id="3" name="Text Placeholder 2"/>
          <p:cNvSpPr>
            <a:spLocks noGrp="1"/>
          </p:cNvSpPr>
          <p:nvPr>
            <p:ph type="body" sz="quarter" idx="10"/>
          </p:nvPr>
        </p:nvSpPr>
        <p:spPr/>
        <p:txBody>
          <a:bodyPr/>
          <a:lstStyle/>
          <a:p>
            <a:r>
              <a:rPr lang="en-US" dirty="0"/>
              <a:t>Understand the Impact</a:t>
            </a:r>
            <a:br>
              <a:rPr lang="en-US" dirty="0"/>
            </a:br>
            <a:r>
              <a:rPr lang="en-US" dirty="0"/>
              <a:t>of </a:t>
            </a:r>
            <a:r>
              <a:rPr lang="en-US" dirty="0" err="1"/>
              <a:t>dvPortGroup</a:t>
            </a:r>
            <a:r>
              <a:rPr lang="en-US" dirty="0"/>
              <a:t> Policies</a:t>
            </a:r>
          </a:p>
        </p:txBody>
      </p:sp>
    </p:spTree>
    <p:extLst>
      <p:ext uri="{BB962C8B-B14F-4D97-AF65-F5344CB8AC3E}">
        <p14:creationId xmlns:p14="http://schemas.microsoft.com/office/powerpoint/2010/main" val="1045042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Route based on originating virtual port</a:t>
            </a:r>
          </a:p>
          <a:p>
            <a:pPr marL="0" indent="0" algn="r">
              <a:buNone/>
            </a:pPr>
            <a:r>
              <a:rPr lang="en-US" sz="2000" dirty="0">
                <a:solidFill>
                  <a:schemeClr val="bg1">
                    <a:lumMod val="85000"/>
                  </a:schemeClr>
                </a:solidFill>
              </a:rPr>
              <a:t>Route based on source MAC hash</a:t>
            </a:r>
          </a:p>
          <a:p>
            <a:pPr marL="0" indent="0" algn="r">
              <a:buNone/>
            </a:pPr>
            <a:r>
              <a:rPr lang="en-US" sz="2000" dirty="0">
                <a:solidFill>
                  <a:schemeClr val="bg1">
                    <a:lumMod val="85000"/>
                  </a:schemeClr>
                </a:solidFill>
              </a:rPr>
              <a:t>Route based on IP hash</a:t>
            </a:r>
          </a:p>
          <a:p>
            <a:pPr marL="0" indent="0" algn="r">
              <a:buNone/>
            </a:pPr>
            <a:r>
              <a:rPr lang="en-US" sz="2000" dirty="0">
                <a:solidFill>
                  <a:schemeClr val="bg1">
                    <a:lumMod val="85000"/>
                  </a:schemeClr>
                </a:solidFill>
              </a:rPr>
              <a:t>Route based on physical NIC load</a:t>
            </a:r>
          </a:p>
          <a:p>
            <a:pPr marL="0" indent="0" algn="r">
              <a:buNone/>
            </a:pPr>
            <a:r>
              <a:rPr lang="en-US" sz="2000" dirty="0">
                <a:solidFill>
                  <a:schemeClr val="bg1">
                    <a:lumMod val="85000"/>
                  </a:schemeClr>
                </a:solidFill>
              </a:rPr>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58318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Even distribution of traffic when the number of </a:t>
            </a:r>
            <a:br>
              <a:rPr lang="en-US" sz="2000" dirty="0"/>
            </a:br>
            <a:r>
              <a:rPr lang="en-US" sz="2000" dirty="0"/>
              <a:t>vNICs &gt; pNICs. </a:t>
            </a:r>
          </a:p>
          <a:p>
            <a:pPr marL="0" indent="0">
              <a:buNone/>
            </a:pPr>
            <a:r>
              <a:rPr lang="en-US" sz="2000" dirty="0"/>
              <a:t>Low resource consumption. vSwitch typically calculates uplinks for VMs only once. </a:t>
            </a:r>
          </a:p>
          <a:p>
            <a:pPr marL="0" indent="0">
              <a:buNone/>
            </a:pPr>
            <a:r>
              <a:rPr lang="en-US" sz="2000" dirty="0"/>
              <a:t>No changes required on pSwitches. </a:t>
            </a:r>
          </a:p>
          <a:p>
            <a:pPr marL="0" indent="0">
              <a:buNone/>
            </a:pPr>
            <a:r>
              <a:rPr lang="en-US" sz="2000" dirty="0"/>
              <a:t>vSwitch is not aware of traffic load on the uplinks</a:t>
            </a:r>
            <a:br>
              <a:rPr lang="en-US" sz="2000" dirty="0"/>
            </a:br>
            <a:r>
              <a:rPr lang="en-US" sz="2000" dirty="0"/>
              <a:t>and does not load balance traffic to uplinks. </a:t>
            </a:r>
          </a:p>
          <a:p>
            <a:pPr marL="0" indent="0">
              <a:buNone/>
            </a:pPr>
            <a:r>
              <a:rPr lang="en-US" sz="2000" dirty="0"/>
              <a:t>VM bandwidth is limited to the speed of the uplink associated with the VM’s port ID, unless the VM has more than one vNIC.</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t>Route based on originating virtual port</a:t>
            </a:r>
          </a:p>
          <a:p>
            <a:pPr marL="0" indent="0" algn="r">
              <a:buNone/>
            </a:pPr>
            <a:r>
              <a:rPr lang="en-US" sz="2000" dirty="0">
                <a:solidFill>
                  <a:schemeClr val="bg1">
                    <a:lumMod val="85000"/>
                  </a:schemeClr>
                </a:solidFill>
              </a:rPr>
              <a:t>Route based on source MAC hash</a:t>
            </a:r>
          </a:p>
          <a:p>
            <a:pPr marL="0" indent="0" algn="r">
              <a:buNone/>
            </a:pPr>
            <a:r>
              <a:rPr lang="en-US" sz="2000" dirty="0">
                <a:solidFill>
                  <a:schemeClr val="bg1">
                    <a:lumMod val="85000"/>
                  </a:schemeClr>
                </a:solidFill>
              </a:rPr>
              <a:t>Route based on IP hash</a:t>
            </a:r>
          </a:p>
          <a:p>
            <a:pPr marL="0" indent="0" algn="r">
              <a:buNone/>
            </a:pPr>
            <a:r>
              <a:rPr lang="en-US" sz="2000" dirty="0">
                <a:solidFill>
                  <a:schemeClr val="bg1">
                    <a:lumMod val="85000"/>
                  </a:schemeClr>
                </a:solidFill>
              </a:rPr>
              <a:t>Route based on physical NIC load</a:t>
            </a:r>
          </a:p>
          <a:p>
            <a:pPr marL="0" indent="0" algn="r">
              <a:buNone/>
            </a:pPr>
            <a:r>
              <a:rPr lang="en-US" sz="2000" dirty="0">
                <a:solidFill>
                  <a:schemeClr val="bg1">
                    <a:lumMod val="85000"/>
                  </a:schemeClr>
                </a:solidFill>
              </a:rPr>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01083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Improved load balancing but higher resource consumption than RBOOVP as vSwitch calculates</a:t>
            </a:r>
            <a:br>
              <a:rPr lang="en-US" sz="2000" dirty="0"/>
            </a:br>
            <a:r>
              <a:rPr lang="en-US" sz="2000" dirty="0"/>
              <a:t>an uplink for every packet. </a:t>
            </a:r>
          </a:p>
          <a:p>
            <a:pPr marL="0" indent="0">
              <a:buNone/>
            </a:pPr>
            <a:r>
              <a:rPr lang="en-US" sz="2000" dirty="0"/>
              <a:t>VMs use the same uplink as their MAC address is static.</a:t>
            </a:r>
          </a:p>
          <a:p>
            <a:pPr marL="0" indent="0">
              <a:buNone/>
            </a:pPr>
            <a:r>
              <a:rPr lang="en-US" sz="2000" dirty="0"/>
              <a:t>No changes required on pSwitches. </a:t>
            </a:r>
          </a:p>
          <a:p>
            <a:pPr marL="0" indent="0">
              <a:buNone/>
            </a:pPr>
            <a:r>
              <a:rPr lang="en-US" sz="2000" dirty="0"/>
              <a:t>VM bandwidth is limited to the speed of the uplink associated with the VM’s port ID, unless the VM uses multiple source MAC addresses. </a:t>
            </a:r>
          </a:p>
          <a:p>
            <a:pPr marL="0" indent="0">
              <a:buNone/>
            </a:pPr>
            <a:r>
              <a:rPr lang="en-US" sz="2000" dirty="0"/>
              <a:t>vSwitch is not aware of uplink load, so uplinks can become overloaded.</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Route based on originating virtual port</a:t>
            </a:r>
          </a:p>
          <a:p>
            <a:pPr marL="0" indent="0" algn="r">
              <a:buNone/>
            </a:pPr>
            <a:r>
              <a:rPr lang="en-US" sz="2000" dirty="0"/>
              <a:t>Route based on source MAC hash</a:t>
            </a:r>
          </a:p>
          <a:p>
            <a:pPr marL="0" indent="0" algn="r">
              <a:buNone/>
            </a:pPr>
            <a:r>
              <a:rPr lang="en-US" sz="2000" dirty="0">
                <a:solidFill>
                  <a:schemeClr val="bg1">
                    <a:lumMod val="85000"/>
                  </a:schemeClr>
                </a:solidFill>
              </a:rPr>
              <a:t>Route based on IP hash</a:t>
            </a:r>
          </a:p>
          <a:p>
            <a:pPr marL="0" indent="0" algn="r">
              <a:buNone/>
            </a:pPr>
            <a:r>
              <a:rPr lang="en-US" sz="2000" dirty="0">
                <a:solidFill>
                  <a:schemeClr val="bg1">
                    <a:lumMod val="85000"/>
                  </a:schemeClr>
                </a:solidFill>
              </a:rPr>
              <a:t>Route based on physical NIC load</a:t>
            </a:r>
          </a:p>
          <a:p>
            <a:pPr marL="0" indent="0" algn="r">
              <a:buNone/>
            </a:pPr>
            <a:r>
              <a:rPr lang="en-US" sz="2000" dirty="0">
                <a:solidFill>
                  <a:schemeClr val="bg1">
                    <a:lumMod val="85000"/>
                  </a:schemeClr>
                </a:solidFill>
              </a:rPr>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809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Further improved load balancing but highest</a:t>
            </a:r>
            <a:br>
              <a:rPr lang="en-US" sz="2000" dirty="0"/>
            </a:br>
            <a:r>
              <a:rPr lang="en-US" sz="2000" dirty="0"/>
              <a:t>resource consumption as the vSwitch calculates</a:t>
            </a:r>
            <a:br>
              <a:rPr lang="en-US" sz="2000" dirty="0"/>
            </a:br>
            <a:r>
              <a:rPr lang="en-US" sz="2000" dirty="0"/>
              <a:t>the uplink for every packet. </a:t>
            </a:r>
          </a:p>
          <a:p>
            <a:pPr marL="0" indent="0">
              <a:buNone/>
            </a:pPr>
            <a:r>
              <a:rPr lang="en-US" sz="2000" dirty="0"/>
              <a:t>Potentially higher throughput for VMs that use multiple IP addresses. </a:t>
            </a:r>
          </a:p>
          <a:p>
            <a:pPr marL="0" indent="0">
              <a:buNone/>
            </a:pPr>
            <a:r>
              <a:rPr lang="en-US" sz="2000" dirty="0" err="1"/>
              <a:t>Etherchannel</a:t>
            </a:r>
            <a:r>
              <a:rPr lang="en-US" sz="2000" dirty="0"/>
              <a:t> configuration required on pSwitches. </a:t>
            </a:r>
          </a:p>
          <a:p>
            <a:pPr marL="0" indent="0">
              <a:buNone/>
            </a:pPr>
            <a:r>
              <a:rPr lang="en-US" sz="2000" dirty="0"/>
              <a:t>vSwitch is not aware of uplink load, so uplinks can become overloaded.</a:t>
            </a:r>
          </a:p>
          <a:p>
            <a:pPr marL="0" indent="0">
              <a:buNone/>
            </a:pPr>
            <a:r>
              <a:rPr lang="en-US" sz="2000" dirty="0"/>
              <a:t>Complex to troubleshoot.</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Route based on originating virtual port</a:t>
            </a:r>
          </a:p>
          <a:p>
            <a:pPr marL="0" indent="0" algn="r">
              <a:buNone/>
            </a:pPr>
            <a:r>
              <a:rPr lang="en-US" sz="2000" dirty="0">
                <a:solidFill>
                  <a:schemeClr val="bg1">
                    <a:lumMod val="85000"/>
                  </a:schemeClr>
                </a:solidFill>
              </a:rPr>
              <a:t>Route based on source MAC hash</a:t>
            </a:r>
          </a:p>
          <a:p>
            <a:pPr marL="0" indent="0" algn="r">
              <a:buNone/>
            </a:pPr>
            <a:r>
              <a:rPr lang="en-US" sz="2000" dirty="0"/>
              <a:t>Route based on IP hash</a:t>
            </a:r>
          </a:p>
          <a:p>
            <a:pPr marL="0" indent="0" algn="r">
              <a:buNone/>
            </a:pPr>
            <a:r>
              <a:rPr lang="en-US" sz="2000" dirty="0">
                <a:solidFill>
                  <a:schemeClr val="bg1">
                    <a:lumMod val="85000"/>
                  </a:schemeClr>
                </a:solidFill>
              </a:rPr>
              <a:t>Route based on physical NIC load</a:t>
            </a:r>
          </a:p>
          <a:p>
            <a:pPr marL="0" indent="0" algn="r">
              <a:buNone/>
            </a:pPr>
            <a:r>
              <a:rPr lang="en-US" sz="2000" dirty="0">
                <a:solidFill>
                  <a:schemeClr val="bg1">
                    <a:lumMod val="85000"/>
                  </a:schemeClr>
                </a:solidFill>
              </a:rPr>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2884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Not supported on </a:t>
            </a:r>
            <a:r>
              <a:rPr lang="en-US" sz="2000" dirty="0" err="1"/>
              <a:t>vSS.</a:t>
            </a:r>
            <a:endParaRPr lang="en-US" sz="2000" dirty="0"/>
          </a:p>
          <a:p>
            <a:pPr marL="0" indent="0">
              <a:buNone/>
            </a:pPr>
            <a:r>
              <a:rPr lang="en-US" sz="2000" dirty="0"/>
              <a:t>Low resource consumption as the dvSwitch</a:t>
            </a:r>
            <a:br>
              <a:rPr lang="en-US" sz="2000" dirty="0"/>
            </a:br>
            <a:r>
              <a:rPr lang="en-US" sz="2000" dirty="0"/>
              <a:t>calculates uplinks for VMs only.</a:t>
            </a:r>
          </a:p>
          <a:p>
            <a:pPr marL="0" indent="0">
              <a:buNone/>
            </a:pPr>
            <a:r>
              <a:rPr lang="en-US" sz="2000" dirty="0"/>
              <a:t>dvSwitch tests the load of uplinks every 30 seconds and rebalances if load exceeds 75% of usage. </a:t>
            </a:r>
          </a:p>
          <a:p>
            <a:pPr marL="0" indent="0">
              <a:buNone/>
            </a:pPr>
            <a:r>
              <a:rPr lang="en-US" sz="2000" dirty="0"/>
              <a:t>No changes required on pSwitches. </a:t>
            </a:r>
          </a:p>
          <a:p>
            <a:pPr marL="0" indent="0">
              <a:buNone/>
            </a:pPr>
            <a:r>
              <a:rPr lang="en-US" sz="2000" dirty="0"/>
              <a:t>VM bandwidth is limited to the speed of the uplinks connected to the distributed switch.</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Route based on originating virtual port</a:t>
            </a:r>
          </a:p>
          <a:p>
            <a:pPr marL="0" indent="0" algn="r">
              <a:buNone/>
            </a:pPr>
            <a:r>
              <a:rPr lang="en-US" sz="2000" dirty="0">
                <a:solidFill>
                  <a:schemeClr val="bg1">
                    <a:lumMod val="85000"/>
                  </a:schemeClr>
                </a:solidFill>
              </a:rPr>
              <a:t>Route based on source MAC hash</a:t>
            </a:r>
          </a:p>
          <a:p>
            <a:pPr marL="0" indent="0" algn="r">
              <a:buNone/>
            </a:pPr>
            <a:r>
              <a:rPr lang="en-US" sz="2000" dirty="0">
                <a:solidFill>
                  <a:schemeClr val="bg1">
                    <a:lumMod val="85000"/>
                  </a:schemeClr>
                </a:solidFill>
              </a:rPr>
              <a:t>Route based on IP hash</a:t>
            </a:r>
          </a:p>
          <a:p>
            <a:pPr marL="0" indent="0" algn="r">
              <a:buNone/>
            </a:pPr>
            <a:r>
              <a:rPr lang="en-US" sz="2000" dirty="0"/>
              <a:t>Route based on physical NIC load</a:t>
            </a:r>
          </a:p>
          <a:p>
            <a:pPr marL="0" indent="0" algn="r">
              <a:buNone/>
            </a:pPr>
            <a:r>
              <a:rPr lang="en-US" sz="2000" dirty="0">
                <a:solidFill>
                  <a:schemeClr val="bg1">
                    <a:lumMod val="85000"/>
                  </a:schemeClr>
                </a:solidFill>
              </a:rPr>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53567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No actual load balancing. </a:t>
            </a:r>
          </a:p>
          <a:p>
            <a:pPr marL="0" indent="0">
              <a:buNone/>
            </a:pPr>
            <a:r>
              <a:rPr lang="en-US" sz="2000" dirty="0"/>
              <a:t>vSwitch always uses the first uplink in the list of active adapters that passes failover detection criteria.</a:t>
            </a:r>
          </a:p>
          <a:p>
            <a:pPr marL="0" indent="0">
              <a:buNone/>
            </a:pPr>
            <a:r>
              <a:rPr lang="en-US" sz="2000" dirty="0"/>
              <a:t>When no uplinks in the active list are available, the vSwitch then uses uplinks from the Standby list.</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Route based on originating virtual port</a:t>
            </a:r>
          </a:p>
          <a:p>
            <a:pPr marL="0" indent="0" algn="r">
              <a:buNone/>
            </a:pPr>
            <a:r>
              <a:rPr lang="en-US" sz="2000" dirty="0">
                <a:solidFill>
                  <a:schemeClr val="bg1">
                    <a:lumMod val="85000"/>
                  </a:schemeClr>
                </a:solidFill>
              </a:rPr>
              <a:t>Route based on source MAC hash</a:t>
            </a:r>
          </a:p>
          <a:p>
            <a:pPr marL="0" indent="0" algn="r">
              <a:buNone/>
            </a:pPr>
            <a:r>
              <a:rPr lang="en-US" sz="2000" dirty="0">
                <a:solidFill>
                  <a:schemeClr val="bg1">
                    <a:lumMod val="85000"/>
                  </a:schemeClr>
                </a:solidFill>
              </a:rPr>
              <a:t>Route based on IP hash</a:t>
            </a:r>
          </a:p>
          <a:p>
            <a:pPr marL="0" indent="0" algn="r">
              <a:buNone/>
            </a:pPr>
            <a:r>
              <a:rPr lang="en-US" sz="2000" dirty="0">
                <a:solidFill>
                  <a:schemeClr val="bg1">
                    <a:lumMod val="85000"/>
                  </a:schemeClr>
                </a:solidFill>
              </a:rPr>
              <a:t>Route based on physical NIC load</a:t>
            </a:r>
          </a:p>
          <a:p>
            <a:pPr marL="0" indent="0" algn="r">
              <a:buNone/>
            </a:pPr>
            <a:r>
              <a:rPr lang="en-US" sz="2000" dirty="0"/>
              <a:t>Use explicit failover order</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Configure Load Balancing and Failover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1790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#13</a:t>
            </a:r>
          </a:p>
        </p:txBody>
      </p:sp>
      <p:sp>
        <p:nvSpPr>
          <p:cNvPr id="3" name="Text Placeholder 2"/>
          <p:cNvSpPr>
            <a:spLocks noGrp="1"/>
          </p:cNvSpPr>
          <p:nvPr>
            <p:ph type="body" sz="quarter" idx="10"/>
          </p:nvPr>
        </p:nvSpPr>
        <p:spPr/>
        <p:txBody>
          <a:bodyPr/>
          <a:lstStyle/>
          <a:p>
            <a:r>
              <a:rPr lang="en-US" dirty="0"/>
              <a:t>Recognize the Locations</a:t>
            </a:r>
            <a:br>
              <a:rPr lang="en-US" dirty="0"/>
            </a:br>
            <a:r>
              <a:rPr lang="en-US" dirty="0"/>
              <a:t>where VLANs are (</a:t>
            </a:r>
            <a:r>
              <a:rPr lang="en-US" dirty="0" err="1"/>
              <a:t>mis</a:t>
            </a:r>
            <a:r>
              <a:rPr lang="en-US" dirty="0"/>
              <a:t>)Configured</a:t>
            </a:r>
          </a:p>
        </p:txBody>
      </p:sp>
    </p:spTree>
    <p:extLst>
      <p:ext uri="{BB962C8B-B14F-4D97-AF65-F5344CB8AC3E}">
        <p14:creationId xmlns:p14="http://schemas.microsoft.com/office/powerpoint/2010/main" val="24482107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3802" y="0"/>
            <a:ext cx="9344396" cy="6858000"/>
          </a:xfrm>
          <a:prstGeom prst="rect">
            <a:avLst/>
          </a:prstGeom>
        </p:spPr>
      </p:pic>
    </p:spTree>
    <p:extLst>
      <p:ext uri="{BB962C8B-B14F-4D97-AF65-F5344CB8AC3E}">
        <p14:creationId xmlns:p14="http://schemas.microsoft.com/office/powerpoint/2010/main" val="2333310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External Switch Tagging (EST)</a:t>
            </a:r>
          </a:p>
          <a:p>
            <a:pPr marL="0" indent="0" algn="r">
              <a:buNone/>
            </a:pPr>
            <a:r>
              <a:rPr lang="en-US" sz="2000" dirty="0">
                <a:solidFill>
                  <a:schemeClr val="bg1">
                    <a:lumMod val="85000"/>
                  </a:schemeClr>
                </a:solidFill>
              </a:rPr>
              <a:t>Virtual Switch Tagging (VST)</a:t>
            </a:r>
          </a:p>
          <a:p>
            <a:pPr marL="0" indent="0" algn="r">
              <a:buNone/>
            </a:pPr>
            <a:r>
              <a:rPr lang="en-US" sz="2000" dirty="0">
                <a:solidFill>
                  <a:schemeClr val="bg1">
                    <a:lumMod val="85000"/>
                  </a:schemeClr>
                </a:solidFill>
              </a:rPr>
              <a:t>Virtual Guest Tagging (VGT)</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VLAN Configuration</a:t>
            </a:r>
          </a:p>
        </p:txBody>
      </p:sp>
      <p:sp>
        <p:nvSpPr>
          <p:cNvPr id="4" name="Title 3"/>
          <p:cNvSpPr>
            <a:spLocks noGrp="1"/>
          </p:cNvSpPr>
          <p:nvPr>
            <p:ph type="title"/>
          </p:nvPr>
        </p:nvSpPr>
        <p:spPr/>
        <p:txBody>
          <a:bodyPr/>
          <a:lstStyle/>
          <a:p>
            <a:r>
              <a:rPr lang="en-US" dirty="0"/>
              <a:t>Determine Appropriate VLAN Configuration</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992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err="1"/>
              <a:t>a.k.a</a:t>
            </a:r>
            <a:r>
              <a:rPr lang="en-US" sz="2000" dirty="0"/>
              <a:t>, “The network people handle the VLANs.”</a:t>
            </a:r>
          </a:p>
          <a:p>
            <a:pPr marL="0" indent="0">
              <a:buNone/>
            </a:pPr>
            <a:endParaRPr lang="en-US" sz="2000" dirty="0"/>
          </a:p>
          <a:p>
            <a:pPr marL="0" indent="0">
              <a:buNone/>
            </a:pPr>
            <a:r>
              <a:rPr lang="en-US" sz="2000" dirty="0"/>
              <a:t>VLAN tagging is handled by the physical network.</a:t>
            </a:r>
          </a:p>
          <a:p>
            <a:pPr marL="0" indent="0">
              <a:buNone/>
            </a:pPr>
            <a:r>
              <a:rPr lang="en-US" sz="2000" dirty="0"/>
              <a:t>VLAN tagging occurs at the </a:t>
            </a:r>
            <a:r>
              <a:rPr lang="en-US" sz="2000" dirty="0" err="1"/>
              <a:t>pSwitch</a:t>
            </a:r>
            <a:r>
              <a:rPr lang="en-US" sz="2000" dirty="0"/>
              <a:t>.  </a:t>
            </a:r>
          </a:p>
          <a:p>
            <a:pPr marL="0" indent="0">
              <a:buNone/>
            </a:pPr>
            <a:r>
              <a:rPr lang="en-US" sz="2000" dirty="0"/>
              <a:t>dvPort Groups configured for VLAN Type = None.</a:t>
            </a:r>
          </a:p>
          <a:p>
            <a:pPr marL="0" indent="0">
              <a:buNone/>
            </a:pPr>
            <a:r>
              <a:rPr lang="en-US" sz="2000" dirty="0"/>
              <a:t>VLAN ID not configured.</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t>External Switch Tagging (EST)</a:t>
            </a:r>
          </a:p>
          <a:p>
            <a:pPr marL="0" indent="0" algn="r">
              <a:buNone/>
            </a:pPr>
            <a:r>
              <a:rPr lang="en-US" sz="2000" dirty="0">
                <a:solidFill>
                  <a:schemeClr val="bg1">
                    <a:lumMod val="85000"/>
                  </a:schemeClr>
                </a:solidFill>
              </a:rPr>
              <a:t>Virtual Switch Tagging (VST)</a:t>
            </a:r>
          </a:p>
          <a:p>
            <a:pPr marL="0" indent="0" algn="r">
              <a:buNone/>
            </a:pPr>
            <a:r>
              <a:rPr lang="en-US" sz="2000" dirty="0">
                <a:solidFill>
                  <a:schemeClr val="bg1">
                    <a:lumMod val="85000"/>
                  </a:schemeClr>
                </a:solidFill>
              </a:rPr>
              <a:t>Virtual Guest Tagging (VGT)</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VLAN Configuration</a:t>
            </a:r>
          </a:p>
        </p:txBody>
      </p:sp>
      <p:sp>
        <p:nvSpPr>
          <p:cNvPr id="4" name="Title 3"/>
          <p:cNvSpPr>
            <a:spLocks noGrp="1"/>
          </p:cNvSpPr>
          <p:nvPr>
            <p:ph type="title"/>
          </p:nvPr>
        </p:nvSpPr>
        <p:spPr/>
        <p:txBody>
          <a:bodyPr/>
          <a:lstStyle/>
          <a:p>
            <a:r>
              <a:rPr lang="en-US" dirty="0"/>
              <a:t>Determine Appropriate VLAN Configuration</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99756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err="1"/>
              <a:t>a.k.a</a:t>
            </a:r>
            <a:r>
              <a:rPr lang="en-US" sz="2000" dirty="0"/>
              <a:t>, “The vSphere people handle the VLANs.”</a:t>
            </a:r>
          </a:p>
          <a:p>
            <a:pPr marL="0" indent="0">
              <a:buNone/>
            </a:pPr>
            <a:endParaRPr lang="en-US" sz="2000" dirty="0"/>
          </a:p>
          <a:p>
            <a:pPr marL="0" indent="0">
              <a:buNone/>
            </a:pPr>
            <a:r>
              <a:rPr lang="en-US" sz="2000" dirty="0"/>
              <a:t>VLAN tagging is handled by vSphere.</a:t>
            </a:r>
          </a:p>
          <a:p>
            <a:pPr marL="0" indent="0">
              <a:buNone/>
            </a:pPr>
            <a:r>
              <a:rPr lang="en-US" sz="2000" dirty="0"/>
              <a:t>VLAN tagging occurs at the vSwitch.</a:t>
            </a:r>
          </a:p>
          <a:p>
            <a:pPr marL="0" indent="0">
              <a:buNone/>
            </a:pPr>
            <a:r>
              <a:rPr lang="en-US" sz="2000" dirty="0"/>
              <a:t>dvPort Groups configured for VLAN Type = VLAN</a:t>
            </a:r>
          </a:p>
          <a:p>
            <a:pPr marL="0" indent="0">
              <a:buNone/>
            </a:pPr>
            <a:r>
              <a:rPr lang="en-US" sz="2000" dirty="0"/>
              <a:t>VLAN ID configured on dvPort Group.</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External Switch Tagging (EST)</a:t>
            </a:r>
          </a:p>
          <a:p>
            <a:pPr marL="0" indent="0" algn="r">
              <a:buNone/>
            </a:pPr>
            <a:r>
              <a:rPr lang="en-US" sz="2000" dirty="0"/>
              <a:t>Virtual Switch Tagging (VST)</a:t>
            </a:r>
          </a:p>
          <a:p>
            <a:pPr marL="0" indent="0" algn="r">
              <a:buNone/>
            </a:pPr>
            <a:r>
              <a:rPr lang="en-US" sz="2000" dirty="0">
                <a:solidFill>
                  <a:schemeClr val="bg1">
                    <a:lumMod val="85000"/>
                  </a:schemeClr>
                </a:solidFill>
              </a:rPr>
              <a:t>Virtual Guest Tagging (VGT)</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VLAN Configuration</a:t>
            </a:r>
          </a:p>
        </p:txBody>
      </p:sp>
      <p:sp>
        <p:nvSpPr>
          <p:cNvPr id="4" name="Title 3"/>
          <p:cNvSpPr>
            <a:spLocks noGrp="1"/>
          </p:cNvSpPr>
          <p:nvPr>
            <p:ph type="title"/>
          </p:nvPr>
        </p:nvSpPr>
        <p:spPr/>
        <p:txBody>
          <a:bodyPr/>
          <a:lstStyle/>
          <a:p>
            <a:r>
              <a:rPr lang="en-US" dirty="0"/>
              <a:t>Determine Appropriate VLAN Configuration</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3075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err="1"/>
              <a:t>a.k.a</a:t>
            </a:r>
            <a:r>
              <a:rPr lang="en-US" sz="2000" dirty="0"/>
              <a:t>, “The VM people handle the VLANs.”</a:t>
            </a:r>
          </a:p>
          <a:p>
            <a:pPr marL="0" indent="0">
              <a:buNone/>
            </a:pPr>
            <a:endParaRPr lang="en-US" sz="2000" dirty="0"/>
          </a:p>
          <a:p>
            <a:pPr marL="0" indent="0">
              <a:buNone/>
            </a:pPr>
            <a:r>
              <a:rPr lang="en-US" sz="2000" dirty="0"/>
              <a:t>VLAN tagging is handled by each VM.</a:t>
            </a:r>
          </a:p>
          <a:p>
            <a:pPr marL="0" indent="0">
              <a:buNone/>
            </a:pPr>
            <a:r>
              <a:rPr lang="en-US" sz="2000" dirty="0"/>
              <a:t>VLAN tagging occurs in the VM.</a:t>
            </a:r>
          </a:p>
          <a:p>
            <a:pPr marL="0" indent="0">
              <a:buNone/>
            </a:pPr>
            <a:r>
              <a:rPr lang="en-US" sz="2000" dirty="0"/>
              <a:t>dvPort Groups configured for VLAN Type = VLAN </a:t>
            </a:r>
            <a:r>
              <a:rPr lang="en-US" sz="2000" dirty="0" err="1"/>
              <a:t>Trunking</a:t>
            </a:r>
            <a:r>
              <a:rPr lang="en-US" sz="2000" dirty="0"/>
              <a:t>.</a:t>
            </a:r>
          </a:p>
          <a:p>
            <a:pPr marL="0" indent="0">
              <a:buNone/>
            </a:pPr>
            <a:r>
              <a:rPr lang="en-US" sz="2000" dirty="0"/>
              <a:t>VLAN ID configured within the VM.</a:t>
            </a:r>
          </a:p>
        </p:txBody>
      </p:sp>
      <p:sp>
        <p:nvSpPr>
          <p:cNvPr id="3" name="Text Placeholder 2"/>
          <p:cNvSpPr>
            <a:spLocks noGrp="1"/>
          </p:cNvSpPr>
          <p:nvPr>
            <p:ph type="body" sz="quarter" idx="18"/>
          </p:nvPr>
        </p:nvSpPr>
        <p:spPr>
          <a:xfrm>
            <a:off x="6335261" y="1768634"/>
            <a:ext cx="5317052" cy="745412"/>
          </a:xfrm>
        </p:spPr>
        <p:txBody>
          <a:bodyPr/>
          <a:lstStyle/>
          <a:p>
            <a:r>
              <a:rPr lang="en-US" dirty="0"/>
              <a:t>Characteristics</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External Switch Tagging (EST)</a:t>
            </a:r>
          </a:p>
          <a:p>
            <a:pPr marL="0" indent="0" algn="r">
              <a:buNone/>
            </a:pPr>
            <a:r>
              <a:rPr lang="en-US" sz="2000" dirty="0">
                <a:solidFill>
                  <a:schemeClr val="bg1">
                    <a:lumMod val="85000"/>
                  </a:schemeClr>
                </a:solidFill>
              </a:rPr>
              <a:t>Virtual Switch Tagging (VST)</a:t>
            </a:r>
          </a:p>
          <a:p>
            <a:pPr marL="0" indent="0" algn="r">
              <a:buNone/>
            </a:pPr>
            <a:r>
              <a:rPr lang="en-US" sz="2000" dirty="0"/>
              <a:t>Virtual Guest Tagging (VGT)</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VLAN Configuration</a:t>
            </a:r>
          </a:p>
        </p:txBody>
      </p:sp>
      <p:sp>
        <p:nvSpPr>
          <p:cNvPr id="4" name="Title 3"/>
          <p:cNvSpPr>
            <a:spLocks noGrp="1"/>
          </p:cNvSpPr>
          <p:nvPr>
            <p:ph type="title"/>
          </p:nvPr>
        </p:nvSpPr>
        <p:spPr/>
        <p:txBody>
          <a:bodyPr/>
          <a:lstStyle/>
          <a:p>
            <a:r>
              <a:rPr lang="en-US" dirty="0"/>
              <a:t>Determine Appropriate VLAN Configuration</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046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	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2839943"/>
            <a:ext cx="582746" cy="589057"/>
          </a:xfrm>
          <a:prstGeom prst="rect">
            <a:avLst/>
          </a:prstGeom>
        </p:spPr>
      </p:pic>
    </p:spTree>
    <p:extLst>
      <p:ext uri="{BB962C8B-B14F-4D97-AF65-F5344CB8AC3E}">
        <p14:creationId xmlns:p14="http://schemas.microsoft.com/office/powerpoint/2010/main" val="4001279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#14</a:t>
            </a:r>
          </a:p>
        </p:txBody>
      </p:sp>
      <p:sp>
        <p:nvSpPr>
          <p:cNvPr id="3" name="Text Placeholder 2"/>
          <p:cNvSpPr>
            <a:spLocks noGrp="1"/>
          </p:cNvSpPr>
          <p:nvPr>
            <p:ph type="body" sz="quarter" idx="10"/>
          </p:nvPr>
        </p:nvSpPr>
        <p:spPr/>
        <p:txBody>
          <a:bodyPr/>
          <a:lstStyle/>
          <a:p>
            <a:r>
              <a:rPr lang="en-US" dirty="0"/>
              <a:t>Understand Storage Naming Conventions</a:t>
            </a:r>
          </a:p>
        </p:txBody>
      </p:sp>
    </p:spTree>
    <p:extLst>
      <p:ext uri="{BB962C8B-B14F-4D97-AF65-F5344CB8AC3E}">
        <p14:creationId xmlns:p14="http://schemas.microsoft.com/office/powerpoint/2010/main" val="21843155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3809684" y="2214497"/>
            <a:ext cx="276225" cy="25622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solidFill>
                <a:schemeClr val="bg1"/>
              </a:solidFill>
            </a:endParaRPr>
          </a:p>
        </p:txBody>
      </p:sp>
      <p:sp>
        <p:nvSpPr>
          <p:cNvPr id="46" name="Flowchart: Magnetic Disk 45"/>
          <p:cNvSpPr/>
          <p:nvPr/>
        </p:nvSpPr>
        <p:spPr>
          <a:xfrm>
            <a:off x="3441999" y="1790700"/>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38" name="Rectangle 37"/>
          <p:cNvSpPr/>
          <p:nvPr/>
        </p:nvSpPr>
        <p:spPr>
          <a:xfrm>
            <a:off x="4623748" y="2346881"/>
            <a:ext cx="2386652" cy="3126378"/>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39" name="Rectangle 38"/>
          <p:cNvSpPr/>
          <p:nvPr/>
        </p:nvSpPr>
        <p:spPr>
          <a:xfrm>
            <a:off x="4709032" y="2438400"/>
            <a:ext cx="2216084" cy="2948830"/>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0" name="Rectangle 39"/>
          <p:cNvSpPr/>
          <p:nvPr/>
        </p:nvSpPr>
        <p:spPr>
          <a:xfrm>
            <a:off x="4801283" y="2534195"/>
            <a:ext cx="2017528" cy="2769326"/>
          </a:xfrm>
          <a:prstGeom prst="rect">
            <a:avLst/>
          </a:prstGeom>
          <a:noFill/>
          <a:ln>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1" name="Rectangle 40"/>
          <p:cNvSpPr/>
          <p:nvPr/>
        </p:nvSpPr>
        <p:spPr>
          <a:xfrm>
            <a:off x="4292250" y="2075685"/>
            <a:ext cx="662996" cy="366877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47" name="Flowchart: Magnetic Disk 46"/>
          <p:cNvSpPr/>
          <p:nvPr/>
        </p:nvSpPr>
        <p:spPr>
          <a:xfrm>
            <a:off x="3441999" y="3133133"/>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5" name="Title 4"/>
          <p:cNvSpPr>
            <a:spLocks noGrp="1"/>
          </p:cNvSpPr>
          <p:nvPr>
            <p:ph type="title"/>
          </p:nvPr>
        </p:nvSpPr>
        <p:spPr/>
        <p:txBody>
          <a:bodyPr/>
          <a:lstStyle/>
          <a:p>
            <a:r>
              <a:rPr lang="en-US" dirty="0"/>
              <a:t>Constructing vSphere Storage</a:t>
            </a:r>
          </a:p>
        </p:txBody>
      </p:sp>
      <p:pic>
        <p:nvPicPr>
          <p:cNvPr id="6" name="Picture 5"/>
          <p:cNvPicPr>
            <a:picLocks noChangeAspect="1"/>
          </p:cNvPicPr>
          <p:nvPr/>
        </p:nvPicPr>
        <p:blipFill>
          <a:blip r:embed="rId2"/>
          <a:stretch>
            <a:fillRect/>
          </a:stretch>
        </p:blipFill>
        <p:spPr>
          <a:xfrm>
            <a:off x="4292250" y="2075685"/>
            <a:ext cx="662996" cy="1027170"/>
          </a:xfrm>
          <a:prstGeom prst="rect">
            <a:avLst/>
          </a:prstGeom>
        </p:spPr>
      </p:pic>
      <p:pic>
        <p:nvPicPr>
          <p:cNvPr id="7" name="Picture 6"/>
          <p:cNvPicPr>
            <a:picLocks noChangeAspect="1"/>
          </p:cNvPicPr>
          <p:nvPr/>
        </p:nvPicPr>
        <p:blipFill>
          <a:blip r:embed="rId2"/>
          <a:stretch>
            <a:fillRect/>
          </a:stretch>
        </p:blipFill>
        <p:spPr>
          <a:xfrm>
            <a:off x="4292250" y="3396485"/>
            <a:ext cx="662996" cy="1027170"/>
          </a:xfrm>
          <a:prstGeom prst="rect">
            <a:avLst/>
          </a:prstGeom>
        </p:spPr>
      </p:pic>
      <p:sp>
        <p:nvSpPr>
          <p:cNvPr id="48" name="Flowchart: Magnetic Disk 47"/>
          <p:cNvSpPr/>
          <p:nvPr/>
        </p:nvSpPr>
        <p:spPr>
          <a:xfrm>
            <a:off x="3438657" y="4447287"/>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8" name="Picture 7"/>
          <p:cNvPicPr>
            <a:picLocks noChangeAspect="1"/>
          </p:cNvPicPr>
          <p:nvPr/>
        </p:nvPicPr>
        <p:blipFill>
          <a:blip r:embed="rId2"/>
          <a:stretch>
            <a:fillRect/>
          </a:stretch>
        </p:blipFill>
        <p:spPr>
          <a:xfrm>
            <a:off x="4292250" y="4717285"/>
            <a:ext cx="662996" cy="1027170"/>
          </a:xfrm>
          <a:prstGeom prst="rect">
            <a:avLst/>
          </a:prstGeom>
        </p:spPr>
      </p:pic>
      <p:sp>
        <p:nvSpPr>
          <p:cNvPr id="9" name="Flowchart: Magnetic Disk 8"/>
          <p:cNvSpPr/>
          <p:nvPr/>
        </p:nvSpPr>
        <p:spPr>
          <a:xfrm>
            <a:off x="7179491" y="307263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10" name="Flowchart: Magnetic Disk 9"/>
          <p:cNvSpPr/>
          <p:nvPr/>
        </p:nvSpPr>
        <p:spPr>
          <a:xfrm>
            <a:off x="7179491" y="4044185"/>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1" name="Picture 10"/>
          <p:cNvPicPr>
            <a:picLocks noChangeAspect="1"/>
          </p:cNvPicPr>
          <p:nvPr/>
        </p:nvPicPr>
        <p:blipFill>
          <a:blip r:embed="rId2"/>
          <a:stretch>
            <a:fillRect/>
          </a:stretch>
        </p:blipFill>
        <p:spPr>
          <a:xfrm>
            <a:off x="6603650" y="3396485"/>
            <a:ext cx="662996" cy="1027170"/>
          </a:xfrm>
          <a:prstGeom prst="rect">
            <a:avLst/>
          </a:prstGeom>
        </p:spPr>
      </p:pic>
      <p:cxnSp>
        <p:nvCxnSpPr>
          <p:cNvPr id="43" name="Straight Connector 42"/>
          <p:cNvCxnSpPr/>
          <p:nvPr/>
        </p:nvCxnSpPr>
        <p:spPr>
          <a:xfrm>
            <a:off x="4955246" y="383354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55246" y="3924988"/>
            <a:ext cx="1648404" cy="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955246" y="4020782"/>
            <a:ext cx="1648404" cy="0"/>
          </a:xfrm>
          <a:prstGeom prst="line">
            <a:avLst/>
          </a:prstGeom>
          <a:ln>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84188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
                                        <p:tgtEl>
                                          <p:spTgt spid="40"/>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00"/>
                                        <p:tgtEl>
                                          <p:spTgt spid="45"/>
                                        </p:tgtEl>
                                      </p:cBhvr>
                                    </p:animEffect>
                                  </p:childTnLst>
                                </p:cTn>
                              </p:par>
                            </p:childTnLst>
                          </p:cTn>
                        </p:par>
                        <p:par>
                          <p:cTn id="12" fill="hold">
                            <p:stCondLst>
                              <p:cond delay="400"/>
                            </p:stCondLst>
                            <p:childTnLst>
                              <p:par>
                                <p:cTn id="13" presetID="19" presetClass="emph" presetSubtype="0" fill="hold" grpId="1" nodeType="afterEffect">
                                  <p:stCondLst>
                                    <p:cond delay="0"/>
                                  </p:stCondLst>
                                  <p:childTnLst>
                                    <p:animClr clrSpc="rgb" dir="cw">
                                      <p:cBhvr override="childStyle">
                                        <p:cTn id="14" dur="200" fill="hold"/>
                                        <p:tgtEl>
                                          <p:spTgt spid="10"/>
                                        </p:tgtEl>
                                        <p:attrNameLst>
                                          <p:attrName>style.color</p:attrName>
                                        </p:attrNameLst>
                                      </p:cBhvr>
                                      <p:to>
                                        <a:srgbClr val="669900"/>
                                      </p:to>
                                    </p:animClr>
                                    <p:animClr clrSpc="rgb" dir="cw">
                                      <p:cBhvr>
                                        <p:cTn id="15" dur="200" fill="hold"/>
                                        <p:tgtEl>
                                          <p:spTgt spid="10"/>
                                        </p:tgtEl>
                                        <p:attrNameLst>
                                          <p:attrName>fillcolor</p:attrName>
                                        </p:attrNameLst>
                                      </p:cBhvr>
                                      <p:to>
                                        <a:srgbClr val="669900"/>
                                      </p:to>
                                    </p:animClr>
                                    <p:set>
                                      <p:cBhvr>
                                        <p:cTn id="16" dur="200" fill="hold"/>
                                        <p:tgtEl>
                                          <p:spTgt spid="10"/>
                                        </p:tgtEl>
                                        <p:attrNameLst>
                                          <p:attrName>fill.type</p:attrName>
                                        </p:attrNameLst>
                                      </p:cBhvr>
                                      <p:to>
                                        <p:strVal val="solid"/>
                                      </p:to>
                                    </p:set>
                                    <p:set>
                                      <p:cBhvr>
                                        <p:cTn id="17" dur="200" fill="hold"/>
                                        <p:tgtEl>
                                          <p:spTgt spid="10"/>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childTnLst>
                          </p:cTn>
                        </p:par>
                        <p:par>
                          <p:cTn id="26" fill="hold">
                            <p:stCondLst>
                              <p:cond delay="2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00"/>
                                        <p:tgtEl>
                                          <p:spTgt spid="44"/>
                                        </p:tgtEl>
                                      </p:cBhvr>
                                    </p:animEffect>
                                  </p:childTnLst>
                                </p:cTn>
                              </p:par>
                            </p:childTnLst>
                          </p:cTn>
                        </p:par>
                        <p:par>
                          <p:cTn id="33" fill="hold">
                            <p:stCondLst>
                              <p:cond delay="400"/>
                            </p:stCondLst>
                            <p:childTnLst>
                              <p:par>
                                <p:cTn id="34" presetID="19" presetClass="emph" presetSubtype="0" fill="hold" grpId="1" nodeType="afterEffect">
                                  <p:stCondLst>
                                    <p:cond delay="0"/>
                                  </p:stCondLst>
                                  <p:childTnLst>
                                    <p:animClr clrSpc="rgb" dir="cw">
                                      <p:cBhvr override="childStyle">
                                        <p:cTn id="35" dur="200" fill="hold"/>
                                        <p:tgtEl>
                                          <p:spTgt spid="9"/>
                                        </p:tgtEl>
                                        <p:attrNameLst>
                                          <p:attrName>style.color</p:attrName>
                                        </p:attrNameLst>
                                      </p:cBhvr>
                                      <p:to>
                                        <a:schemeClr val="accent1"/>
                                      </p:to>
                                    </p:animClr>
                                    <p:animClr clrSpc="rgb" dir="cw">
                                      <p:cBhvr>
                                        <p:cTn id="36" dur="200" fill="hold"/>
                                        <p:tgtEl>
                                          <p:spTgt spid="9"/>
                                        </p:tgtEl>
                                        <p:attrNameLst>
                                          <p:attrName>fillcolor</p:attrName>
                                        </p:attrNameLst>
                                      </p:cBhvr>
                                      <p:to>
                                        <a:schemeClr val="accent1"/>
                                      </p:to>
                                    </p:animClr>
                                    <p:set>
                                      <p:cBhvr>
                                        <p:cTn id="37" dur="200" fill="hold"/>
                                        <p:tgtEl>
                                          <p:spTgt spid="9"/>
                                        </p:tgtEl>
                                        <p:attrNameLst>
                                          <p:attrName>fill.type</p:attrName>
                                        </p:attrNameLst>
                                      </p:cBhvr>
                                      <p:to>
                                        <p:strVal val="solid"/>
                                      </p:to>
                                    </p:set>
                                    <p:set>
                                      <p:cBhvr>
                                        <p:cTn id="38" dur="200" fill="hold"/>
                                        <p:tgtEl>
                                          <p:spTgt spid="9"/>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200"/>
                                        <p:tgtEl>
                                          <p:spTgt spid="48"/>
                                        </p:tgtEl>
                                      </p:cBhvr>
                                    </p:animEffect>
                                  </p:childTnLst>
                                </p:cTn>
                              </p:par>
                            </p:childTnLst>
                          </p:cTn>
                        </p:par>
                        <p:par>
                          <p:cTn id="50" fill="hold">
                            <p:stCondLst>
                              <p:cond delay="200"/>
                            </p:stCondLst>
                            <p:childTnLst>
                              <p:par>
                                <p:cTn id="51" presetID="10" presetClass="entr" presetSubtype="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200"/>
                                        <p:tgtEl>
                                          <p:spTgt spid="49"/>
                                        </p:tgtEl>
                                      </p:cBhvr>
                                    </p:animEffect>
                                  </p:childTnLst>
                                </p:cTn>
                              </p:par>
                            </p:childTnLst>
                          </p:cTn>
                        </p:par>
                        <p:par>
                          <p:cTn id="54" fill="hold">
                            <p:stCondLst>
                              <p:cond delay="400"/>
                            </p:stCondLst>
                            <p:childTnLst>
                              <p:par>
                                <p:cTn id="55" presetID="19" presetClass="emph" presetSubtype="0" fill="hold" grpId="1" nodeType="afterEffect">
                                  <p:stCondLst>
                                    <p:cond delay="0"/>
                                  </p:stCondLst>
                                  <p:childTnLst>
                                    <p:animClr clrSpc="rgb" dir="cw">
                                      <p:cBhvr override="childStyle">
                                        <p:cTn id="56" dur="200" fill="hold"/>
                                        <p:tgtEl>
                                          <p:spTgt spid="46"/>
                                        </p:tgtEl>
                                        <p:attrNameLst>
                                          <p:attrName>style.color</p:attrName>
                                        </p:attrNameLst>
                                      </p:cBhvr>
                                      <p:to>
                                        <a:schemeClr val="accent2"/>
                                      </p:to>
                                    </p:animClr>
                                    <p:animClr clrSpc="rgb" dir="cw">
                                      <p:cBhvr>
                                        <p:cTn id="57" dur="200" fill="hold"/>
                                        <p:tgtEl>
                                          <p:spTgt spid="46"/>
                                        </p:tgtEl>
                                        <p:attrNameLst>
                                          <p:attrName>fillcolor</p:attrName>
                                        </p:attrNameLst>
                                      </p:cBhvr>
                                      <p:to>
                                        <a:schemeClr val="accent2"/>
                                      </p:to>
                                    </p:animClr>
                                    <p:set>
                                      <p:cBhvr>
                                        <p:cTn id="58" dur="200" fill="hold"/>
                                        <p:tgtEl>
                                          <p:spTgt spid="46"/>
                                        </p:tgtEl>
                                        <p:attrNameLst>
                                          <p:attrName>fill.type</p:attrName>
                                        </p:attrNameLst>
                                      </p:cBhvr>
                                      <p:to>
                                        <p:strVal val="solid"/>
                                      </p:to>
                                    </p:set>
                                    <p:set>
                                      <p:cBhvr>
                                        <p:cTn id="59" dur="200" fill="hold"/>
                                        <p:tgtEl>
                                          <p:spTgt spid="46"/>
                                        </p:tgtEl>
                                        <p:attrNameLst>
                                          <p:attrName>fill.on</p:attrName>
                                        </p:attrNameLst>
                                      </p:cBhvr>
                                      <p:to>
                                        <p:strVal val="true"/>
                                      </p:to>
                                    </p:set>
                                  </p:childTnLst>
                                </p:cTn>
                              </p:par>
                              <p:par>
                                <p:cTn id="60" presetID="19" presetClass="emph" presetSubtype="0" fill="hold" grpId="1" nodeType="withEffect">
                                  <p:stCondLst>
                                    <p:cond delay="0"/>
                                  </p:stCondLst>
                                  <p:childTnLst>
                                    <p:animClr clrSpc="rgb" dir="cw">
                                      <p:cBhvr override="childStyle">
                                        <p:cTn id="61" dur="200" fill="hold"/>
                                        <p:tgtEl>
                                          <p:spTgt spid="47"/>
                                        </p:tgtEl>
                                        <p:attrNameLst>
                                          <p:attrName>style.color</p:attrName>
                                        </p:attrNameLst>
                                      </p:cBhvr>
                                      <p:to>
                                        <a:schemeClr val="accent2"/>
                                      </p:to>
                                    </p:animClr>
                                    <p:animClr clrSpc="rgb" dir="cw">
                                      <p:cBhvr>
                                        <p:cTn id="62" dur="200" fill="hold"/>
                                        <p:tgtEl>
                                          <p:spTgt spid="47"/>
                                        </p:tgtEl>
                                        <p:attrNameLst>
                                          <p:attrName>fillcolor</p:attrName>
                                        </p:attrNameLst>
                                      </p:cBhvr>
                                      <p:to>
                                        <a:schemeClr val="accent2"/>
                                      </p:to>
                                    </p:animClr>
                                    <p:set>
                                      <p:cBhvr>
                                        <p:cTn id="63" dur="200" fill="hold"/>
                                        <p:tgtEl>
                                          <p:spTgt spid="47"/>
                                        </p:tgtEl>
                                        <p:attrNameLst>
                                          <p:attrName>fill.type</p:attrName>
                                        </p:attrNameLst>
                                      </p:cBhvr>
                                      <p:to>
                                        <p:strVal val="solid"/>
                                      </p:to>
                                    </p:set>
                                    <p:set>
                                      <p:cBhvr>
                                        <p:cTn id="64" dur="200" fill="hold"/>
                                        <p:tgtEl>
                                          <p:spTgt spid="47"/>
                                        </p:tgtEl>
                                        <p:attrNameLst>
                                          <p:attrName>fill.on</p:attrName>
                                        </p:attrNameLst>
                                      </p:cBhvr>
                                      <p:to>
                                        <p:strVal val="true"/>
                                      </p:to>
                                    </p:set>
                                  </p:childTnLst>
                                </p:cTn>
                              </p:par>
                              <p:par>
                                <p:cTn id="65" presetID="19" presetClass="emph" presetSubtype="0" fill="hold" grpId="1" nodeType="withEffect">
                                  <p:stCondLst>
                                    <p:cond delay="0"/>
                                  </p:stCondLst>
                                  <p:childTnLst>
                                    <p:animClr clrSpc="rgb" dir="cw">
                                      <p:cBhvr override="childStyle">
                                        <p:cTn id="66" dur="200" fill="hold"/>
                                        <p:tgtEl>
                                          <p:spTgt spid="48"/>
                                        </p:tgtEl>
                                        <p:attrNameLst>
                                          <p:attrName>style.color</p:attrName>
                                        </p:attrNameLst>
                                      </p:cBhvr>
                                      <p:to>
                                        <a:schemeClr val="accent2"/>
                                      </p:to>
                                    </p:animClr>
                                    <p:animClr clrSpc="rgb" dir="cw">
                                      <p:cBhvr>
                                        <p:cTn id="67" dur="200" fill="hold"/>
                                        <p:tgtEl>
                                          <p:spTgt spid="48"/>
                                        </p:tgtEl>
                                        <p:attrNameLst>
                                          <p:attrName>fillcolor</p:attrName>
                                        </p:attrNameLst>
                                      </p:cBhvr>
                                      <p:to>
                                        <a:schemeClr val="accent2"/>
                                      </p:to>
                                    </p:animClr>
                                    <p:set>
                                      <p:cBhvr>
                                        <p:cTn id="68" dur="200" fill="hold"/>
                                        <p:tgtEl>
                                          <p:spTgt spid="48"/>
                                        </p:tgtEl>
                                        <p:attrNameLst>
                                          <p:attrName>fill.type</p:attrName>
                                        </p:attrNameLst>
                                      </p:cBhvr>
                                      <p:to>
                                        <p:strVal val="solid"/>
                                      </p:to>
                                    </p:set>
                                    <p:set>
                                      <p:cBhvr>
                                        <p:cTn id="69" dur="200" fill="hold"/>
                                        <p:tgtEl>
                                          <p:spTgt spid="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46" grpId="1" animBg="1"/>
      <p:bldP spid="38" grpId="0" animBg="1"/>
      <p:bldP spid="39" grpId="0" animBg="1"/>
      <p:bldP spid="40" grpId="0" animBg="1"/>
      <p:bldP spid="47" grpId="0" animBg="1"/>
      <p:bldP spid="47" grpId="1" animBg="1"/>
      <p:bldP spid="48" grpId="0" animBg="1"/>
      <p:bldP spid="48" grpId="1" animBg="1"/>
      <p:bldP spid="9" grpId="1" animBg="1"/>
      <p:bldP spid="1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it-IT" dirty="0"/>
              <a:t>SCSI</a:t>
            </a:r>
          </a:p>
          <a:p>
            <a:r>
              <a:rPr lang="it-IT" dirty="0"/>
              <a:t>iSCSI</a:t>
            </a:r>
          </a:p>
          <a:p>
            <a:r>
              <a:rPr lang="it-IT" dirty="0"/>
              <a:t>RAID</a:t>
            </a:r>
          </a:p>
          <a:p>
            <a:r>
              <a:rPr lang="it-IT" dirty="0"/>
              <a:t>Fibre Channel</a:t>
            </a:r>
          </a:p>
          <a:p>
            <a:r>
              <a:rPr lang="it-IT" dirty="0"/>
              <a:t>Fibre Channel over </a:t>
            </a:r>
            <a:r>
              <a:rPr lang="en-US" dirty="0"/>
              <a:t>Ethernet (</a:t>
            </a:r>
            <a:r>
              <a:rPr lang="en-US" dirty="0" err="1"/>
              <a:t>FCoE</a:t>
            </a:r>
            <a:r>
              <a:rPr lang="en-US" dirty="0"/>
              <a:t>)</a:t>
            </a:r>
          </a:p>
          <a:p>
            <a:r>
              <a:rPr lang="en-US" dirty="0"/>
              <a:t>Ethernet</a:t>
            </a:r>
          </a:p>
        </p:txBody>
      </p:sp>
      <p:sp>
        <p:nvSpPr>
          <p:cNvPr id="6" name="Title 5"/>
          <p:cNvSpPr>
            <a:spLocks noGrp="1"/>
          </p:cNvSpPr>
          <p:nvPr>
            <p:ph type="title"/>
          </p:nvPr>
        </p:nvSpPr>
        <p:spPr/>
        <p:txBody>
          <a:bodyPr>
            <a:normAutofit fontScale="90000"/>
          </a:bodyPr>
          <a:lstStyle/>
          <a:p>
            <a:r>
              <a:rPr lang="en-US" dirty="0"/>
              <a:t>Identify Storage Adapters &amp; Devices</a:t>
            </a:r>
          </a:p>
        </p:txBody>
      </p:sp>
    </p:spTree>
    <p:extLst>
      <p:ext uri="{BB962C8B-B14F-4D97-AF65-F5344CB8AC3E}">
        <p14:creationId xmlns:p14="http://schemas.microsoft.com/office/powerpoint/2010/main" val="40391289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solidFill>
                  <a:schemeClr val="bg1">
                    <a:lumMod val="85000"/>
                  </a:schemeClr>
                </a:solidFill>
              </a:rPr>
              <a:t>iSCSI Qualified Name (IQN) Format</a:t>
            </a:r>
          </a:p>
          <a:p>
            <a:pPr lvl="1"/>
            <a:r>
              <a:rPr lang="en-US" dirty="0">
                <a:solidFill>
                  <a:schemeClr val="bg1">
                    <a:lumMod val="85000"/>
                  </a:schemeClr>
                </a:solidFill>
              </a:rPr>
              <a:t>iqn.1998-01.com.vmware.iscsi:server1</a:t>
            </a:r>
          </a:p>
          <a:p>
            <a:pPr marL="0" indent="0">
              <a:buNone/>
            </a:pPr>
            <a:r>
              <a:rPr lang="en-US" dirty="0">
                <a:solidFill>
                  <a:schemeClr val="bg1">
                    <a:lumMod val="85000"/>
                  </a:schemeClr>
                </a:solidFill>
              </a:rPr>
              <a:t>Enterprise Unique Identifier (EUI) Format</a:t>
            </a:r>
          </a:p>
          <a:p>
            <a:pPr lvl="1"/>
            <a:r>
              <a:rPr lang="en-US" dirty="0">
                <a:solidFill>
                  <a:schemeClr val="bg1">
                    <a:lumMod val="85000"/>
                  </a:schemeClr>
                </a:solidFill>
              </a:rPr>
              <a:t>eui.0123456789ABCDEF</a:t>
            </a:r>
          </a:p>
          <a:p>
            <a:pPr marL="0" indent="0">
              <a:buNone/>
            </a:pPr>
            <a:r>
              <a:rPr lang="en-US" dirty="0">
                <a:solidFill>
                  <a:schemeClr val="bg1">
                    <a:lumMod val="85000"/>
                  </a:schemeClr>
                </a:solidFill>
              </a:rPr>
              <a:t>Queried via SCSI INQUIRY</a:t>
            </a:r>
          </a:p>
          <a:p>
            <a:pPr lvl="1"/>
            <a:r>
              <a:rPr lang="en-US" dirty="0" err="1">
                <a:solidFill>
                  <a:schemeClr val="bg1">
                    <a:lumMod val="85000"/>
                  </a:schemeClr>
                </a:solidFill>
              </a:rPr>
              <a:t>eui</a:t>
            </a:r>
            <a:r>
              <a:rPr lang="en-US" dirty="0">
                <a:solidFill>
                  <a:schemeClr val="bg1">
                    <a:lumMod val="85000"/>
                  </a:schemeClr>
                </a:solidFill>
              </a:rPr>
              <a:t>.&lt;number&gt;</a:t>
            </a:r>
          </a:p>
          <a:p>
            <a:pPr lvl="1"/>
            <a:r>
              <a:rPr lang="en-US" dirty="0" err="1">
                <a:solidFill>
                  <a:schemeClr val="bg1">
                    <a:lumMod val="85000"/>
                  </a:schemeClr>
                </a:solidFill>
              </a:rPr>
              <a:t>naa</a:t>
            </a:r>
            <a:r>
              <a:rPr lang="en-US" dirty="0">
                <a:solidFill>
                  <a:schemeClr val="bg1">
                    <a:lumMod val="85000"/>
                  </a:schemeClr>
                </a:solidFill>
              </a:rPr>
              <a:t>.&lt;number&gt;</a:t>
            </a:r>
          </a:p>
          <a:p>
            <a:pPr lvl="1"/>
            <a:r>
              <a:rPr lang="en-US" dirty="0">
                <a:solidFill>
                  <a:schemeClr val="bg1">
                    <a:lumMod val="85000"/>
                  </a:schemeClr>
                </a:solidFill>
              </a:rPr>
              <a:t>t10.&lt;number&gt;</a:t>
            </a:r>
          </a:p>
          <a:p>
            <a:pPr marL="0" indent="0">
              <a:buNone/>
            </a:pPr>
            <a:r>
              <a:rPr lang="en-US" dirty="0">
                <a:solidFill>
                  <a:schemeClr val="bg1">
                    <a:lumMod val="85000"/>
                  </a:schemeClr>
                </a:solidFill>
              </a:rPr>
              <a:t>Alternative Legacy Identifiers</a:t>
            </a:r>
          </a:p>
          <a:p>
            <a:pPr lvl="1"/>
            <a:r>
              <a:rPr lang="en-US" dirty="0" err="1">
                <a:solidFill>
                  <a:schemeClr val="bg1">
                    <a:lumMod val="85000"/>
                  </a:schemeClr>
                </a:solidFill>
              </a:rPr>
              <a:t>vml</a:t>
            </a:r>
            <a:r>
              <a:rPr lang="en-US" dirty="0">
                <a:solidFill>
                  <a:schemeClr val="bg1">
                    <a:lumMod val="85000"/>
                  </a:schemeClr>
                </a:solidFill>
              </a:rPr>
              <a:t>.&lt;number&gt;</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10135510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iSCSI Qualified Name (IQN) Format</a:t>
            </a:r>
          </a:p>
          <a:p>
            <a:pPr lvl="1"/>
            <a:r>
              <a:rPr lang="en-US" dirty="0"/>
              <a:t>iqn.1998-01.com.vmware.iscsi:server1</a:t>
            </a:r>
          </a:p>
          <a:p>
            <a:pPr marL="0" indent="0">
              <a:buNone/>
            </a:pPr>
            <a:r>
              <a:rPr lang="en-US" dirty="0">
                <a:solidFill>
                  <a:schemeClr val="bg1">
                    <a:lumMod val="85000"/>
                  </a:schemeClr>
                </a:solidFill>
              </a:rPr>
              <a:t>Enterprise Unique Identifier (EUI) Format</a:t>
            </a:r>
          </a:p>
          <a:p>
            <a:pPr lvl="1"/>
            <a:r>
              <a:rPr lang="en-US" dirty="0">
                <a:solidFill>
                  <a:schemeClr val="bg1">
                    <a:lumMod val="85000"/>
                  </a:schemeClr>
                </a:solidFill>
              </a:rPr>
              <a:t>eui.0123456789ABCDEF</a:t>
            </a:r>
          </a:p>
          <a:p>
            <a:pPr marL="0" indent="0">
              <a:buNone/>
            </a:pPr>
            <a:r>
              <a:rPr lang="en-US" dirty="0">
                <a:solidFill>
                  <a:schemeClr val="bg1">
                    <a:lumMod val="85000"/>
                  </a:schemeClr>
                </a:solidFill>
              </a:rPr>
              <a:t>Queried via SCSI INQUIRY</a:t>
            </a:r>
          </a:p>
          <a:p>
            <a:pPr lvl="1"/>
            <a:r>
              <a:rPr lang="en-US" dirty="0" err="1">
                <a:solidFill>
                  <a:schemeClr val="bg1">
                    <a:lumMod val="85000"/>
                  </a:schemeClr>
                </a:solidFill>
              </a:rPr>
              <a:t>eui</a:t>
            </a:r>
            <a:r>
              <a:rPr lang="en-US" dirty="0">
                <a:solidFill>
                  <a:schemeClr val="bg1">
                    <a:lumMod val="85000"/>
                  </a:schemeClr>
                </a:solidFill>
              </a:rPr>
              <a:t>.&lt;number&gt;</a:t>
            </a:r>
          </a:p>
          <a:p>
            <a:pPr lvl="1"/>
            <a:r>
              <a:rPr lang="en-US" dirty="0" err="1">
                <a:solidFill>
                  <a:schemeClr val="bg1">
                    <a:lumMod val="85000"/>
                  </a:schemeClr>
                </a:solidFill>
              </a:rPr>
              <a:t>naa</a:t>
            </a:r>
            <a:r>
              <a:rPr lang="en-US" dirty="0">
                <a:solidFill>
                  <a:schemeClr val="bg1">
                    <a:lumMod val="85000"/>
                  </a:schemeClr>
                </a:solidFill>
              </a:rPr>
              <a:t>.&lt;number&gt;</a:t>
            </a:r>
          </a:p>
          <a:p>
            <a:pPr lvl="1"/>
            <a:r>
              <a:rPr lang="en-US" dirty="0">
                <a:solidFill>
                  <a:schemeClr val="bg1">
                    <a:lumMod val="85000"/>
                  </a:schemeClr>
                </a:solidFill>
              </a:rPr>
              <a:t>t10.&lt;number&gt;</a:t>
            </a:r>
          </a:p>
          <a:p>
            <a:pPr marL="0" indent="0">
              <a:buNone/>
            </a:pPr>
            <a:r>
              <a:rPr lang="en-US" dirty="0">
                <a:solidFill>
                  <a:schemeClr val="bg1">
                    <a:lumMod val="85000"/>
                  </a:schemeClr>
                </a:solidFill>
              </a:rPr>
              <a:t>Alternative Legacy Identifiers</a:t>
            </a:r>
          </a:p>
          <a:p>
            <a:pPr lvl="1"/>
            <a:r>
              <a:rPr lang="en-US" dirty="0" err="1">
                <a:solidFill>
                  <a:schemeClr val="bg1">
                    <a:lumMod val="85000"/>
                  </a:schemeClr>
                </a:solidFill>
              </a:rPr>
              <a:t>vml</a:t>
            </a:r>
            <a:r>
              <a:rPr lang="en-US" dirty="0">
                <a:solidFill>
                  <a:schemeClr val="bg1">
                    <a:lumMod val="85000"/>
                  </a:schemeClr>
                </a:solidFill>
              </a:rPr>
              <a:t>.&lt;number&gt;</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23656017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for Session Notes</a:t>
            </a:r>
          </a:p>
        </p:txBody>
      </p:sp>
      <p:sp>
        <p:nvSpPr>
          <p:cNvPr id="3" name="Text Placeholder 2"/>
          <p:cNvSpPr>
            <a:spLocks noGrp="1"/>
          </p:cNvSpPr>
          <p:nvPr>
            <p:ph type="body" sz="quarter" idx="10"/>
          </p:nvPr>
        </p:nvSpPr>
        <p:spPr/>
        <p:txBody>
          <a:bodyPr/>
          <a:lstStyle/>
          <a:p>
            <a:r>
              <a:rPr lang="en-US" dirty="0"/>
              <a:t>https://github.com/greggoindenver/TechMentor</a:t>
            </a:r>
            <a:endParaRPr lang="en-US" dirty="0"/>
          </a:p>
        </p:txBody>
      </p:sp>
      <p:sp>
        <p:nvSpPr>
          <p:cNvPr id="4" name="Text Placeholder 3"/>
          <p:cNvSpPr>
            <a:spLocks noGrp="1"/>
          </p:cNvSpPr>
          <p:nvPr>
            <p:ph type="body" sz="quarter" idx="12"/>
          </p:nvPr>
        </p:nvSpPr>
        <p:spPr/>
        <p:txBody>
          <a:bodyPr/>
          <a:lstStyle/>
          <a:p>
            <a:r>
              <a:rPr lang="en-US" dirty="0"/>
              <a:t>Caution:  These are literally my own (very raw) notes which I use for the demonstrations in this session.  They’re offered as-is and without warranty.</a:t>
            </a:r>
          </a:p>
        </p:txBody>
      </p:sp>
    </p:spTree>
    <p:extLst>
      <p:ext uri="{BB962C8B-B14F-4D97-AF65-F5344CB8AC3E}">
        <p14:creationId xmlns:p14="http://schemas.microsoft.com/office/powerpoint/2010/main" val="532027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solidFill>
                  <a:schemeClr val="bg1">
                    <a:lumMod val="85000"/>
                  </a:schemeClr>
                </a:solidFill>
              </a:rPr>
              <a:t>iSCSI Qualified Name (IQN) Format</a:t>
            </a:r>
          </a:p>
          <a:p>
            <a:pPr lvl="1"/>
            <a:r>
              <a:rPr lang="en-US" dirty="0">
                <a:solidFill>
                  <a:schemeClr val="bg1">
                    <a:lumMod val="85000"/>
                  </a:schemeClr>
                </a:solidFill>
              </a:rPr>
              <a:t>iqn.1998-01.com.vmware.iscsi:server1</a:t>
            </a:r>
          </a:p>
          <a:p>
            <a:pPr marL="0" indent="0">
              <a:buNone/>
            </a:pPr>
            <a:r>
              <a:rPr lang="en-US" dirty="0"/>
              <a:t>Enterprise Unique Identifier (EUI) Format</a:t>
            </a:r>
          </a:p>
          <a:p>
            <a:pPr lvl="1"/>
            <a:r>
              <a:rPr lang="en-US" dirty="0"/>
              <a:t>eui.0123456789ABCDEF</a:t>
            </a:r>
          </a:p>
          <a:p>
            <a:pPr marL="0" indent="0">
              <a:buNone/>
            </a:pPr>
            <a:r>
              <a:rPr lang="en-US" dirty="0">
                <a:solidFill>
                  <a:schemeClr val="bg1">
                    <a:lumMod val="85000"/>
                  </a:schemeClr>
                </a:solidFill>
              </a:rPr>
              <a:t>Queried via SCSI INQUIRY</a:t>
            </a:r>
          </a:p>
          <a:p>
            <a:pPr lvl="1"/>
            <a:r>
              <a:rPr lang="en-US" dirty="0" err="1">
                <a:solidFill>
                  <a:schemeClr val="bg1">
                    <a:lumMod val="85000"/>
                  </a:schemeClr>
                </a:solidFill>
              </a:rPr>
              <a:t>eui</a:t>
            </a:r>
            <a:r>
              <a:rPr lang="en-US" dirty="0">
                <a:solidFill>
                  <a:schemeClr val="bg1">
                    <a:lumMod val="85000"/>
                  </a:schemeClr>
                </a:solidFill>
              </a:rPr>
              <a:t>.&lt;number&gt;</a:t>
            </a:r>
          </a:p>
          <a:p>
            <a:pPr lvl="1"/>
            <a:r>
              <a:rPr lang="en-US" dirty="0" err="1">
                <a:solidFill>
                  <a:schemeClr val="bg1">
                    <a:lumMod val="85000"/>
                  </a:schemeClr>
                </a:solidFill>
              </a:rPr>
              <a:t>naa</a:t>
            </a:r>
            <a:r>
              <a:rPr lang="en-US" dirty="0">
                <a:solidFill>
                  <a:schemeClr val="bg1">
                    <a:lumMod val="85000"/>
                  </a:schemeClr>
                </a:solidFill>
              </a:rPr>
              <a:t>.&lt;number&gt;</a:t>
            </a:r>
          </a:p>
          <a:p>
            <a:pPr lvl="1"/>
            <a:r>
              <a:rPr lang="en-US" dirty="0">
                <a:solidFill>
                  <a:schemeClr val="bg1">
                    <a:lumMod val="85000"/>
                  </a:schemeClr>
                </a:solidFill>
              </a:rPr>
              <a:t>t10.&lt;number&gt;</a:t>
            </a:r>
          </a:p>
          <a:p>
            <a:pPr marL="0" indent="0">
              <a:buNone/>
            </a:pPr>
            <a:r>
              <a:rPr lang="en-US" dirty="0">
                <a:solidFill>
                  <a:schemeClr val="bg1">
                    <a:lumMod val="85000"/>
                  </a:schemeClr>
                </a:solidFill>
              </a:rPr>
              <a:t>Alternative Legacy Identifiers</a:t>
            </a:r>
          </a:p>
          <a:p>
            <a:pPr lvl="1"/>
            <a:r>
              <a:rPr lang="en-US" dirty="0" err="1">
                <a:solidFill>
                  <a:schemeClr val="bg1">
                    <a:lumMod val="85000"/>
                  </a:schemeClr>
                </a:solidFill>
              </a:rPr>
              <a:t>vml</a:t>
            </a:r>
            <a:r>
              <a:rPr lang="en-US" dirty="0">
                <a:solidFill>
                  <a:schemeClr val="bg1">
                    <a:lumMod val="85000"/>
                  </a:schemeClr>
                </a:solidFill>
              </a:rPr>
              <a:t>.&lt;number&gt;</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2645475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solidFill>
                  <a:schemeClr val="bg1">
                    <a:lumMod val="85000"/>
                  </a:schemeClr>
                </a:solidFill>
              </a:rPr>
              <a:t>iSCSI Qualified Name (IQN) Format</a:t>
            </a:r>
          </a:p>
          <a:p>
            <a:pPr lvl="1"/>
            <a:r>
              <a:rPr lang="en-US" dirty="0">
                <a:solidFill>
                  <a:schemeClr val="bg1">
                    <a:lumMod val="85000"/>
                  </a:schemeClr>
                </a:solidFill>
              </a:rPr>
              <a:t>iqn.1998-01.com.vmware.iscsi:server1</a:t>
            </a:r>
          </a:p>
          <a:p>
            <a:pPr marL="0" indent="0">
              <a:buNone/>
            </a:pPr>
            <a:r>
              <a:rPr lang="en-US" dirty="0">
                <a:solidFill>
                  <a:schemeClr val="bg1">
                    <a:lumMod val="85000"/>
                  </a:schemeClr>
                </a:solidFill>
              </a:rPr>
              <a:t>Enterprise Unique Identifier (EUI) Format</a:t>
            </a:r>
          </a:p>
          <a:p>
            <a:pPr lvl="1"/>
            <a:r>
              <a:rPr lang="en-US" dirty="0">
                <a:solidFill>
                  <a:schemeClr val="bg1">
                    <a:lumMod val="85000"/>
                  </a:schemeClr>
                </a:solidFill>
              </a:rPr>
              <a:t>eui.0123456789ABCDEF</a:t>
            </a:r>
          </a:p>
          <a:p>
            <a:pPr marL="0" indent="0">
              <a:buNone/>
            </a:pPr>
            <a:r>
              <a:rPr lang="en-US" dirty="0"/>
              <a:t>Queried via SCSI INQUIRY</a:t>
            </a:r>
          </a:p>
          <a:p>
            <a:pPr lvl="1"/>
            <a:r>
              <a:rPr lang="en-US" dirty="0" err="1"/>
              <a:t>eui</a:t>
            </a:r>
            <a:r>
              <a:rPr lang="en-US" dirty="0"/>
              <a:t>.&lt;number&gt;</a:t>
            </a:r>
          </a:p>
          <a:p>
            <a:pPr lvl="1"/>
            <a:r>
              <a:rPr lang="en-US" dirty="0" err="1"/>
              <a:t>naa</a:t>
            </a:r>
            <a:r>
              <a:rPr lang="en-US" dirty="0"/>
              <a:t>.&lt;number&gt;</a:t>
            </a:r>
          </a:p>
          <a:p>
            <a:pPr lvl="1"/>
            <a:r>
              <a:rPr lang="en-US" dirty="0"/>
              <a:t>t10.&lt;number&gt;</a:t>
            </a:r>
          </a:p>
          <a:p>
            <a:pPr marL="0" indent="0">
              <a:buNone/>
            </a:pPr>
            <a:r>
              <a:rPr lang="en-US" dirty="0">
                <a:solidFill>
                  <a:schemeClr val="bg1">
                    <a:lumMod val="85000"/>
                  </a:schemeClr>
                </a:solidFill>
              </a:rPr>
              <a:t>Alternative Legacy Identifiers</a:t>
            </a:r>
          </a:p>
          <a:p>
            <a:pPr lvl="1"/>
            <a:r>
              <a:rPr lang="en-US" dirty="0" err="1">
                <a:solidFill>
                  <a:schemeClr val="bg1">
                    <a:lumMod val="85000"/>
                  </a:schemeClr>
                </a:solidFill>
              </a:rPr>
              <a:t>vml</a:t>
            </a:r>
            <a:r>
              <a:rPr lang="en-US" dirty="0">
                <a:solidFill>
                  <a:schemeClr val="bg1">
                    <a:lumMod val="85000"/>
                  </a:schemeClr>
                </a:solidFill>
              </a:rPr>
              <a:t>.&lt;number&gt;</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28203945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solidFill>
                  <a:schemeClr val="bg1">
                    <a:lumMod val="85000"/>
                  </a:schemeClr>
                </a:solidFill>
              </a:rPr>
              <a:t>iSCSI Qualified Name (IQN) Format</a:t>
            </a:r>
          </a:p>
          <a:p>
            <a:pPr lvl="1"/>
            <a:r>
              <a:rPr lang="en-US" dirty="0">
                <a:solidFill>
                  <a:schemeClr val="bg1">
                    <a:lumMod val="85000"/>
                  </a:schemeClr>
                </a:solidFill>
              </a:rPr>
              <a:t>iqn.1998-01.com.vmware.iscsi:server1</a:t>
            </a:r>
          </a:p>
          <a:p>
            <a:pPr marL="0" indent="0">
              <a:buNone/>
            </a:pPr>
            <a:r>
              <a:rPr lang="en-US" dirty="0">
                <a:solidFill>
                  <a:schemeClr val="bg1">
                    <a:lumMod val="85000"/>
                  </a:schemeClr>
                </a:solidFill>
              </a:rPr>
              <a:t>Enterprise Unique Identifier (EUI) Format</a:t>
            </a:r>
          </a:p>
          <a:p>
            <a:pPr lvl="1"/>
            <a:r>
              <a:rPr lang="en-US" dirty="0">
                <a:solidFill>
                  <a:schemeClr val="bg1">
                    <a:lumMod val="85000"/>
                  </a:schemeClr>
                </a:solidFill>
              </a:rPr>
              <a:t>eui.0123456789ABCDEF</a:t>
            </a:r>
          </a:p>
          <a:p>
            <a:pPr marL="0" indent="0">
              <a:buNone/>
            </a:pPr>
            <a:r>
              <a:rPr lang="en-US" dirty="0">
                <a:solidFill>
                  <a:schemeClr val="bg1">
                    <a:lumMod val="85000"/>
                  </a:schemeClr>
                </a:solidFill>
              </a:rPr>
              <a:t>Queried via SCSI INQUIRY</a:t>
            </a:r>
          </a:p>
          <a:p>
            <a:pPr lvl="1"/>
            <a:r>
              <a:rPr lang="en-US" dirty="0" err="1">
                <a:solidFill>
                  <a:schemeClr val="bg1">
                    <a:lumMod val="85000"/>
                  </a:schemeClr>
                </a:solidFill>
              </a:rPr>
              <a:t>eui</a:t>
            </a:r>
            <a:r>
              <a:rPr lang="en-US" dirty="0">
                <a:solidFill>
                  <a:schemeClr val="bg1">
                    <a:lumMod val="85000"/>
                  </a:schemeClr>
                </a:solidFill>
              </a:rPr>
              <a:t>.&lt;number&gt;</a:t>
            </a:r>
          </a:p>
          <a:p>
            <a:pPr lvl="1"/>
            <a:r>
              <a:rPr lang="en-US" dirty="0" err="1">
                <a:solidFill>
                  <a:schemeClr val="bg1">
                    <a:lumMod val="85000"/>
                  </a:schemeClr>
                </a:solidFill>
              </a:rPr>
              <a:t>naa</a:t>
            </a:r>
            <a:r>
              <a:rPr lang="en-US" dirty="0">
                <a:solidFill>
                  <a:schemeClr val="bg1">
                    <a:lumMod val="85000"/>
                  </a:schemeClr>
                </a:solidFill>
              </a:rPr>
              <a:t>.&lt;number&gt;</a:t>
            </a:r>
          </a:p>
          <a:p>
            <a:pPr lvl="1"/>
            <a:r>
              <a:rPr lang="en-US" dirty="0">
                <a:solidFill>
                  <a:schemeClr val="bg1">
                    <a:lumMod val="85000"/>
                  </a:schemeClr>
                </a:solidFill>
              </a:rPr>
              <a:t>t10.&lt;number&gt;</a:t>
            </a:r>
          </a:p>
          <a:p>
            <a:pPr marL="0" indent="0">
              <a:buNone/>
            </a:pPr>
            <a:r>
              <a:rPr lang="en-US" dirty="0"/>
              <a:t>Alternative Legacy Identifiers</a:t>
            </a:r>
          </a:p>
          <a:p>
            <a:pPr lvl="1"/>
            <a:r>
              <a:rPr lang="en-US" dirty="0" err="1"/>
              <a:t>vml</a:t>
            </a:r>
            <a:r>
              <a:rPr lang="en-US" dirty="0"/>
              <a:t>.&lt;number&gt;</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2019940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Path-based Identifiers</a:t>
            </a:r>
          </a:p>
          <a:p>
            <a:pPr lvl="1"/>
            <a:r>
              <a:rPr lang="en-US" dirty="0" err="1"/>
              <a:t>mpx</a:t>
            </a:r>
            <a:r>
              <a:rPr lang="en-US" dirty="0"/>
              <a:t>.&lt;adapter&gt;:C&lt;channel&gt;:T&lt;target&gt;:L&lt;LUN&gt;</a:t>
            </a:r>
          </a:p>
          <a:p>
            <a:pPr lvl="1"/>
            <a:r>
              <a:rPr lang="en-US" dirty="0"/>
              <a:t>mpx.vmhba1:C0:T0:L0</a:t>
            </a:r>
          </a:p>
          <a:p>
            <a:pPr lvl="1"/>
            <a:endParaRPr lang="en-US" dirty="0"/>
          </a:p>
          <a:p>
            <a:pPr lvl="1"/>
            <a:r>
              <a:rPr lang="en-US" dirty="0">
                <a:solidFill>
                  <a:schemeClr val="bg1">
                    <a:lumMod val="85000"/>
                  </a:schemeClr>
                </a:solidFill>
              </a:rPr>
              <a:t>&lt;adapter&gt; = Physical adapter on the host</a:t>
            </a:r>
          </a:p>
          <a:p>
            <a:pPr lvl="1"/>
            <a:r>
              <a:rPr lang="en-US" dirty="0">
                <a:solidFill>
                  <a:schemeClr val="bg1">
                    <a:lumMod val="85000"/>
                  </a:schemeClr>
                </a:solidFill>
              </a:rPr>
              <a:t>&lt;channel&gt; = Storage channel number</a:t>
            </a:r>
          </a:p>
          <a:p>
            <a:pPr lvl="1"/>
            <a:r>
              <a:rPr lang="en-US" dirty="0">
                <a:solidFill>
                  <a:schemeClr val="bg1">
                    <a:lumMod val="85000"/>
                  </a:schemeClr>
                </a:solidFill>
              </a:rPr>
              <a:t>	Used to show multiple paths to the same target.</a:t>
            </a:r>
          </a:p>
          <a:p>
            <a:pPr lvl="1"/>
            <a:r>
              <a:rPr lang="en-US" dirty="0">
                <a:solidFill>
                  <a:schemeClr val="bg1">
                    <a:lumMod val="85000"/>
                  </a:schemeClr>
                </a:solidFill>
              </a:rPr>
              <a:t>&lt;target&gt; = Target number</a:t>
            </a:r>
            <a:br>
              <a:rPr lang="en-US" dirty="0">
                <a:solidFill>
                  <a:schemeClr val="bg1">
                    <a:lumMod val="85000"/>
                  </a:schemeClr>
                </a:solidFill>
              </a:rPr>
            </a:br>
            <a:r>
              <a:rPr lang="en-US" dirty="0">
                <a:solidFill>
                  <a:schemeClr val="bg1">
                    <a:lumMod val="85000"/>
                  </a:schemeClr>
                </a:solidFill>
              </a:rPr>
              <a:t>	Determined by the host and may change if 	mappings of targets visible to the host change. 	Targets that are shared by different hosts 	might not 	have the same target number.</a:t>
            </a:r>
          </a:p>
          <a:p>
            <a:pPr lvl="1"/>
            <a:r>
              <a:rPr lang="en-US" dirty="0">
                <a:solidFill>
                  <a:schemeClr val="bg1">
                    <a:lumMod val="85000"/>
                  </a:schemeClr>
                </a:solidFill>
              </a:rPr>
              <a:t>&lt;LUN&gt; = LUN number</a:t>
            </a:r>
            <a:br>
              <a:rPr lang="en-US" dirty="0">
                <a:solidFill>
                  <a:schemeClr val="bg1">
                    <a:lumMod val="85000"/>
                  </a:schemeClr>
                </a:solidFill>
              </a:rPr>
            </a:br>
            <a:r>
              <a:rPr lang="en-US" dirty="0">
                <a:solidFill>
                  <a:schemeClr val="bg1">
                    <a:lumMod val="85000"/>
                  </a:schemeClr>
                </a:solidFill>
              </a:rPr>
              <a:t>	Shows the position of the LUN within the target.</a:t>
            </a:r>
            <a:br>
              <a:rPr lang="en-US" dirty="0">
                <a:solidFill>
                  <a:schemeClr val="bg1">
                    <a:lumMod val="85000"/>
                  </a:schemeClr>
                </a:solidFill>
              </a:rPr>
            </a:br>
            <a:r>
              <a:rPr lang="en-US" dirty="0">
                <a:solidFill>
                  <a:schemeClr val="bg1">
                    <a:lumMod val="85000"/>
                  </a:schemeClr>
                </a:solidFill>
              </a:rPr>
              <a:t>	The LUN number is provided by the storage system.</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3138023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Path-based Identifiers</a:t>
            </a:r>
          </a:p>
          <a:p>
            <a:pPr lvl="1"/>
            <a:r>
              <a:rPr lang="en-US" dirty="0" err="1"/>
              <a:t>mpx</a:t>
            </a:r>
            <a:r>
              <a:rPr lang="en-US" dirty="0"/>
              <a:t>.&lt;adapter&gt;:C&lt;channel&gt;:T&lt;target&gt;:L&lt;LUN&gt;</a:t>
            </a:r>
          </a:p>
          <a:p>
            <a:pPr lvl="1"/>
            <a:r>
              <a:rPr lang="en-US" dirty="0"/>
              <a:t>mpx.vmhba1:C0:T0:L0</a:t>
            </a:r>
          </a:p>
          <a:p>
            <a:pPr lvl="1"/>
            <a:endParaRPr lang="en-US" dirty="0"/>
          </a:p>
          <a:p>
            <a:pPr lvl="1"/>
            <a:r>
              <a:rPr lang="en-US" dirty="0"/>
              <a:t>&lt;adapter&gt; = Physical adapter on the host</a:t>
            </a:r>
          </a:p>
          <a:p>
            <a:pPr lvl="1"/>
            <a:r>
              <a:rPr lang="en-US" dirty="0">
                <a:solidFill>
                  <a:schemeClr val="bg1">
                    <a:lumMod val="85000"/>
                  </a:schemeClr>
                </a:solidFill>
              </a:rPr>
              <a:t>&lt;channel&gt; = Storage channel number</a:t>
            </a:r>
          </a:p>
          <a:p>
            <a:pPr lvl="1"/>
            <a:r>
              <a:rPr lang="en-US" dirty="0">
                <a:solidFill>
                  <a:schemeClr val="bg1">
                    <a:lumMod val="85000"/>
                  </a:schemeClr>
                </a:solidFill>
              </a:rPr>
              <a:t>	Used to show multiple paths to the same target.</a:t>
            </a:r>
          </a:p>
          <a:p>
            <a:pPr lvl="1"/>
            <a:r>
              <a:rPr lang="en-US" dirty="0">
                <a:solidFill>
                  <a:schemeClr val="bg1">
                    <a:lumMod val="85000"/>
                  </a:schemeClr>
                </a:solidFill>
              </a:rPr>
              <a:t>&lt;target&gt; = Target number</a:t>
            </a:r>
            <a:br>
              <a:rPr lang="en-US" dirty="0">
                <a:solidFill>
                  <a:schemeClr val="bg1">
                    <a:lumMod val="85000"/>
                  </a:schemeClr>
                </a:solidFill>
              </a:rPr>
            </a:br>
            <a:r>
              <a:rPr lang="en-US" dirty="0">
                <a:solidFill>
                  <a:schemeClr val="bg1">
                    <a:lumMod val="85000"/>
                  </a:schemeClr>
                </a:solidFill>
              </a:rPr>
              <a:t>	Determined by the host and may change if 	mappings of targets visible to the host change. 	Targets that are shared by different hosts 	might not 	have the same target number.</a:t>
            </a:r>
          </a:p>
          <a:p>
            <a:pPr lvl="1"/>
            <a:r>
              <a:rPr lang="en-US" dirty="0">
                <a:solidFill>
                  <a:schemeClr val="bg1">
                    <a:lumMod val="85000"/>
                  </a:schemeClr>
                </a:solidFill>
              </a:rPr>
              <a:t>&lt;LUN&gt; = LUN number</a:t>
            </a:r>
            <a:br>
              <a:rPr lang="en-US" dirty="0">
                <a:solidFill>
                  <a:schemeClr val="bg1">
                    <a:lumMod val="85000"/>
                  </a:schemeClr>
                </a:solidFill>
              </a:rPr>
            </a:br>
            <a:r>
              <a:rPr lang="en-US" dirty="0">
                <a:solidFill>
                  <a:schemeClr val="bg1">
                    <a:lumMod val="85000"/>
                  </a:schemeClr>
                </a:solidFill>
              </a:rPr>
              <a:t>	Shows the position of the LUN within the target.</a:t>
            </a:r>
            <a:br>
              <a:rPr lang="en-US" dirty="0">
                <a:solidFill>
                  <a:schemeClr val="bg1">
                    <a:lumMod val="85000"/>
                  </a:schemeClr>
                </a:solidFill>
              </a:rPr>
            </a:br>
            <a:r>
              <a:rPr lang="en-US" dirty="0">
                <a:solidFill>
                  <a:schemeClr val="bg1">
                    <a:lumMod val="85000"/>
                  </a:schemeClr>
                </a:solidFill>
              </a:rPr>
              <a:t>	The LUN number is provided by the storage system.</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30302962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Path-based Identifiers</a:t>
            </a:r>
          </a:p>
          <a:p>
            <a:pPr lvl="1"/>
            <a:r>
              <a:rPr lang="en-US" dirty="0" err="1"/>
              <a:t>mpx</a:t>
            </a:r>
            <a:r>
              <a:rPr lang="en-US" dirty="0"/>
              <a:t>.&lt;adapter&gt;:C&lt;channel&gt;:T&lt;target&gt;:L&lt;LUN&gt;</a:t>
            </a:r>
          </a:p>
          <a:p>
            <a:pPr lvl="1"/>
            <a:r>
              <a:rPr lang="en-US" dirty="0"/>
              <a:t>mpx.vmhba1:C0:T0:L0</a:t>
            </a:r>
          </a:p>
          <a:p>
            <a:pPr lvl="1"/>
            <a:endParaRPr lang="en-US" dirty="0"/>
          </a:p>
          <a:p>
            <a:pPr lvl="1"/>
            <a:r>
              <a:rPr lang="en-US" dirty="0">
                <a:solidFill>
                  <a:schemeClr val="bg1">
                    <a:lumMod val="85000"/>
                  </a:schemeClr>
                </a:solidFill>
              </a:rPr>
              <a:t>&lt;adapter&gt; = Physical adapter on the host</a:t>
            </a:r>
          </a:p>
          <a:p>
            <a:pPr lvl="1"/>
            <a:r>
              <a:rPr lang="en-US" dirty="0"/>
              <a:t>&lt;channel&gt; = Storage channel number</a:t>
            </a:r>
          </a:p>
          <a:p>
            <a:pPr lvl="1"/>
            <a:r>
              <a:rPr lang="en-US" dirty="0"/>
              <a:t>	Used to show multiple paths to the same target.</a:t>
            </a:r>
          </a:p>
          <a:p>
            <a:pPr lvl="1"/>
            <a:r>
              <a:rPr lang="en-US" dirty="0">
                <a:solidFill>
                  <a:schemeClr val="bg1">
                    <a:lumMod val="85000"/>
                  </a:schemeClr>
                </a:solidFill>
              </a:rPr>
              <a:t>&lt;target&gt; = Target number</a:t>
            </a:r>
            <a:br>
              <a:rPr lang="en-US" dirty="0">
                <a:solidFill>
                  <a:schemeClr val="bg1">
                    <a:lumMod val="85000"/>
                  </a:schemeClr>
                </a:solidFill>
              </a:rPr>
            </a:br>
            <a:r>
              <a:rPr lang="en-US" dirty="0">
                <a:solidFill>
                  <a:schemeClr val="bg1">
                    <a:lumMod val="85000"/>
                  </a:schemeClr>
                </a:solidFill>
              </a:rPr>
              <a:t>	Determined by the host and may change if 	mappings of targets visible to the host change. 	Targets that are shared by different hosts 	might not 	have the same target number.</a:t>
            </a:r>
          </a:p>
          <a:p>
            <a:pPr lvl="1"/>
            <a:r>
              <a:rPr lang="en-US" dirty="0">
                <a:solidFill>
                  <a:schemeClr val="bg1">
                    <a:lumMod val="85000"/>
                  </a:schemeClr>
                </a:solidFill>
              </a:rPr>
              <a:t>&lt;LUN&gt; = LUN number</a:t>
            </a:r>
            <a:br>
              <a:rPr lang="en-US" dirty="0">
                <a:solidFill>
                  <a:schemeClr val="bg1">
                    <a:lumMod val="85000"/>
                  </a:schemeClr>
                </a:solidFill>
              </a:rPr>
            </a:br>
            <a:r>
              <a:rPr lang="en-US" dirty="0">
                <a:solidFill>
                  <a:schemeClr val="bg1">
                    <a:lumMod val="85000"/>
                  </a:schemeClr>
                </a:solidFill>
              </a:rPr>
              <a:t>	Shows the position of the LUN within the target.</a:t>
            </a:r>
            <a:br>
              <a:rPr lang="en-US" dirty="0">
                <a:solidFill>
                  <a:schemeClr val="bg1">
                    <a:lumMod val="85000"/>
                  </a:schemeClr>
                </a:solidFill>
              </a:rPr>
            </a:br>
            <a:r>
              <a:rPr lang="en-US" dirty="0">
                <a:solidFill>
                  <a:schemeClr val="bg1">
                    <a:lumMod val="85000"/>
                  </a:schemeClr>
                </a:solidFill>
              </a:rPr>
              <a:t>	The LUN number is provided by the storage system.</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3156398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Path-based Identifiers</a:t>
            </a:r>
          </a:p>
          <a:p>
            <a:pPr lvl="1"/>
            <a:r>
              <a:rPr lang="en-US" dirty="0" err="1"/>
              <a:t>mpx</a:t>
            </a:r>
            <a:r>
              <a:rPr lang="en-US" dirty="0"/>
              <a:t>.&lt;adapter&gt;:C&lt;channel&gt;:T&lt;target&gt;:L&lt;LUN&gt;</a:t>
            </a:r>
          </a:p>
          <a:p>
            <a:pPr lvl="1"/>
            <a:r>
              <a:rPr lang="en-US" dirty="0"/>
              <a:t>mpx.vmhba1:C0:T0:L0</a:t>
            </a:r>
          </a:p>
          <a:p>
            <a:pPr lvl="1"/>
            <a:endParaRPr lang="en-US" dirty="0"/>
          </a:p>
          <a:p>
            <a:pPr lvl="1"/>
            <a:r>
              <a:rPr lang="en-US" dirty="0">
                <a:solidFill>
                  <a:schemeClr val="bg1">
                    <a:lumMod val="85000"/>
                  </a:schemeClr>
                </a:solidFill>
              </a:rPr>
              <a:t>&lt;adapter&gt; = Physical adapter on the host</a:t>
            </a:r>
          </a:p>
          <a:p>
            <a:pPr lvl="1"/>
            <a:r>
              <a:rPr lang="en-US" dirty="0">
                <a:solidFill>
                  <a:schemeClr val="bg1">
                    <a:lumMod val="85000"/>
                  </a:schemeClr>
                </a:solidFill>
              </a:rPr>
              <a:t>&lt;channel&gt; = Storage channel number</a:t>
            </a:r>
          </a:p>
          <a:p>
            <a:pPr lvl="1"/>
            <a:r>
              <a:rPr lang="en-US" dirty="0">
                <a:solidFill>
                  <a:schemeClr val="bg1">
                    <a:lumMod val="85000"/>
                  </a:schemeClr>
                </a:solidFill>
              </a:rPr>
              <a:t>	Used to show multiple paths to the same target.</a:t>
            </a:r>
          </a:p>
          <a:p>
            <a:pPr lvl="1"/>
            <a:r>
              <a:rPr lang="en-US" dirty="0"/>
              <a:t>&lt;target&gt; = Target number</a:t>
            </a:r>
            <a:br>
              <a:rPr lang="en-US" dirty="0"/>
            </a:br>
            <a:r>
              <a:rPr lang="en-US" dirty="0"/>
              <a:t>	Determined by the host and may change if 	mappings of targets visible to the host change. 	Targets that are shared by different hosts 	might not 	have the same target number.</a:t>
            </a:r>
          </a:p>
          <a:p>
            <a:pPr lvl="1"/>
            <a:r>
              <a:rPr lang="en-US" dirty="0">
                <a:solidFill>
                  <a:schemeClr val="bg1">
                    <a:lumMod val="85000"/>
                  </a:schemeClr>
                </a:solidFill>
              </a:rPr>
              <a:t>&lt;LUN&gt; = LUN number</a:t>
            </a:r>
            <a:br>
              <a:rPr lang="en-US" dirty="0">
                <a:solidFill>
                  <a:schemeClr val="bg1">
                    <a:lumMod val="85000"/>
                  </a:schemeClr>
                </a:solidFill>
              </a:rPr>
            </a:br>
            <a:r>
              <a:rPr lang="en-US" dirty="0">
                <a:solidFill>
                  <a:schemeClr val="bg1">
                    <a:lumMod val="85000"/>
                  </a:schemeClr>
                </a:solidFill>
              </a:rPr>
              <a:t>	Shows the position of the LUN within the target.</a:t>
            </a:r>
            <a:br>
              <a:rPr lang="en-US" dirty="0">
                <a:solidFill>
                  <a:schemeClr val="bg1">
                    <a:lumMod val="85000"/>
                  </a:schemeClr>
                </a:solidFill>
              </a:rPr>
            </a:br>
            <a:r>
              <a:rPr lang="en-US" dirty="0">
                <a:solidFill>
                  <a:schemeClr val="bg1">
                    <a:lumMod val="85000"/>
                  </a:schemeClr>
                </a:solidFill>
              </a:rPr>
              <a:t>	The LUN number is provided by the storage system.</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36569139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marL="0" indent="0">
              <a:buNone/>
            </a:pPr>
            <a:r>
              <a:rPr lang="en-US" dirty="0"/>
              <a:t>Path-based Identifiers</a:t>
            </a:r>
          </a:p>
          <a:p>
            <a:pPr lvl="1"/>
            <a:r>
              <a:rPr lang="en-US" dirty="0" err="1"/>
              <a:t>mpx</a:t>
            </a:r>
            <a:r>
              <a:rPr lang="en-US" dirty="0"/>
              <a:t>.&lt;adapter&gt;:C&lt;channel&gt;:T&lt;target&gt;:L&lt;LUN&gt;</a:t>
            </a:r>
          </a:p>
          <a:p>
            <a:pPr lvl="1"/>
            <a:r>
              <a:rPr lang="en-US" dirty="0"/>
              <a:t>mpx.vmhba1:C0:T0:L0</a:t>
            </a:r>
          </a:p>
          <a:p>
            <a:pPr lvl="1"/>
            <a:endParaRPr lang="en-US" dirty="0"/>
          </a:p>
          <a:p>
            <a:pPr lvl="1"/>
            <a:r>
              <a:rPr lang="en-US" dirty="0">
                <a:solidFill>
                  <a:schemeClr val="bg1">
                    <a:lumMod val="85000"/>
                  </a:schemeClr>
                </a:solidFill>
              </a:rPr>
              <a:t>&lt;adapter&gt; = Physical adapter on the host</a:t>
            </a:r>
          </a:p>
          <a:p>
            <a:pPr lvl="1"/>
            <a:r>
              <a:rPr lang="en-US" dirty="0">
                <a:solidFill>
                  <a:schemeClr val="bg1">
                    <a:lumMod val="85000"/>
                  </a:schemeClr>
                </a:solidFill>
              </a:rPr>
              <a:t>&lt;channel&gt; = Storage channel number</a:t>
            </a:r>
          </a:p>
          <a:p>
            <a:pPr lvl="1"/>
            <a:r>
              <a:rPr lang="en-US" dirty="0">
                <a:solidFill>
                  <a:schemeClr val="bg1">
                    <a:lumMod val="85000"/>
                  </a:schemeClr>
                </a:solidFill>
              </a:rPr>
              <a:t>	Used to show multiple paths to the same target.</a:t>
            </a:r>
          </a:p>
          <a:p>
            <a:pPr lvl="1"/>
            <a:r>
              <a:rPr lang="en-US" dirty="0">
                <a:solidFill>
                  <a:schemeClr val="bg1">
                    <a:lumMod val="85000"/>
                  </a:schemeClr>
                </a:solidFill>
              </a:rPr>
              <a:t>&lt;target&gt; = Target number</a:t>
            </a:r>
            <a:br>
              <a:rPr lang="en-US" dirty="0">
                <a:solidFill>
                  <a:schemeClr val="bg1">
                    <a:lumMod val="85000"/>
                  </a:schemeClr>
                </a:solidFill>
              </a:rPr>
            </a:br>
            <a:r>
              <a:rPr lang="en-US" dirty="0">
                <a:solidFill>
                  <a:schemeClr val="bg1">
                    <a:lumMod val="85000"/>
                  </a:schemeClr>
                </a:solidFill>
              </a:rPr>
              <a:t>	Determined by the host and may change if 	mappings of targets visible to the host change. 	Targets that are shared by different hosts 	might not 	have the same target number.</a:t>
            </a:r>
          </a:p>
          <a:p>
            <a:pPr lvl="1"/>
            <a:r>
              <a:rPr lang="en-US" dirty="0"/>
              <a:t>&lt;LUN&gt; = LUN number</a:t>
            </a:r>
            <a:br>
              <a:rPr lang="en-US" dirty="0"/>
            </a:br>
            <a:r>
              <a:rPr lang="en-US" dirty="0"/>
              <a:t>	Shows the position of the LUN within the target.</a:t>
            </a:r>
            <a:br>
              <a:rPr lang="en-US" dirty="0"/>
            </a:br>
            <a:r>
              <a:rPr lang="en-US" dirty="0"/>
              <a:t>	The LUN number is provided by the storage system.</a:t>
            </a:r>
          </a:p>
        </p:txBody>
      </p:sp>
      <p:sp>
        <p:nvSpPr>
          <p:cNvPr id="6" name="Title 5"/>
          <p:cNvSpPr>
            <a:spLocks noGrp="1"/>
          </p:cNvSpPr>
          <p:nvPr>
            <p:ph type="title"/>
          </p:nvPr>
        </p:nvSpPr>
        <p:spPr/>
        <p:txBody>
          <a:bodyPr>
            <a:normAutofit fontScale="90000"/>
          </a:bodyPr>
          <a:lstStyle/>
          <a:p>
            <a:r>
              <a:rPr lang="en-US" dirty="0"/>
              <a:t>Identify Storage Naming Conventions</a:t>
            </a:r>
          </a:p>
        </p:txBody>
      </p:sp>
    </p:spTree>
    <p:extLst>
      <p:ext uri="{BB962C8B-B14F-4D97-AF65-F5344CB8AC3E}">
        <p14:creationId xmlns:p14="http://schemas.microsoft.com/office/powerpoint/2010/main" val="23657567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#15</a:t>
            </a:r>
          </a:p>
        </p:txBody>
      </p:sp>
      <p:sp>
        <p:nvSpPr>
          <p:cNvPr id="3" name="Text Placeholder 2"/>
          <p:cNvSpPr>
            <a:spLocks noGrp="1"/>
          </p:cNvSpPr>
          <p:nvPr>
            <p:ph type="body" sz="quarter" idx="10"/>
          </p:nvPr>
        </p:nvSpPr>
        <p:spPr/>
        <p:txBody>
          <a:bodyPr/>
          <a:lstStyle/>
          <a:p>
            <a:r>
              <a:rPr lang="en-US" dirty="0"/>
              <a:t>Respect the Differences Between</a:t>
            </a:r>
            <a:br>
              <a:rPr lang="en-US" dirty="0"/>
            </a:br>
            <a:r>
              <a:rPr lang="en-US" dirty="0"/>
              <a:t>Array and Virtual Disk Thin Provisioning</a:t>
            </a:r>
          </a:p>
        </p:txBody>
      </p:sp>
    </p:spTree>
    <p:extLst>
      <p:ext uri="{BB962C8B-B14F-4D97-AF65-F5344CB8AC3E}">
        <p14:creationId xmlns:p14="http://schemas.microsoft.com/office/powerpoint/2010/main" val="179035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Thin provisioning offers a way to report more virtual storage space than actual physical capacity. </a:t>
            </a:r>
          </a:p>
          <a:p>
            <a:r>
              <a:rPr lang="en-US" dirty="0"/>
              <a:t>MOST IMPORTANT:  This can lead to storage oversubscription.</a:t>
            </a:r>
          </a:p>
          <a:p>
            <a:pPr lvl="1"/>
            <a:r>
              <a:rPr lang="en-US" dirty="0"/>
              <a:t>With thin provisioning, you </a:t>
            </a:r>
            <a:r>
              <a:rPr lang="en-US" u="sng" dirty="0"/>
              <a:t>must</a:t>
            </a:r>
            <a:r>
              <a:rPr lang="en-US" dirty="0"/>
              <a:t> monitor actual storage usage to avoid running out of physical storage space.</a:t>
            </a:r>
          </a:p>
        </p:txBody>
      </p:sp>
      <p:sp>
        <p:nvSpPr>
          <p:cNvPr id="7" name="Title 6"/>
          <p:cNvSpPr>
            <a:spLocks noGrp="1"/>
          </p:cNvSpPr>
          <p:nvPr>
            <p:ph type="title"/>
          </p:nvPr>
        </p:nvSpPr>
        <p:spPr/>
        <p:txBody>
          <a:bodyPr/>
          <a:lstStyle/>
          <a:p>
            <a:r>
              <a:rPr lang="en-US" dirty="0"/>
              <a:t>Compare/Contrast Array</a:t>
            </a:r>
            <a:br>
              <a:rPr lang="en-US" dirty="0"/>
            </a:br>
            <a:r>
              <a:rPr lang="en-US" dirty="0"/>
              <a:t>and Virtual Disk Thin Provisioning</a:t>
            </a:r>
          </a:p>
        </p:txBody>
      </p:sp>
    </p:spTree>
    <p:extLst>
      <p:ext uri="{BB962C8B-B14F-4D97-AF65-F5344CB8AC3E}">
        <p14:creationId xmlns:p14="http://schemas.microsoft.com/office/powerpoint/2010/main" val="41711416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Exploring the Infrastructure</a:t>
            </a:r>
          </a:p>
        </p:txBody>
      </p:sp>
      <p:pic>
        <p:nvPicPr>
          <p:cNvPr id="13" name="Picture 12"/>
          <p:cNvPicPr>
            <a:picLocks noChangeAspect="1"/>
          </p:cNvPicPr>
          <p:nvPr/>
        </p:nvPicPr>
        <p:blipFill>
          <a:blip r:embed="rId2"/>
          <a:stretch>
            <a:fillRect/>
          </a:stretch>
        </p:blipFill>
        <p:spPr>
          <a:xfrm>
            <a:off x="3163931" y="2171450"/>
            <a:ext cx="5864138" cy="3315200"/>
          </a:xfrm>
          <a:prstGeom prst="rect">
            <a:avLst/>
          </a:prstGeom>
        </p:spPr>
      </p:pic>
      <p:pic>
        <p:nvPicPr>
          <p:cNvPr id="14" name="Picture 13"/>
          <p:cNvPicPr>
            <a:picLocks noChangeAspect="1"/>
          </p:cNvPicPr>
          <p:nvPr/>
        </p:nvPicPr>
        <p:blipFill>
          <a:blip r:embed="rId3"/>
          <a:stretch>
            <a:fillRect/>
          </a:stretch>
        </p:blipFill>
        <p:spPr>
          <a:xfrm>
            <a:off x="3517125" y="4811550"/>
            <a:ext cx="5157750" cy="448000"/>
          </a:xfrm>
          <a:prstGeom prst="rect">
            <a:avLst/>
          </a:prstGeom>
        </p:spPr>
      </p:pic>
      <p:pic>
        <p:nvPicPr>
          <p:cNvPr id="15" name="Picture 14"/>
          <p:cNvPicPr>
            <a:picLocks noChangeAspect="1"/>
          </p:cNvPicPr>
          <p:nvPr/>
        </p:nvPicPr>
        <p:blipFill>
          <a:blip r:embed="rId4"/>
          <a:stretch>
            <a:fillRect/>
          </a:stretch>
        </p:blipFill>
        <p:spPr>
          <a:xfrm>
            <a:off x="3891905" y="3907235"/>
            <a:ext cx="549413" cy="1164800"/>
          </a:xfrm>
          <a:prstGeom prst="rect">
            <a:avLst/>
          </a:prstGeom>
        </p:spPr>
      </p:pic>
      <p:pic>
        <p:nvPicPr>
          <p:cNvPr id="16" name="Picture 15"/>
          <p:cNvPicPr>
            <a:picLocks noChangeAspect="1"/>
          </p:cNvPicPr>
          <p:nvPr/>
        </p:nvPicPr>
        <p:blipFill>
          <a:blip r:embed="rId5"/>
          <a:stretch>
            <a:fillRect/>
          </a:stretch>
        </p:blipFill>
        <p:spPr>
          <a:xfrm>
            <a:off x="4441318" y="3907235"/>
            <a:ext cx="885788" cy="1164800"/>
          </a:xfrm>
          <a:prstGeom prst="rect">
            <a:avLst/>
          </a:prstGeom>
        </p:spPr>
      </p:pic>
      <p:pic>
        <p:nvPicPr>
          <p:cNvPr id="17" name="Picture 16"/>
          <p:cNvPicPr>
            <a:picLocks noChangeAspect="1"/>
          </p:cNvPicPr>
          <p:nvPr/>
        </p:nvPicPr>
        <p:blipFill>
          <a:blip r:embed="rId6"/>
          <a:stretch>
            <a:fillRect/>
          </a:stretch>
        </p:blipFill>
        <p:spPr>
          <a:xfrm>
            <a:off x="4710768" y="2742435"/>
            <a:ext cx="986700" cy="1164800"/>
          </a:xfrm>
          <a:prstGeom prst="rect">
            <a:avLst/>
          </a:prstGeom>
        </p:spPr>
      </p:pic>
      <p:pic>
        <p:nvPicPr>
          <p:cNvPr id="18" name="Picture 17"/>
          <p:cNvPicPr>
            <a:picLocks noChangeAspect="1"/>
          </p:cNvPicPr>
          <p:nvPr/>
        </p:nvPicPr>
        <p:blipFill>
          <a:blip r:embed="rId7"/>
          <a:stretch>
            <a:fillRect/>
          </a:stretch>
        </p:blipFill>
        <p:spPr>
          <a:xfrm>
            <a:off x="2760036" y="1817428"/>
            <a:ext cx="1177313" cy="1388800"/>
          </a:xfrm>
          <a:prstGeom prst="rect">
            <a:avLst/>
          </a:prstGeom>
        </p:spPr>
      </p:pic>
      <p:pic>
        <p:nvPicPr>
          <p:cNvPr id="22" name="Picture 21"/>
          <p:cNvPicPr>
            <a:picLocks noChangeAspect="1"/>
          </p:cNvPicPr>
          <p:nvPr/>
        </p:nvPicPr>
        <p:blipFill>
          <a:blip r:embed="rId8"/>
          <a:stretch>
            <a:fillRect/>
          </a:stretch>
        </p:blipFill>
        <p:spPr>
          <a:xfrm>
            <a:off x="5898969" y="2385988"/>
            <a:ext cx="3004950" cy="2038400"/>
          </a:xfrm>
          <a:prstGeom prst="rect">
            <a:avLst/>
          </a:prstGeom>
        </p:spPr>
      </p:pic>
      <p:pic>
        <p:nvPicPr>
          <p:cNvPr id="20" name="Picture 19"/>
          <p:cNvPicPr>
            <a:picLocks noChangeAspect="1"/>
          </p:cNvPicPr>
          <p:nvPr/>
        </p:nvPicPr>
        <p:blipFill>
          <a:blip r:embed="rId9"/>
          <a:stretch>
            <a:fillRect/>
          </a:stretch>
        </p:blipFill>
        <p:spPr>
          <a:xfrm>
            <a:off x="6437736" y="3806269"/>
            <a:ext cx="616688" cy="1164800"/>
          </a:xfrm>
          <a:prstGeom prst="rect">
            <a:avLst/>
          </a:prstGeom>
        </p:spPr>
      </p:pic>
      <p:pic>
        <p:nvPicPr>
          <p:cNvPr id="19" name="Picture 18"/>
          <p:cNvPicPr>
            <a:picLocks noChangeAspect="1"/>
          </p:cNvPicPr>
          <p:nvPr/>
        </p:nvPicPr>
        <p:blipFill>
          <a:blip r:embed="rId10"/>
          <a:stretch>
            <a:fillRect/>
          </a:stretch>
        </p:blipFill>
        <p:spPr>
          <a:xfrm>
            <a:off x="5950114" y="3965788"/>
            <a:ext cx="616688" cy="1164800"/>
          </a:xfrm>
          <a:prstGeom prst="rect">
            <a:avLst/>
          </a:prstGeom>
        </p:spPr>
      </p:pic>
      <p:pic>
        <p:nvPicPr>
          <p:cNvPr id="21" name="Picture 20"/>
          <p:cNvPicPr>
            <a:picLocks noChangeAspect="1"/>
          </p:cNvPicPr>
          <p:nvPr/>
        </p:nvPicPr>
        <p:blipFill>
          <a:blip r:embed="rId11"/>
          <a:stretch>
            <a:fillRect/>
          </a:stretch>
        </p:blipFill>
        <p:spPr>
          <a:xfrm>
            <a:off x="6917174" y="3998140"/>
            <a:ext cx="616688" cy="1164800"/>
          </a:xfrm>
          <a:prstGeom prst="rect">
            <a:avLst/>
          </a:prstGeom>
        </p:spPr>
      </p:pic>
      <p:pic>
        <p:nvPicPr>
          <p:cNvPr id="25" name="Picture 24"/>
          <p:cNvPicPr>
            <a:picLocks noChangeAspect="1"/>
          </p:cNvPicPr>
          <p:nvPr/>
        </p:nvPicPr>
        <p:blipFill>
          <a:blip r:embed="rId12"/>
          <a:stretch>
            <a:fillRect/>
          </a:stretch>
        </p:blipFill>
        <p:spPr>
          <a:xfrm>
            <a:off x="6622286" y="2723363"/>
            <a:ext cx="549413" cy="851200"/>
          </a:xfrm>
          <a:prstGeom prst="rect">
            <a:avLst/>
          </a:prstGeom>
        </p:spPr>
      </p:pic>
      <p:pic>
        <p:nvPicPr>
          <p:cNvPr id="24" name="Picture 23"/>
          <p:cNvPicPr>
            <a:picLocks noChangeAspect="1"/>
          </p:cNvPicPr>
          <p:nvPr/>
        </p:nvPicPr>
        <p:blipFill>
          <a:blip r:embed="rId13"/>
          <a:stretch>
            <a:fillRect/>
          </a:stretch>
        </p:blipFill>
        <p:spPr>
          <a:xfrm>
            <a:off x="6450113" y="2827949"/>
            <a:ext cx="549413" cy="851200"/>
          </a:xfrm>
          <a:prstGeom prst="rect">
            <a:avLst/>
          </a:prstGeom>
        </p:spPr>
      </p:pic>
      <p:pic>
        <p:nvPicPr>
          <p:cNvPr id="23" name="Picture 22"/>
          <p:cNvPicPr>
            <a:picLocks noChangeAspect="1"/>
          </p:cNvPicPr>
          <p:nvPr/>
        </p:nvPicPr>
        <p:blipFill>
          <a:blip r:embed="rId13"/>
          <a:stretch>
            <a:fillRect/>
          </a:stretch>
        </p:blipFill>
        <p:spPr>
          <a:xfrm>
            <a:off x="6294041" y="2924559"/>
            <a:ext cx="549413" cy="851200"/>
          </a:xfrm>
          <a:prstGeom prst="rect">
            <a:avLst/>
          </a:prstGeom>
        </p:spPr>
      </p:pic>
      <p:pic>
        <p:nvPicPr>
          <p:cNvPr id="28" name="Picture 27"/>
          <p:cNvPicPr>
            <a:picLocks noChangeAspect="1"/>
          </p:cNvPicPr>
          <p:nvPr/>
        </p:nvPicPr>
        <p:blipFill>
          <a:blip r:embed="rId12"/>
          <a:stretch>
            <a:fillRect/>
          </a:stretch>
        </p:blipFill>
        <p:spPr>
          <a:xfrm>
            <a:off x="7825766" y="2718644"/>
            <a:ext cx="549413" cy="851200"/>
          </a:xfrm>
          <a:prstGeom prst="rect">
            <a:avLst/>
          </a:prstGeom>
        </p:spPr>
      </p:pic>
      <p:pic>
        <p:nvPicPr>
          <p:cNvPr id="29" name="Picture 28"/>
          <p:cNvPicPr>
            <a:picLocks noChangeAspect="1"/>
          </p:cNvPicPr>
          <p:nvPr/>
        </p:nvPicPr>
        <p:blipFill>
          <a:blip r:embed="rId13"/>
          <a:stretch>
            <a:fillRect/>
          </a:stretch>
        </p:blipFill>
        <p:spPr>
          <a:xfrm>
            <a:off x="7653593" y="2823230"/>
            <a:ext cx="549413" cy="851200"/>
          </a:xfrm>
          <a:prstGeom prst="rect">
            <a:avLst/>
          </a:prstGeom>
        </p:spPr>
      </p:pic>
      <p:pic>
        <p:nvPicPr>
          <p:cNvPr id="30" name="Picture 29"/>
          <p:cNvPicPr>
            <a:picLocks noChangeAspect="1"/>
          </p:cNvPicPr>
          <p:nvPr/>
        </p:nvPicPr>
        <p:blipFill>
          <a:blip r:embed="rId13"/>
          <a:stretch>
            <a:fillRect/>
          </a:stretch>
        </p:blipFill>
        <p:spPr>
          <a:xfrm>
            <a:off x="7497521" y="2919840"/>
            <a:ext cx="549413" cy="851200"/>
          </a:xfrm>
          <a:prstGeom prst="rect">
            <a:avLst/>
          </a:prstGeom>
        </p:spPr>
      </p:pic>
    </p:spTree>
    <p:extLst>
      <p:ext uri="{BB962C8B-B14F-4D97-AF65-F5344CB8AC3E}">
        <p14:creationId xmlns:p14="http://schemas.microsoft.com/office/powerpoint/2010/main" val="2732035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
                                        <p:tgtEl>
                                          <p:spTgt spid="15"/>
                                        </p:tgtEl>
                                      </p:cBhvr>
                                    </p:animEffect>
                                  </p:childTnLst>
                                </p:cTn>
                              </p:par>
                            </p:childTnLst>
                          </p:cTn>
                        </p:par>
                        <p:par>
                          <p:cTn id="17" fill="hold">
                            <p:stCondLst>
                              <p:cond delay="2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
                                        <p:tgtEl>
                                          <p:spTgt spid="16"/>
                                        </p:tgtEl>
                                      </p:cBhvr>
                                    </p:animEffect>
                                  </p:childTnLst>
                                </p:cTn>
                              </p:par>
                            </p:childTnLst>
                          </p:cTn>
                        </p:par>
                        <p:par>
                          <p:cTn id="21" fill="hold">
                            <p:stCondLst>
                              <p:cond delay="4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2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00"/>
                                        <p:tgtEl>
                                          <p:spTgt spid="19"/>
                                        </p:tgtEl>
                                      </p:cBhvr>
                                    </p:animEffect>
                                  </p:childTnLst>
                                </p:cTn>
                              </p:par>
                            </p:childTnLst>
                          </p:cTn>
                        </p:par>
                        <p:par>
                          <p:cTn id="30" fill="hold">
                            <p:stCondLst>
                              <p:cond delay="2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200"/>
                                        <p:tgtEl>
                                          <p:spTgt spid="20"/>
                                        </p:tgtEl>
                                      </p:cBhvr>
                                    </p:animEffect>
                                  </p:childTnLst>
                                </p:cTn>
                              </p:par>
                            </p:childTnLst>
                          </p:cTn>
                        </p:par>
                        <p:par>
                          <p:cTn id="34" fill="hold">
                            <p:stCondLst>
                              <p:cond delay="4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
                                        <p:tgtEl>
                                          <p:spTgt spid="21"/>
                                        </p:tgtEl>
                                      </p:cBhvr>
                                    </p:animEffect>
                                  </p:childTnLst>
                                </p:cTn>
                              </p:par>
                            </p:childTnLst>
                          </p:cTn>
                        </p:par>
                        <p:par>
                          <p:cTn id="38" fill="hold">
                            <p:stCondLst>
                              <p:cond delay="6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200"/>
                                        <p:tgtEl>
                                          <p:spTgt spid="24"/>
                                        </p:tgtEl>
                                      </p:cBhvr>
                                    </p:animEffect>
                                  </p:childTnLst>
                                </p:cTn>
                              </p:par>
                            </p:childTnLst>
                          </p:cTn>
                        </p:par>
                        <p:par>
                          <p:cTn id="50" fill="hold">
                            <p:stCondLst>
                              <p:cond delay="200"/>
                            </p:stCondLst>
                            <p:childTnLst>
                              <p:par>
                                <p:cTn id="51" presetID="10" presetClass="entr" presetSubtype="0"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0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00"/>
                                        <p:tgtEl>
                                          <p:spTgt spid="30"/>
                                        </p:tgtEl>
                                      </p:cBhvr>
                                    </p:animEffect>
                                  </p:childTnLst>
                                </p:cTn>
                              </p:par>
                            </p:childTnLst>
                          </p:cTn>
                        </p:par>
                        <p:par>
                          <p:cTn id="57" fill="hold">
                            <p:stCondLst>
                              <p:cond delay="400"/>
                            </p:stCondLst>
                            <p:childTnLst>
                              <p:par>
                                <p:cTn id="58" presetID="10" presetClass="entr" presetSubtype="0"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2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2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335261" y="1768634"/>
            <a:ext cx="5317052" cy="745412"/>
          </a:xfrm>
        </p:spPr>
        <p:txBody>
          <a:bodyPr/>
          <a:lstStyle/>
          <a:p>
            <a:r>
              <a:rPr lang="en-US" dirty="0"/>
              <a:t>Virtual Disk Thin Provisioning</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Array Thin Provisioning</a:t>
            </a:r>
          </a:p>
        </p:txBody>
      </p:sp>
      <p:sp>
        <p:nvSpPr>
          <p:cNvPr id="4" name="Title 3"/>
          <p:cNvSpPr>
            <a:spLocks noGrp="1"/>
          </p:cNvSpPr>
          <p:nvPr>
            <p:ph type="title"/>
          </p:nvPr>
        </p:nvSpPr>
        <p:spPr/>
        <p:txBody>
          <a:bodyPr/>
          <a:lstStyle/>
          <a:p>
            <a:r>
              <a:rPr lang="en-US" dirty="0"/>
              <a:t>Compare/Contrast Array</a:t>
            </a:r>
            <a:br>
              <a:rPr lang="en-US" dirty="0"/>
            </a:br>
            <a:r>
              <a:rPr lang="en-US" dirty="0"/>
              <a:t>and Virtual Disk Thin Provisioning</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491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400" dirty="0"/>
              <a:t>“</a:t>
            </a:r>
            <a:r>
              <a:rPr lang="en-US" sz="2400" b="1" dirty="0"/>
              <a:t>ESXi </a:t>
            </a:r>
            <a:r>
              <a:rPr lang="en-US" sz="2400" dirty="0"/>
              <a:t>provisions the entire space</a:t>
            </a:r>
            <a:br>
              <a:rPr lang="en-US" sz="2400" dirty="0"/>
            </a:br>
            <a:r>
              <a:rPr lang="en-US" sz="2400" dirty="0"/>
              <a:t>configured for the </a:t>
            </a:r>
            <a:r>
              <a:rPr lang="en-US" sz="2400" b="1" dirty="0"/>
              <a:t>disk</a:t>
            </a:r>
            <a:r>
              <a:rPr lang="en-US" sz="2400" dirty="0"/>
              <a:t>.  However, the</a:t>
            </a:r>
            <a:br>
              <a:rPr lang="en-US" sz="2400" dirty="0"/>
            </a:br>
            <a:r>
              <a:rPr lang="en-US" sz="2400" dirty="0"/>
              <a:t>disk only consumes as much storage</a:t>
            </a:r>
            <a:br>
              <a:rPr lang="en-US" sz="2400" dirty="0"/>
            </a:br>
            <a:r>
              <a:rPr lang="en-US" sz="2400" dirty="0"/>
              <a:t>space as it actually uses.”</a:t>
            </a:r>
          </a:p>
        </p:txBody>
      </p:sp>
      <p:sp>
        <p:nvSpPr>
          <p:cNvPr id="3" name="Text Placeholder 2"/>
          <p:cNvSpPr>
            <a:spLocks noGrp="1"/>
          </p:cNvSpPr>
          <p:nvPr>
            <p:ph type="body" sz="quarter" idx="18"/>
          </p:nvPr>
        </p:nvSpPr>
        <p:spPr>
          <a:xfrm>
            <a:off x="6335261" y="1768634"/>
            <a:ext cx="5317052" cy="745412"/>
          </a:xfrm>
        </p:spPr>
        <p:txBody>
          <a:bodyPr/>
          <a:lstStyle/>
          <a:p>
            <a:r>
              <a:rPr lang="en-US" dirty="0"/>
              <a:t>Virtual Disk Thin Provisioning</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Array Thin Provisioning</a:t>
            </a:r>
          </a:p>
        </p:txBody>
      </p:sp>
      <p:sp>
        <p:nvSpPr>
          <p:cNvPr id="4" name="Title 3"/>
          <p:cNvSpPr>
            <a:spLocks noGrp="1"/>
          </p:cNvSpPr>
          <p:nvPr>
            <p:ph type="title"/>
          </p:nvPr>
        </p:nvSpPr>
        <p:spPr/>
        <p:txBody>
          <a:bodyPr/>
          <a:lstStyle/>
          <a:p>
            <a:r>
              <a:rPr lang="en-US" dirty="0"/>
              <a:t>Compare/Contrast Array</a:t>
            </a:r>
            <a:br>
              <a:rPr lang="en-US" dirty="0"/>
            </a:br>
            <a:r>
              <a:rPr lang="en-US" dirty="0"/>
              <a:t>and Virtual Disk Thin Provisioning</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1029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400" dirty="0"/>
              <a:t>“</a:t>
            </a:r>
            <a:r>
              <a:rPr lang="en-US" sz="2400" b="1" dirty="0"/>
              <a:t>ESXi </a:t>
            </a:r>
            <a:r>
              <a:rPr lang="en-US" sz="2400" dirty="0"/>
              <a:t>provisions the entire space</a:t>
            </a:r>
            <a:br>
              <a:rPr lang="en-US" sz="2400" dirty="0"/>
            </a:br>
            <a:r>
              <a:rPr lang="en-US" sz="2400" dirty="0"/>
              <a:t>configured for the </a:t>
            </a:r>
            <a:r>
              <a:rPr lang="en-US" sz="2400" b="1" dirty="0"/>
              <a:t>disk</a:t>
            </a:r>
            <a:r>
              <a:rPr lang="en-US" sz="2400" dirty="0"/>
              <a:t>.  However, the</a:t>
            </a:r>
            <a:br>
              <a:rPr lang="en-US" sz="2400" dirty="0"/>
            </a:br>
            <a:r>
              <a:rPr lang="en-US" sz="2400" dirty="0"/>
              <a:t>disk only consumes as much storage</a:t>
            </a:r>
            <a:br>
              <a:rPr lang="en-US" sz="2400" dirty="0"/>
            </a:br>
            <a:r>
              <a:rPr lang="en-US" sz="2400" dirty="0"/>
              <a:t>space as it actually uses.”</a:t>
            </a:r>
          </a:p>
        </p:txBody>
      </p:sp>
      <p:sp>
        <p:nvSpPr>
          <p:cNvPr id="3" name="Text Placeholder 2"/>
          <p:cNvSpPr>
            <a:spLocks noGrp="1"/>
          </p:cNvSpPr>
          <p:nvPr>
            <p:ph type="body" sz="quarter" idx="18"/>
          </p:nvPr>
        </p:nvSpPr>
        <p:spPr>
          <a:xfrm>
            <a:off x="6335261" y="1768634"/>
            <a:ext cx="5317052" cy="745412"/>
          </a:xfrm>
        </p:spPr>
        <p:txBody>
          <a:bodyPr/>
          <a:lstStyle/>
          <a:p>
            <a:r>
              <a:rPr lang="en-US" dirty="0"/>
              <a:t>Virtual Disk Thin Provisioning</a:t>
            </a:r>
          </a:p>
        </p:txBody>
      </p:sp>
      <p:sp>
        <p:nvSpPr>
          <p:cNvPr id="5" name="Text Placeholder 4"/>
          <p:cNvSpPr>
            <a:spLocks noGrp="1"/>
          </p:cNvSpPr>
          <p:nvPr>
            <p:ph type="body" sz="quarter" idx="22"/>
          </p:nvPr>
        </p:nvSpPr>
        <p:spPr>
          <a:xfrm>
            <a:off x="605370" y="2672077"/>
            <a:ext cx="4925641" cy="3340608"/>
          </a:xfrm>
        </p:spPr>
        <p:txBody>
          <a:bodyPr/>
          <a:lstStyle/>
          <a:p>
            <a:pPr marL="0" indent="0">
              <a:buNone/>
            </a:pPr>
            <a:r>
              <a:rPr lang="en-US" sz="2400" dirty="0"/>
              <a:t>“</a:t>
            </a:r>
            <a:r>
              <a:rPr lang="en-US" sz="2400" b="1" dirty="0"/>
              <a:t>The SAN </a:t>
            </a:r>
            <a:r>
              <a:rPr lang="en-US" sz="2400" dirty="0"/>
              <a:t>provisions the entire space configured for the </a:t>
            </a:r>
            <a:r>
              <a:rPr lang="en-US" sz="2400" b="1" dirty="0"/>
              <a:t>LUN</a:t>
            </a:r>
            <a:r>
              <a:rPr lang="en-US" sz="2400" dirty="0"/>
              <a:t>.  However, the LUN only consumes as much storage space as it actually uses.”</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Array Thin Provisioning</a:t>
            </a:r>
          </a:p>
        </p:txBody>
      </p:sp>
      <p:sp>
        <p:nvSpPr>
          <p:cNvPr id="4" name="Title 3"/>
          <p:cNvSpPr>
            <a:spLocks noGrp="1"/>
          </p:cNvSpPr>
          <p:nvPr>
            <p:ph type="title"/>
          </p:nvPr>
        </p:nvSpPr>
        <p:spPr/>
        <p:txBody>
          <a:bodyPr/>
          <a:lstStyle/>
          <a:p>
            <a:r>
              <a:rPr lang="en-US" dirty="0"/>
              <a:t>Compare/Contrast Array</a:t>
            </a:r>
            <a:br>
              <a:rPr lang="en-US" dirty="0"/>
            </a:br>
            <a:r>
              <a:rPr lang="en-US" dirty="0"/>
              <a:t>and Virtual Disk Thin Provisioning</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0525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 fill="hold"/>
                                        <p:tgtEl>
                                          <p:spTgt spid="5">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Determine the Use Case for</a:t>
            </a:r>
            <a:br>
              <a:rPr lang="en-US" dirty="0"/>
            </a:br>
            <a:r>
              <a:rPr lang="en-US" dirty="0"/>
              <a:t>and Configure Array Thin Provisioning</a:t>
            </a:r>
          </a:p>
        </p:txBody>
      </p:sp>
    </p:spTree>
    <p:extLst>
      <p:ext uri="{BB962C8B-B14F-4D97-AF65-F5344CB8AC3E}">
        <p14:creationId xmlns:p14="http://schemas.microsoft.com/office/powerpoint/2010/main" val="445366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8480646" cy="4230307"/>
          </a:xfrm>
        </p:spPr>
        <p:txBody>
          <a:bodyPr/>
          <a:lstStyle/>
          <a:p>
            <a:r>
              <a:rPr lang="en-US" dirty="0"/>
              <a:t>“If your array supports thin provisioning, it’s generally</a:t>
            </a:r>
            <a:br>
              <a:rPr lang="en-US" dirty="0"/>
            </a:br>
            <a:r>
              <a:rPr lang="en-US" dirty="0"/>
              <a:t>more efficient to use array-level thin provisioning in most operational models.</a:t>
            </a:r>
          </a:p>
          <a:p>
            <a:r>
              <a:rPr lang="en-US" dirty="0">
                <a:solidFill>
                  <a:schemeClr val="bg1">
                    <a:lumMod val="85000"/>
                  </a:schemeClr>
                </a:solidFill>
              </a:rPr>
              <a:t>“If you thick-provision at the LUN or file system level, there will always be large amounts of unused space until you start to get it highly utilized…</a:t>
            </a:r>
          </a:p>
          <a:p>
            <a:r>
              <a:rPr lang="en-US" dirty="0">
                <a:solidFill>
                  <a:schemeClr val="bg1">
                    <a:lumMod val="85000"/>
                  </a:schemeClr>
                </a:solidFill>
              </a:rPr>
              <a:t>“One other benefit of thin provisioning on the array…is the extra capacity available for </a:t>
            </a:r>
            <a:r>
              <a:rPr lang="en-US" dirty="0" err="1">
                <a:solidFill>
                  <a:schemeClr val="bg1">
                    <a:lumMod val="85000"/>
                  </a:schemeClr>
                </a:solidFill>
              </a:rPr>
              <a:t>nonvirtual</a:t>
            </a:r>
            <a:r>
              <a:rPr lang="en-US" dirty="0">
                <a:solidFill>
                  <a:schemeClr val="bg1">
                    <a:lumMod val="85000"/>
                  </a:schemeClr>
                </a:solidFill>
              </a:rPr>
              <a:t> storage.  When you’re thin provisioning within vSphere only, the VMFS Datastore takes the entire </a:t>
            </a:r>
            <a:r>
              <a:rPr lang="en-US" dirty="0" err="1">
                <a:solidFill>
                  <a:schemeClr val="bg1">
                    <a:lumMod val="85000"/>
                  </a:schemeClr>
                </a:solidFill>
              </a:rPr>
              <a:t>datastore</a:t>
            </a:r>
            <a:r>
              <a:rPr lang="en-US" dirty="0">
                <a:solidFill>
                  <a:schemeClr val="bg1">
                    <a:lumMod val="85000"/>
                  </a:schemeClr>
                </a:solidFill>
              </a:rPr>
              <a:t> capacity on the array, even if the </a:t>
            </a:r>
            <a:r>
              <a:rPr lang="en-US" dirty="0" err="1">
                <a:solidFill>
                  <a:schemeClr val="bg1">
                    <a:lumMod val="85000"/>
                  </a:schemeClr>
                </a:solidFill>
              </a:rPr>
              <a:t>datastore</a:t>
            </a:r>
            <a:r>
              <a:rPr lang="en-US" dirty="0">
                <a:solidFill>
                  <a:schemeClr val="bg1">
                    <a:lumMod val="85000"/>
                  </a:schemeClr>
                </a:solidFill>
              </a:rPr>
              <a:t> itself has no VMs stored within it.”</a:t>
            </a:r>
          </a:p>
          <a:p>
            <a:pPr marL="0" indent="0">
              <a:buNone/>
            </a:pPr>
            <a:endParaRPr lang="en-US" dirty="0"/>
          </a:p>
        </p:txBody>
      </p:sp>
      <p:sp>
        <p:nvSpPr>
          <p:cNvPr id="7" name="Title 6"/>
          <p:cNvSpPr>
            <a:spLocks noGrp="1"/>
          </p:cNvSpPr>
          <p:nvPr>
            <p:ph type="title"/>
          </p:nvPr>
        </p:nvSpPr>
        <p:spPr/>
        <p:txBody>
          <a:bodyPr/>
          <a:lstStyle/>
          <a:p>
            <a:r>
              <a:rPr lang="en-US" dirty="0"/>
              <a:t>Determine the Use Case for</a:t>
            </a:r>
            <a:br>
              <a:rPr lang="en-US" dirty="0"/>
            </a:br>
            <a:r>
              <a:rPr lang="en-US" dirty="0"/>
              <a:t>and Configure Array Thin Provisioning</a:t>
            </a:r>
          </a:p>
        </p:txBody>
      </p:sp>
      <p:sp>
        <p:nvSpPr>
          <p:cNvPr id="9" name="Chevron 8"/>
          <p:cNvSpPr/>
          <p:nvPr/>
        </p:nvSpPr>
        <p:spPr>
          <a:xfrm>
            <a:off x="73665" y="1784364"/>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 name="TextBox 1"/>
          <p:cNvSpPr txBox="1"/>
          <p:nvPr/>
        </p:nvSpPr>
        <p:spPr>
          <a:xfrm>
            <a:off x="6214820" y="6509288"/>
            <a:ext cx="4822539" cy="369332"/>
          </a:xfrm>
          <a:prstGeom prst="rect">
            <a:avLst/>
          </a:prstGeom>
          <a:noFill/>
        </p:spPr>
        <p:txBody>
          <a:bodyPr wrap="none" rtlCol="0">
            <a:spAutoFit/>
          </a:bodyPr>
          <a:lstStyle/>
          <a:p>
            <a:r>
              <a:rPr lang="en-US" i="1" dirty="0"/>
              <a:t>Mastering VMware vSphere 6</a:t>
            </a:r>
            <a:r>
              <a:rPr lang="en-US" dirty="0"/>
              <a:t>; Nick Marshall et al</a:t>
            </a:r>
          </a:p>
        </p:txBody>
      </p:sp>
    </p:spTree>
    <p:extLst>
      <p:ext uri="{BB962C8B-B14F-4D97-AF65-F5344CB8AC3E}">
        <p14:creationId xmlns:p14="http://schemas.microsoft.com/office/powerpoint/2010/main" val="23136387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8480646" cy="4230307"/>
          </a:xfrm>
        </p:spPr>
        <p:txBody>
          <a:bodyPr/>
          <a:lstStyle/>
          <a:p>
            <a:r>
              <a:rPr lang="en-US" dirty="0">
                <a:solidFill>
                  <a:schemeClr val="bg1">
                    <a:lumMod val="85000"/>
                  </a:schemeClr>
                </a:solidFill>
              </a:rPr>
              <a:t>“If your array supports thin provisioning, it’s generally</a:t>
            </a:r>
            <a:br>
              <a:rPr lang="en-US" dirty="0">
                <a:solidFill>
                  <a:schemeClr val="bg1">
                    <a:lumMod val="85000"/>
                  </a:schemeClr>
                </a:solidFill>
              </a:rPr>
            </a:br>
            <a:r>
              <a:rPr lang="en-US" dirty="0">
                <a:solidFill>
                  <a:schemeClr val="bg1">
                    <a:lumMod val="85000"/>
                  </a:schemeClr>
                </a:solidFill>
              </a:rPr>
              <a:t>more efficient to use array-level thin provisioning in most operational models.</a:t>
            </a:r>
          </a:p>
          <a:p>
            <a:r>
              <a:rPr lang="en-US" dirty="0"/>
              <a:t>“If you thick-provision at the LUN or file system level, there will always be large amounts of unused space until you start to get it highly utilized…</a:t>
            </a:r>
          </a:p>
          <a:p>
            <a:r>
              <a:rPr lang="en-US" dirty="0">
                <a:solidFill>
                  <a:schemeClr val="bg1">
                    <a:lumMod val="85000"/>
                  </a:schemeClr>
                </a:solidFill>
              </a:rPr>
              <a:t>“One other benefit of thin provisioning on the array…is the extra capacity available for </a:t>
            </a:r>
            <a:r>
              <a:rPr lang="en-US" dirty="0" err="1">
                <a:solidFill>
                  <a:schemeClr val="bg1">
                    <a:lumMod val="85000"/>
                  </a:schemeClr>
                </a:solidFill>
              </a:rPr>
              <a:t>nonvirtual</a:t>
            </a:r>
            <a:r>
              <a:rPr lang="en-US" dirty="0">
                <a:solidFill>
                  <a:schemeClr val="bg1">
                    <a:lumMod val="85000"/>
                  </a:schemeClr>
                </a:solidFill>
              </a:rPr>
              <a:t> storage.  When you’re thin provisioning within vSphere only, the VMFS Datastore takes the entire </a:t>
            </a:r>
            <a:r>
              <a:rPr lang="en-US" dirty="0" err="1">
                <a:solidFill>
                  <a:schemeClr val="bg1">
                    <a:lumMod val="85000"/>
                  </a:schemeClr>
                </a:solidFill>
              </a:rPr>
              <a:t>datastore</a:t>
            </a:r>
            <a:r>
              <a:rPr lang="en-US" dirty="0">
                <a:solidFill>
                  <a:schemeClr val="bg1">
                    <a:lumMod val="85000"/>
                  </a:schemeClr>
                </a:solidFill>
              </a:rPr>
              <a:t> capacity on the array, even if the </a:t>
            </a:r>
            <a:r>
              <a:rPr lang="en-US" dirty="0" err="1">
                <a:solidFill>
                  <a:schemeClr val="bg1">
                    <a:lumMod val="85000"/>
                  </a:schemeClr>
                </a:solidFill>
              </a:rPr>
              <a:t>datastore</a:t>
            </a:r>
            <a:r>
              <a:rPr lang="en-US" dirty="0">
                <a:solidFill>
                  <a:schemeClr val="bg1">
                    <a:lumMod val="85000"/>
                  </a:schemeClr>
                </a:solidFill>
              </a:rPr>
              <a:t> itself has no VMs stored within it.”</a:t>
            </a:r>
          </a:p>
          <a:p>
            <a:pPr marL="0" indent="0">
              <a:buNone/>
            </a:pPr>
            <a:endParaRPr lang="en-US" dirty="0"/>
          </a:p>
        </p:txBody>
      </p:sp>
      <p:sp>
        <p:nvSpPr>
          <p:cNvPr id="7" name="Title 6"/>
          <p:cNvSpPr>
            <a:spLocks noGrp="1"/>
          </p:cNvSpPr>
          <p:nvPr>
            <p:ph type="title"/>
          </p:nvPr>
        </p:nvSpPr>
        <p:spPr/>
        <p:txBody>
          <a:bodyPr/>
          <a:lstStyle/>
          <a:p>
            <a:r>
              <a:rPr lang="en-US" dirty="0"/>
              <a:t>Determine the Use Case for</a:t>
            </a:r>
            <a:br>
              <a:rPr lang="en-US" dirty="0"/>
            </a:br>
            <a:r>
              <a:rPr lang="en-US" dirty="0"/>
              <a:t>and Configure Array Thin Provisioning</a:t>
            </a:r>
          </a:p>
        </p:txBody>
      </p:sp>
      <p:sp>
        <p:nvSpPr>
          <p:cNvPr id="10" name="Chevron 9"/>
          <p:cNvSpPr/>
          <p:nvPr/>
        </p:nvSpPr>
        <p:spPr>
          <a:xfrm>
            <a:off x="73665" y="309196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 name="TextBox 1"/>
          <p:cNvSpPr txBox="1"/>
          <p:nvPr/>
        </p:nvSpPr>
        <p:spPr>
          <a:xfrm>
            <a:off x="6214820" y="6509288"/>
            <a:ext cx="4822539" cy="369332"/>
          </a:xfrm>
          <a:prstGeom prst="rect">
            <a:avLst/>
          </a:prstGeom>
          <a:noFill/>
        </p:spPr>
        <p:txBody>
          <a:bodyPr wrap="none" rtlCol="0">
            <a:spAutoFit/>
          </a:bodyPr>
          <a:lstStyle/>
          <a:p>
            <a:r>
              <a:rPr lang="en-US" i="1" dirty="0"/>
              <a:t>Mastering VMware vSphere 6</a:t>
            </a:r>
            <a:r>
              <a:rPr lang="en-US" dirty="0"/>
              <a:t>; Nick Marshall et al</a:t>
            </a:r>
          </a:p>
        </p:txBody>
      </p:sp>
    </p:spTree>
    <p:extLst>
      <p:ext uri="{BB962C8B-B14F-4D97-AF65-F5344CB8AC3E}">
        <p14:creationId xmlns:p14="http://schemas.microsoft.com/office/powerpoint/2010/main" val="10166528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8480646" cy="4230307"/>
          </a:xfrm>
        </p:spPr>
        <p:txBody>
          <a:bodyPr/>
          <a:lstStyle/>
          <a:p>
            <a:r>
              <a:rPr lang="en-US" dirty="0">
                <a:solidFill>
                  <a:schemeClr val="bg1">
                    <a:lumMod val="85000"/>
                  </a:schemeClr>
                </a:solidFill>
              </a:rPr>
              <a:t>“If your array supports thin provisioning, it’s generally</a:t>
            </a:r>
            <a:br>
              <a:rPr lang="en-US" dirty="0">
                <a:solidFill>
                  <a:schemeClr val="bg1">
                    <a:lumMod val="85000"/>
                  </a:schemeClr>
                </a:solidFill>
              </a:rPr>
            </a:br>
            <a:r>
              <a:rPr lang="en-US" dirty="0">
                <a:solidFill>
                  <a:schemeClr val="bg1">
                    <a:lumMod val="85000"/>
                  </a:schemeClr>
                </a:solidFill>
              </a:rPr>
              <a:t>more efficient to use array-level thin provisioning in most operational models.</a:t>
            </a:r>
          </a:p>
          <a:p>
            <a:r>
              <a:rPr lang="en-US" dirty="0">
                <a:solidFill>
                  <a:schemeClr val="bg1">
                    <a:lumMod val="85000"/>
                  </a:schemeClr>
                </a:solidFill>
              </a:rPr>
              <a:t>“If you thick-provision at the LUN or file system level, there will always be large amounts of unused space until you start to get it highly utilized…</a:t>
            </a:r>
          </a:p>
          <a:p>
            <a:r>
              <a:rPr lang="en-US" dirty="0"/>
              <a:t>“One other benefit of thin provisioning on the array…is the extra capacity available for </a:t>
            </a:r>
            <a:r>
              <a:rPr lang="en-US" dirty="0" err="1"/>
              <a:t>nonvirtual</a:t>
            </a:r>
            <a:r>
              <a:rPr lang="en-US" dirty="0"/>
              <a:t> storage.  When you’re thin provisioning within vSphere only, the VMFS Datastore takes the entire </a:t>
            </a:r>
            <a:r>
              <a:rPr lang="en-US" dirty="0" err="1"/>
              <a:t>datastore</a:t>
            </a:r>
            <a:r>
              <a:rPr lang="en-US" dirty="0"/>
              <a:t> capacity on the array, even if the </a:t>
            </a:r>
            <a:r>
              <a:rPr lang="en-US" dirty="0" err="1"/>
              <a:t>datastore</a:t>
            </a:r>
            <a:r>
              <a:rPr lang="en-US" dirty="0"/>
              <a:t> itself has no VMs stored within it.”</a:t>
            </a:r>
          </a:p>
          <a:p>
            <a:pPr marL="0" indent="0">
              <a:buNone/>
            </a:pPr>
            <a:endParaRPr lang="en-US" dirty="0"/>
          </a:p>
        </p:txBody>
      </p:sp>
      <p:sp>
        <p:nvSpPr>
          <p:cNvPr id="7" name="Title 6"/>
          <p:cNvSpPr>
            <a:spLocks noGrp="1"/>
          </p:cNvSpPr>
          <p:nvPr>
            <p:ph type="title"/>
          </p:nvPr>
        </p:nvSpPr>
        <p:spPr/>
        <p:txBody>
          <a:bodyPr/>
          <a:lstStyle/>
          <a:p>
            <a:r>
              <a:rPr lang="en-US" dirty="0"/>
              <a:t>Determine the Use Case for</a:t>
            </a:r>
            <a:br>
              <a:rPr lang="en-US" dirty="0"/>
            </a:br>
            <a:r>
              <a:rPr lang="en-US" dirty="0"/>
              <a:t>and Configure Array Thin Provisioning</a:t>
            </a:r>
          </a:p>
        </p:txBody>
      </p:sp>
      <p:sp>
        <p:nvSpPr>
          <p:cNvPr id="11" name="Chevron 10"/>
          <p:cNvSpPr/>
          <p:nvPr/>
        </p:nvSpPr>
        <p:spPr>
          <a:xfrm>
            <a:off x="73665" y="441506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 name="TextBox 1"/>
          <p:cNvSpPr txBox="1"/>
          <p:nvPr/>
        </p:nvSpPr>
        <p:spPr>
          <a:xfrm>
            <a:off x="6214820" y="6509288"/>
            <a:ext cx="4822539" cy="369332"/>
          </a:xfrm>
          <a:prstGeom prst="rect">
            <a:avLst/>
          </a:prstGeom>
          <a:noFill/>
        </p:spPr>
        <p:txBody>
          <a:bodyPr wrap="none" rtlCol="0">
            <a:spAutoFit/>
          </a:bodyPr>
          <a:lstStyle/>
          <a:p>
            <a:r>
              <a:rPr lang="en-US" i="1" dirty="0"/>
              <a:t>Mastering VMware vSphere 6</a:t>
            </a:r>
            <a:r>
              <a:rPr lang="en-US" dirty="0"/>
              <a:t>; Nick Marshall et al</a:t>
            </a:r>
          </a:p>
        </p:txBody>
      </p:sp>
    </p:spTree>
    <p:extLst>
      <p:ext uri="{BB962C8B-B14F-4D97-AF65-F5344CB8AC3E}">
        <p14:creationId xmlns:p14="http://schemas.microsoft.com/office/powerpoint/2010/main" val="36948457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#16</a:t>
            </a:r>
          </a:p>
        </p:txBody>
      </p:sp>
      <p:sp>
        <p:nvSpPr>
          <p:cNvPr id="3" name="Text Placeholder 2"/>
          <p:cNvSpPr>
            <a:spLocks noGrp="1"/>
          </p:cNvSpPr>
          <p:nvPr>
            <p:ph type="body" sz="quarter" idx="10"/>
          </p:nvPr>
        </p:nvSpPr>
        <p:spPr/>
        <p:txBody>
          <a:bodyPr/>
          <a:lstStyle/>
          <a:p>
            <a:r>
              <a:rPr lang="en-US" dirty="0" err="1"/>
              <a:t>Ain’t</a:t>
            </a:r>
            <a:r>
              <a:rPr lang="en-US" dirty="0"/>
              <a:t> </a:t>
            </a:r>
            <a:r>
              <a:rPr lang="en-US" dirty="0" err="1"/>
              <a:t>Nuthin</a:t>
            </a:r>
            <a:r>
              <a:rPr lang="en-US" dirty="0"/>
              <a:t>’ Wrong with</a:t>
            </a:r>
            <a:br>
              <a:rPr lang="en-US" dirty="0"/>
            </a:br>
            <a:r>
              <a:rPr lang="en-US" dirty="0"/>
              <a:t>Renaming Your iSCSI IQNs</a:t>
            </a:r>
          </a:p>
        </p:txBody>
      </p:sp>
    </p:spTree>
    <p:extLst>
      <p:ext uri="{BB962C8B-B14F-4D97-AF65-F5344CB8AC3E}">
        <p14:creationId xmlns:p14="http://schemas.microsoft.com/office/powerpoint/2010/main" val="4221064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#17</a:t>
            </a:r>
          </a:p>
        </p:txBody>
      </p:sp>
      <p:sp>
        <p:nvSpPr>
          <p:cNvPr id="3" name="Text Placeholder 2"/>
          <p:cNvSpPr>
            <a:spLocks noGrp="1"/>
          </p:cNvSpPr>
          <p:nvPr>
            <p:ph type="body" sz="quarter" idx="10"/>
          </p:nvPr>
        </p:nvSpPr>
        <p:spPr/>
        <p:txBody>
          <a:bodyPr/>
          <a:lstStyle/>
          <a:p>
            <a:r>
              <a:rPr lang="en-US" dirty="0"/>
              <a:t>Understand </a:t>
            </a:r>
            <a:r>
              <a:rPr lang="en-US" sz="3200" dirty="0"/>
              <a:t>(but don’t)</a:t>
            </a:r>
            <a:br>
              <a:rPr lang="en-US" dirty="0"/>
            </a:br>
            <a:r>
              <a:rPr lang="en-US" dirty="0"/>
              <a:t>Disable vCenter Server Storage Filters</a:t>
            </a:r>
          </a:p>
        </p:txBody>
      </p:sp>
    </p:spTree>
    <p:extLst>
      <p:ext uri="{BB962C8B-B14F-4D97-AF65-F5344CB8AC3E}">
        <p14:creationId xmlns:p14="http://schemas.microsoft.com/office/powerpoint/2010/main" val="3937917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9" y="1775479"/>
            <a:ext cx="7384142" cy="4230307"/>
          </a:xfrm>
        </p:spPr>
        <p:txBody>
          <a:bodyPr/>
          <a:lstStyle/>
          <a:p>
            <a:endParaRPr lang="en-US" dirty="0"/>
          </a:p>
          <a:p>
            <a:r>
              <a:rPr lang="en-US" dirty="0"/>
              <a:t>Storage filters assist in preventing corruption and/or performance degradation due to unsupported devices and configurations.</a:t>
            </a:r>
          </a:p>
          <a:p>
            <a:r>
              <a:rPr lang="en-US" dirty="0"/>
              <a:t>Storage filters are enabled by default and generally shouldn’t be disabled.</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Tree>
    <p:extLst>
      <p:ext uri="{BB962C8B-B14F-4D97-AF65-F5344CB8AC3E}">
        <p14:creationId xmlns:p14="http://schemas.microsoft.com/office/powerpoint/2010/main" val="28424277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00200" y="1393826"/>
            <a:ext cx="8991600" cy="4070349"/>
          </a:xfrm>
        </p:spPr>
        <p:txBody>
          <a:bodyPr/>
          <a:lstStyle/>
          <a:p>
            <a:pPr algn="l">
              <a:spcBef>
                <a:spcPts val="800"/>
              </a:spcBef>
              <a:spcAft>
                <a:spcPts val="800"/>
              </a:spcAft>
            </a:pPr>
            <a:r>
              <a:rPr lang="en-US" sz="2800" dirty="0">
                <a:solidFill>
                  <a:schemeClr val="bg1">
                    <a:lumMod val="85000"/>
                  </a:schemeClr>
                </a:solidFill>
              </a:rPr>
              <a:t>	Configure and Administer Security</a:t>
            </a:r>
          </a:p>
          <a:p>
            <a:pPr algn="l">
              <a:spcBef>
                <a:spcPts val="800"/>
              </a:spcBef>
              <a:spcAft>
                <a:spcPts val="800"/>
              </a:spcAft>
            </a:pPr>
            <a:r>
              <a:rPr lang="en-US" sz="2800" dirty="0">
                <a:solidFill>
                  <a:schemeClr val="bg1">
                    <a:lumMod val="85000"/>
                  </a:schemeClr>
                </a:solidFill>
              </a:rPr>
              <a:t>Configure Advanced Networking</a:t>
            </a:r>
          </a:p>
          <a:p>
            <a:pPr algn="l">
              <a:spcBef>
                <a:spcPts val="800"/>
              </a:spcBef>
              <a:spcAft>
                <a:spcPts val="800"/>
              </a:spcAft>
            </a:pPr>
            <a:r>
              <a:rPr lang="en-US" sz="2800" dirty="0">
                <a:solidFill>
                  <a:schemeClr val="bg1">
                    <a:lumMod val="85000"/>
                  </a:schemeClr>
                </a:solidFill>
              </a:rPr>
              <a:t>Configure Advanced Storage</a:t>
            </a:r>
          </a:p>
          <a:p>
            <a:pPr algn="l">
              <a:spcBef>
                <a:spcPts val="800"/>
              </a:spcBef>
              <a:spcAft>
                <a:spcPts val="800"/>
              </a:spcAft>
            </a:pPr>
            <a:r>
              <a:rPr lang="en-US" sz="2800" dirty="0">
                <a:solidFill>
                  <a:schemeClr val="bg1">
                    <a:lumMod val="85000"/>
                  </a:schemeClr>
                </a:solidFill>
              </a:rPr>
              <a:t>Administer and Manage Resources</a:t>
            </a:r>
          </a:p>
          <a:p>
            <a:pPr algn="l">
              <a:spcBef>
                <a:spcPts val="800"/>
              </a:spcBef>
              <a:spcAft>
                <a:spcPts val="800"/>
              </a:spcAft>
            </a:pPr>
            <a:r>
              <a:rPr lang="en-US" sz="2800" dirty="0">
                <a:solidFill>
                  <a:schemeClr val="bg1">
                    <a:lumMod val="85000"/>
                  </a:schemeClr>
                </a:solidFill>
              </a:rPr>
              <a:t>Configure Availability Solutions</a:t>
            </a:r>
          </a:p>
          <a:p>
            <a:pPr algn="l">
              <a:spcBef>
                <a:spcPts val="800"/>
              </a:spcBef>
              <a:spcAft>
                <a:spcPts val="800"/>
              </a:spcAft>
            </a:pPr>
            <a:r>
              <a:rPr lang="en-US" sz="2800" dirty="0">
                <a:solidFill>
                  <a:schemeClr val="bg1">
                    <a:lumMod val="85000"/>
                  </a:schemeClr>
                </a:solidFill>
              </a:rPr>
              <a:t>Deploy and Consolidate a vSphere Data Center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454" y="1600200"/>
            <a:ext cx="582746" cy="589057"/>
          </a:xfrm>
          <a:prstGeom prst="rect">
            <a:avLst/>
          </a:prstGeom>
        </p:spPr>
      </p:pic>
    </p:spTree>
    <p:extLst>
      <p:ext uri="{BB962C8B-B14F-4D97-AF65-F5344CB8AC3E}">
        <p14:creationId xmlns:p14="http://schemas.microsoft.com/office/powerpoint/2010/main" val="3276297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endParaRPr lang="en-US" dirty="0">
              <a:solidFill>
                <a:schemeClr val="bg1">
                  <a:lumMod val="85000"/>
                </a:schemeClr>
              </a:solidFill>
            </a:endParaRPr>
          </a:p>
          <a:p>
            <a:r>
              <a:rPr lang="en-US" dirty="0" err="1">
                <a:solidFill>
                  <a:schemeClr val="bg1">
                    <a:lumMod val="85000"/>
                  </a:schemeClr>
                </a:solidFill>
              </a:rPr>
              <a:t>Config.vxpd.filter.vmfsFilter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storage devices or LUNs that are already used by a VMFS </a:t>
            </a:r>
            <a:r>
              <a:rPr lang="en-US" dirty="0" err="1">
                <a:solidFill>
                  <a:schemeClr val="bg1">
                    <a:lumMod val="85000"/>
                  </a:schemeClr>
                </a:solidFill>
              </a:rPr>
              <a:t>datastore</a:t>
            </a:r>
            <a:r>
              <a:rPr lang="en-US" dirty="0">
                <a:solidFill>
                  <a:schemeClr val="bg1">
                    <a:lumMod val="85000"/>
                  </a:schemeClr>
                </a:solidFill>
              </a:rPr>
              <a:t>.</a:t>
            </a:r>
          </a:p>
          <a:p>
            <a:r>
              <a:rPr lang="en-US" dirty="0" err="1">
                <a:solidFill>
                  <a:schemeClr val="bg1">
                    <a:lumMod val="85000"/>
                  </a:schemeClr>
                </a:solidFill>
              </a:rPr>
              <a:t>Config.vxpd.filter.rdmFilter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LUNs that are already referenced by an RDM.</a:t>
            </a:r>
          </a:p>
          <a:p>
            <a:r>
              <a:rPr lang="en-US" dirty="0" err="1">
                <a:solidFill>
                  <a:schemeClr val="bg1">
                    <a:lumMod val="85000"/>
                  </a:schemeClr>
                </a:solidFill>
              </a:rPr>
              <a:t>Config.vxpd.filter.SameHostAndTransportsFilter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incompatible LUNs ineligible for use as VMFS extents.</a:t>
            </a:r>
          </a:p>
          <a:p>
            <a:r>
              <a:rPr lang="en-US" dirty="0" err="1">
                <a:solidFill>
                  <a:schemeClr val="bg1">
                    <a:lumMod val="85000"/>
                  </a:schemeClr>
                </a:solidFill>
              </a:rPr>
              <a:t>Config.vxpd.filter.hostRescanFilter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Automatically rescans and updates VMFS Datastores after performing management operations.</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Tree>
    <p:extLst>
      <p:ext uri="{BB962C8B-B14F-4D97-AF65-F5344CB8AC3E}">
        <p14:creationId xmlns:p14="http://schemas.microsoft.com/office/powerpoint/2010/main" val="326905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endParaRPr lang="en-US" dirty="0"/>
          </a:p>
          <a:p>
            <a:r>
              <a:rPr lang="en-US" dirty="0" err="1"/>
              <a:t>Config.vxpd.filter.vmfsFilter</a:t>
            </a:r>
            <a:r>
              <a:rPr lang="en-US" dirty="0"/>
              <a:t> = False</a:t>
            </a:r>
            <a:br>
              <a:rPr lang="en-US" dirty="0"/>
            </a:br>
            <a:r>
              <a:rPr lang="en-US" dirty="0"/>
              <a:t>Filters out storage devices or LUNs that are already used by a VMFS </a:t>
            </a:r>
            <a:r>
              <a:rPr lang="en-US" dirty="0" err="1"/>
              <a:t>datastore</a:t>
            </a:r>
            <a:r>
              <a:rPr lang="en-US" dirty="0"/>
              <a:t>.</a:t>
            </a:r>
          </a:p>
          <a:p>
            <a:r>
              <a:rPr lang="en-US" dirty="0" err="1">
                <a:solidFill>
                  <a:schemeClr val="bg1">
                    <a:lumMod val="85000"/>
                  </a:schemeClr>
                </a:solidFill>
              </a:rPr>
              <a:t>Config.vxpd.filter.rdmFilter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LUNs that are already referenced by an RDM.</a:t>
            </a:r>
          </a:p>
          <a:p>
            <a:r>
              <a:rPr lang="en-US" dirty="0" err="1">
                <a:solidFill>
                  <a:schemeClr val="bg1">
                    <a:lumMod val="85000"/>
                  </a:schemeClr>
                </a:solidFill>
              </a:rPr>
              <a:t>Config.vxpd.filter.SameHostAndTransportsFilter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incompatible LUNs ineligible for use as VMFS extents.</a:t>
            </a:r>
          </a:p>
          <a:p>
            <a:r>
              <a:rPr lang="en-US" dirty="0" err="1">
                <a:solidFill>
                  <a:schemeClr val="bg1">
                    <a:lumMod val="85000"/>
                  </a:schemeClr>
                </a:solidFill>
              </a:rPr>
              <a:t>Config.vxpd.filter.hostRescanFilter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Automatically rescans and updates VMFS Datastores after performing management operations.</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
        <p:nvSpPr>
          <p:cNvPr id="9" name="Chevron 8"/>
          <p:cNvSpPr/>
          <p:nvPr/>
        </p:nvSpPr>
        <p:spPr>
          <a:xfrm>
            <a:off x="88900" y="2308446"/>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3843326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endParaRPr lang="en-US" dirty="0">
              <a:solidFill>
                <a:schemeClr val="bg1">
                  <a:lumMod val="85000"/>
                </a:schemeClr>
              </a:solidFill>
            </a:endParaRPr>
          </a:p>
          <a:p>
            <a:r>
              <a:rPr lang="en-US" dirty="0" err="1">
                <a:solidFill>
                  <a:schemeClr val="bg1">
                    <a:lumMod val="85000"/>
                  </a:schemeClr>
                </a:solidFill>
              </a:rPr>
              <a:t>Config.vxpd.filter.vmfsFilter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storage devices or LUNs that are already used by a VMFS </a:t>
            </a:r>
            <a:r>
              <a:rPr lang="en-US" dirty="0" err="1">
                <a:solidFill>
                  <a:schemeClr val="bg1">
                    <a:lumMod val="85000"/>
                  </a:schemeClr>
                </a:solidFill>
              </a:rPr>
              <a:t>datastore</a:t>
            </a:r>
            <a:r>
              <a:rPr lang="en-US" dirty="0">
                <a:solidFill>
                  <a:schemeClr val="bg1">
                    <a:lumMod val="85000"/>
                  </a:schemeClr>
                </a:solidFill>
              </a:rPr>
              <a:t>.</a:t>
            </a:r>
          </a:p>
          <a:p>
            <a:r>
              <a:rPr lang="en-US" dirty="0" err="1"/>
              <a:t>Config.vxpd.filter.rdmFilter</a:t>
            </a:r>
            <a:r>
              <a:rPr lang="en-US" dirty="0"/>
              <a:t> = False</a:t>
            </a:r>
            <a:br>
              <a:rPr lang="en-US" dirty="0"/>
            </a:br>
            <a:r>
              <a:rPr lang="en-US" dirty="0"/>
              <a:t>Filters out LUNs that are already referenced by an RDM.</a:t>
            </a:r>
          </a:p>
          <a:p>
            <a:r>
              <a:rPr lang="en-US" dirty="0" err="1">
                <a:solidFill>
                  <a:schemeClr val="bg1">
                    <a:lumMod val="85000"/>
                  </a:schemeClr>
                </a:solidFill>
              </a:rPr>
              <a:t>Config.vxpd.filter.SameHostAndTransportsFilter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incompatible LUNs ineligible for use as VMFS extents.</a:t>
            </a:r>
          </a:p>
          <a:p>
            <a:r>
              <a:rPr lang="en-US" dirty="0" err="1">
                <a:solidFill>
                  <a:schemeClr val="bg1">
                    <a:lumMod val="85000"/>
                  </a:schemeClr>
                </a:solidFill>
              </a:rPr>
              <a:t>Config.vxpd.filter.hostRescanFilter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Automatically rescans and updates VMFS Datastores after performing management operations.</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
        <p:nvSpPr>
          <p:cNvPr id="10" name="Chevron 9"/>
          <p:cNvSpPr/>
          <p:nvPr/>
        </p:nvSpPr>
        <p:spPr>
          <a:xfrm>
            <a:off x="88900" y="3203253"/>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0736966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endParaRPr lang="en-US" dirty="0"/>
          </a:p>
          <a:p>
            <a:r>
              <a:rPr lang="en-US" dirty="0" err="1">
                <a:solidFill>
                  <a:schemeClr val="bg1">
                    <a:lumMod val="85000"/>
                  </a:schemeClr>
                </a:solidFill>
              </a:rPr>
              <a:t>Config.vxpd.filter.vmfsFilter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storage devices or LUNs that are already used by a VMFS </a:t>
            </a:r>
            <a:r>
              <a:rPr lang="en-US" dirty="0" err="1">
                <a:solidFill>
                  <a:schemeClr val="bg1">
                    <a:lumMod val="85000"/>
                  </a:schemeClr>
                </a:solidFill>
              </a:rPr>
              <a:t>datastore</a:t>
            </a:r>
            <a:r>
              <a:rPr lang="en-US" dirty="0">
                <a:solidFill>
                  <a:schemeClr val="bg1">
                    <a:lumMod val="85000"/>
                  </a:schemeClr>
                </a:solidFill>
              </a:rPr>
              <a:t>.</a:t>
            </a:r>
          </a:p>
          <a:p>
            <a:r>
              <a:rPr lang="en-US" dirty="0" err="1">
                <a:solidFill>
                  <a:schemeClr val="bg1">
                    <a:lumMod val="85000"/>
                  </a:schemeClr>
                </a:solidFill>
              </a:rPr>
              <a:t>Config.vxpd.filter.rdmFilter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LUNs that are already referenced by an RDM.</a:t>
            </a:r>
          </a:p>
          <a:p>
            <a:r>
              <a:rPr lang="en-US" dirty="0" err="1"/>
              <a:t>Config.vxpd.filter.SameHostAndTransportsFilter</a:t>
            </a:r>
            <a:r>
              <a:rPr lang="en-US" dirty="0"/>
              <a:t> = False</a:t>
            </a:r>
            <a:br>
              <a:rPr lang="en-US" dirty="0"/>
            </a:br>
            <a:r>
              <a:rPr lang="en-US" dirty="0"/>
              <a:t>Filters out incompatible LUNs ineligible for use as VMFS extents.</a:t>
            </a:r>
          </a:p>
          <a:p>
            <a:r>
              <a:rPr lang="en-US" dirty="0" err="1">
                <a:solidFill>
                  <a:schemeClr val="bg1">
                    <a:lumMod val="85000"/>
                  </a:schemeClr>
                </a:solidFill>
              </a:rPr>
              <a:t>Config.vxpd.filter.hostRescanFilter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Automatically rescans and updates VMFS Datastores after performing management operations.</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
        <p:nvSpPr>
          <p:cNvPr id="6" name="Chevron 5"/>
          <p:cNvSpPr/>
          <p:nvPr/>
        </p:nvSpPr>
        <p:spPr>
          <a:xfrm>
            <a:off x="91591" y="4107929"/>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21584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16858" y="1775479"/>
            <a:ext cx="11192849" cy="4230307"/>
          </a:xfrm>
        </p:spPr>
        <p:txBody>
          <a:bodyPr/>
          <a:lstStyle/>
          <a:p>
            <a:endParaRPr lang="en-US" dirty="0">
              <a:solidFill>
                <a:schemeClr val="bg1">
                  <a:lumMod val="85000"/>
                </a:schemeClr>
              </a:solidFill>
            </a:endParaRPr>
          </a:p>
          <a:p>
            <a:r>
              <a:rPr lang="en-US" dirty="0" err="1">
                <a:solidFill>
                  <a:schemeClr val="bg1">
                    <a:lumMod val="85000"/>
                  </a:schemeClr>
                </a:solidFill>
              </a:rPr>
              <a:t>Config.vxpd.filter.vmfsFilter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storage devices or LUNs that are already used by a VMFS </a:t>
            </a:r>
            <a:r>
              <a:rPr lang="en-US" dirty="0" err="1">
                <a:solidFill>
                  <a:schemeClr val="bg1">
                    <a:lumMod val="85000"/>
                  </a:schemeClr>
                </a:solidFill>
              </a:rPr>
              <a:t>datastore</a:t>
            </a:r>
            <a:r>
              <a:rPr lang="en-US" dirty="0">
                <a:solidFill>
                  <a:schemeClr val="bg1">
                    <a:lumMod val="85000"/>
                  </a:schemeClr>
                </a:solidFill>
              </a:rPr>
              <a:t>.</a:t>
            </a:r>
          </a:p>
          <a:p>
            <a:r>
              <a:rPr lang="en-US" dirty="0" err="1">
                <a:solidFill>
                  <a:schemeClr val="bg1">
                    <a:lumMod val="85000"/>
                  </a:schemeClr>
                </a:solidFill>
              </a:rPr>
              <a:t>Config.vxpd.filter.rdmFilter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LUNs that are already referenced by an RDM.</a:t>
            </a:r>
          </a:p>
          <a:p>
            <a:r>
              <a:rPr lang="en-US" dirty="0" err="1">
                <a:solidFill>
                  <a:schemeClr val="bg1">
                    <a:lumMod val="85000"/>
                  </a:schemeClr>
                </a:solidFill>
              </a:rPr>
              <a:t>Config.vxpd.filter.SameHostAndTransportsFilter</a:t>
            </a:r>
            <a:r>
              <a:rPr lang="en-US" dirty="0">
                <a:solidFill>
                  <a:schemeClr val="bg1">
                    <a:lumMod val="85000"/>
                  </a:schemeClr>
                </a:solidFill>
              </a:rPr>
              <a:t> = False</a:t>
            </a:r>
            <a:br>
              <a:rPr lang="en-US" dirty="0">
                <a:solidFill>
                  <a:schemeClr val="bg1">
                    <a:lumMod val="85000"/>
                  </a:schemeClr>
                </a:solidFill>
              </a:rPr>
            </a:br>
            <a:r>
              <a:rPr lang="en-US" dirty="0">
                <a:solidFill>
                  <a:schemeClr val="bg1">
                    <a:lumMod val="85000"/>
                  </a:schemeClr>
                </a:solidFill>
              </a:rPr>
              <a:t>Filters out incompatible LUNs ineligible for use as VMFS extents.</a:t>
            </a:r>
          </a:p>
          <a:p>
            <a:r>
              <a:rPr lang="en-US" dirty="0" err="1"/>
              <a:t>Config.vxpd.filter.hostRescanFilter</a:t>
            </a:r>
            <a:r>
              <a:rPr lang="en-US" dirty="0"/>
              <a:t> = False</a:t>
            </a:r>
            <a:br>
              <a:rPr lang="en-US" dirty="0"/>
            </a:br>
            <a:r>
              <a:rPr lang="en-US" dirty="0"/>
              <a:t>Automatically rescans and updates VMFS Datastores after performing management operations.</a:t>
            </a:r>
          </a:p>
        </p:txBody>
      </p:sp>
      <p:sp>
        <p:nvSpPr>
          <p:cNvPr id="7" name="Title 6"/>
          <p:cNvSpPr>
            <a:spLocks noGrp="1"/>
          </p:cNvSpPr>
          <p:nvPr>
            <p:ph type="title"/>
          </p:nvPr>
        </p:nvSpPr>
        <p:spPr/>
        <p:txBody>
          <a:bodyPr/>
          <a:lstStyle/>
          <a:p>
            <a:r>
              <a:rPr lang="en-US" dirty="0"/>
              <a:t>Configure vCenter Server</a:t>
            </a:r>
            <a:br>
              <a:rPr lang="en-US" dirty="0"/>
            </a:br>
            <a:r>
              <a:rPr lang="en-US" dirty="0"/>
              <a:t>Storage Filters</a:t>
            </a:r>
          </a:p>
        </p:txBody>
      </p:sp>
      <p:sp>
        <p:nvSpPr>
          <p:cNvPr id="11" name="Chevron 10"/>
          <p:cNvSpPr/>
          <p:nvPr/>
        </p:nvSpPr>
        <p:spPr>
          <a:xfrm>
            <a:off x="88900" y="5033610"/>
            <a:ext cx="749300" cy="419100"/>
          </a:xfrm>
          <a:prstGeom prst="chevron">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8434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#18</a:t>
            </a:r>
          </a:p>
        </p:txBody>
      </p:sp>
      <p:sp>
        <p:nvSpPr>
          <p:cNvPr id="3" name="Text Placeholder 2"/>
          <p:cNvSpPr>
            <a:spLocks noGrp="1"/>
          </p:cNvSpPr>
          <p:nvPr>
            <p:ph type="body" sz="quarter" idx="10"/>
          </p:nvPr>
        </p:nvSpPr>
        <p:spPr/>
        <p:txBody>
          <a:bodyPr/>
          <a:lstStyle/>
          <a:p>
            <a:r>
              <a:rPr lang="en-US" dirty="0"/>
              <a:t>Differentiate Storage </a:t>
            </a:r>
            <a:r>
              <a:rPr lang="en-US" dirty="0" err="1"/>
              <a:t>Multipathing</a:t>
            </a:r>
            <a:r>
              <a:rPr lang="en-US" dirty="0"/>
              <a:t> Policies</a:t>
            </a:r>
          </a:p>
        </p:txBody>
      </p:sp>
    </p:spTree>
    <p:extLst>
      <p:ext uri="{BB962C8B-B14F-4D97-AF65-F5344CB8AC3E}">
        <p14:creationId xmlns:p14="http://schemas.microsoft.com/office/powerpoint/2010/main" val="335901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a:xfrm>
            <a:off x="6335261" y="1768634"/>
            <a:ext cx="5317052" cy="745412"/>
          </a:xfrm>
        </p:spPr>
        <p:txBody>
          <a:bodyPr/>
          <a:lstStyle/>
          <a:p>
            <a:r>
              <a:rPr lang="en-US" dirty="0"/>
              <a:t>Behavior</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Fixed</a:t>
            </a:r>
          </a:p>
          <a:p>
            <a:pPr marL="0" indent="0" algn="r">
              <a:buNone/>
            </a:pPr>
            <a:r>
              <a:rPr lang="en-US" sz="2000" dirty="0">
                <a:solidFill>
                  <a:schemeClr val="bg1">
                    <a:lumMod val="85000"/>
                  </a:schemeClr>
                </a:solidFill>
              </a:rPr>
              <a:t>Most Recently Used</a:t>
            </a:r>
          </a:p>
          <a:p>
            <a:pPr marL="0" indent="0" algn="r">
              <a:buNone/>
            </a:pPr>
            <a:r>
              <a:rPr lang="en-US" sz="2000" dirty="0">
                <a:solidFill>
                  <a:schemeClr val="bg1">
                    <a:lumMod val="85000"/>
                  </a:schemeClr>
                </a:solidFill>
              </a:rPr>
              <a:t>Round Robin</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Identify Available</a:t>
            </a:r>
            <a:br>
              <a:rPr lang="en-US" dirty="0"/>
            </a:br>
            <a:r>
              <a:rPr lang="en-US" dirty="0"/>
              <a:t>Storage Multi-pathing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9116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Hosts will use a designated preferred path. </a:t>
            </a:r>
          </a:p>
          <a:p>
            <a:pPr marL="0" indent="0">
              <a:buNone/>
            </a:pPr>
            <a:r>
              <a:rPr lang="en-US" sz="2000" dirty="0"/>
              <a:t>When no preferred path is designated, the host will select the first working path discovered at system boot time.</a:t>
            </a:r>
          </a:p>
          <a:p>
            <a:pPr marL="0" indent="0">
              <a:buNone/>
            </a:pPr>
            <a:r>
              <a:rPr lang="en-US" sz="2000" dirty="0"/>
              <a:t>If the host selects a default preferred path and that path's status changes to Dead, a new path is selected as preferred. </a:t>
            </a:r>
          </a:p>
          <a:p>
            <a:pPr marL="0" indent="0">
              <a:buNone/>
            </a:pPr>
            <a:r>
              <a:rPr lang="en-US" sz="2000" dirty="0"/>
              <a:t>If a preferred path is explicitly designated, that path remains preferred even after it becomes inaccessible.</a:t>
            </a:r>
          </a:p>
          <a:p>
            <a:pPr marL="0" indent="0">
              <a:buNone/>
            </a:pPr>
            <a:r>
              <a:rPr lang="en-US" sz="2000" dirty="0"/>
              <a:t>Fixed is the default policy for most active-active storage devices.</a:t>
            </a:r>
          </a:p>
        </p:txBody>
      </p:sp>
      <p:sp>
        <p:nvSpPr>
          <p:cNvPr id="3" name="Text Placeholder 2"/>
          <p:cNvSpPr>
            <a:spLocks noGrp="1"/>
          </p:cNvSpPr>
          <p:nvPr>
            <p:ph type="body" sz="quarter" idx="18"/>
          </p:nvPr>
        </p:nvSpPr>
        <p:spPr>
          <a:xfrm>
            <a:off x="6335261" y="1768634"/>
            <a:ext cx="5317052" cy="745412"/>
          </a:xfrm>
        </p:spPr>
        <p:txBody>
          <a:bodyPr/>
          <a:lstStyle/>
          <a:p>
            <a:r>
              <a:rPr lang="en-US" dirty="0"/>
              <a:t>Behavior</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t>Fixed</a:t>
            </a:r>
          </a:p>
          <a:p>
            <a:pPr marL="0" indent="0" algn="r">
              <a:buNone/>
            </a:pPr>
            <a:r>
              <a:rPr lang="en-US" sz="2000" dirty="0">
                <a:solidFill>
                  <a:schemeClr val="bg1">
                    <a:lumMod val="85000"/>
                  </a:schemeClr>
                </a:solidFill>
              </a:rPr>
              <a:t>Most Recently Used</a:t>
            </a:r>
          </a:p>
          <a:p>
            <a:pPr marL="0" indent="0" algn="r">
              <a:buNone/>
            </a:pPr>
            <a:r>
              <a:rPr lang="en-US" sz="2000" dirty="0">
                <a:solidFill>
                  <a:schemeClr val="bg1">
                    <a:lumMod val="85000"/>
                  </a:schemeClr>
                </a:solidFill>
              </a:rPr>
              <a:t>Round Robin</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Identify Available</a:t>
            </a:r>
            <a:br>
              <a:rPr lang="en-US" dirty="0"/>
            </a:br>
            <a:r>
              <a:rPr lang="en-US" dirty="0"/>
              <a:t>Storage Multi-pathing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1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Hosts will use the path that was used most recently. </a:t>
            </a:r>
          </a:p>
          <a:p>
            <a:pPr marL="0" indent="0">
              <a:buNone/>
            </a:pPr>
            <a:r>
              <a:rPr lang="en-US" sz="2000" dirty="0"/>
              <a:t>When that path becomes unavailable, the host selects an alternative path. </a:t>
            </a:r>
          </a:p>
          <a:p>
            <a:pPr marL="0" indent="0">
              <a:buNone/>
            </a:pPr>
            <a:r>
              <a:rPr lang="en-US" sz="2000" dirty="0"/>
              <a:t>The host will not revert back to the original path when that path becomes available again. </a:t>
            </a:r>
          </a:p>
          <a:p>
            <a:pPr marL="0" indent="0">
              <a:buNone/>
            </a:pPr>
            <a:r>
              <a:rPr lang="en-US" sz="2000" dirty="0"/>
              <a:t>Consequently, there is no preferred path setting with the MRU policy.</a:t>
            </a:r>
          </a:p>
          <a:p>
            <a:pPr marL="0" indent="0">
              <a:buNone/>
            </a:pPr>
            <a:r>
              <a:rPr lang="en-US" sz="2000" dirty="0"/>
              <a:t>MRU is the default policy for most active-passive storage devices.</a:t>
            </a:r>
          </a:p>
        </p:txBody>
      </p:sp>
      <p:sp>
        <p:nvSpPr>
          <p:cNvPr id="3" name="Text Placeholder 2"/>
          <p:cNvSpPr>
            <a:spLocks noGrp="1"/>
          </p:cNvSpPr>
          <p:nvPr>
            <p:ph type="body" sz="quarter" idx="18"/>
          </p:nvPr>
        </p:nvSpPr>
        <p:spPr>
          <a:xfrm>
            <a:off x="6335261" y="1768634"/>
            <a:ext cx="5317052" cy="745412"/>
          </a:xfrm>
        </p:spPr>
        <p:txBody>
          <a:bodyPr/>
          <a:lstStyle/>
          <a:p>
            <a:r>
              <a:rPr lang="en-US" dirty="0"/>
              <a:t>Behavior</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Fixed</a:t>
            </a:r>
          </a:p>
          <a:p>
            <a:pPr marL="0" indent="0" algn="r">
              <a:buNone/>
            </a:pPr>
            <a:r>
              <a:rPr lang="en-US" sz="2000" dirty="0"/>
              <a:t>Most Recently Used</a:t>
            </a:r>
          </a:p>
          <a:p>
            <a:pPr marL="0" indent="0" algn="r">
              <a:buNone/>
            </a:pPr>
            <a:r>
              <a:rPr lang="en-US" sz="2000" dirty="0">
                <a:solidFill>
                  <a:schemeClr val="bg1">
                    <a:lumMod val="85000"/>
                  </a:schemeClr>
                </a:solidFill>
              </a:rPr>
              <a:t>Round Robin</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Identify Available</a:t>
            </a:r>
            <a:br>
              <a:rPr lang="en-US" dirty="0"/>
            </a:br>
            <a:r>
              <a:rPr lang="en-US" dirty="0"/>
              <a:t>Storage Multi-pathing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918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3"/>
          </p:nvPr>
        </p:nvSpPr>
        <p:spPr>
          <a:xfrm>
            <a:off x="6335260" y="2672077"/>
            <a:ext cx="5751341" cy="3340608"/>
          </a:xfrm>
        </p:spPr>
        <p:txBody>
          <a:bodyPr/>
          <a:lstStyle/>
          <a:p>
            <a:pPr marL="0" indent="0">
              <a:buNone/>
            </a:pPr>
            <a:r>
              <a:rPr lang="en-US" sz="2000" dirty="0"/>
              <a:t>Hosts use an automatic path selection algorithm.</a:t>
            </a:r>
          </a:p>
          <a:p>
            <a:pPr marL="0" indent="0">
              <a:buNone/>
            </a:pPr>
            <a:r>
              <a:rPr lang="en-US" sz="2000" dirty="0"/>
              <a:t>This algorithm rotates through all active paths when connecting to active-passive arrays, or all available paths when connecting to active-active arrays. </a:t>
            </a:r>
          </a:p>
          <a:p>
            <a:pPr marL="0" indent="0">
              <a:buNone/>
            </a:pPr>
            <a:r>
              <a:rPr lang="en-US" sz="2000" dirty="0"/>
              <a:t>RR policy by default sends 1000 IOPS per path before switching to the next available path.</a:t>
            </a:r>
          </a:p>
          <a:p>
            <a:pPr marL="0" indent="0">
              <a:buNone/>
            </a:pPr>
            <a:r>
              <a:rPr lang="en-US" sz="2000" dirty="0"/>
              <a:t>RR can be used with both active-active and active-passive arrays to implement load balancing across paths for different LUNs.</a:t>
            </a:r>
          </a:p>
        </p:txBody>
      </p:sp>
      <p:sp>
        <p:nvSpPr>
          <p:cNvPr id="3" name="Text Placeholder 2"/>
          <p:cNvSpPr>
            <a:spLocks noGrp="1"/>
          </p:cNvSpPr>
          <p:nvPr>
            <p:ph type="body" sz="quarter" idx="18"/>
          </p:nvPr>
        </p:nvSpPr>
        <p:spPr>
          <a:xfrm>
            <a:off x="6335261" y="1768634"/>
            <a:ext cx="5317052" cy="745412"/>
          </a:xfrm>
        </p:spPr>
        <p:txBody>
          <a:bodyPr/>
          <a:lstStyle/>
          <a:p>
            <a:r>
              <a:rPr lang="en-US" dirty="0"/>
              <a:t>Behavior</a:t>
            </a:r>
          </a:p>
        </p:txBody>
      </p:sp>
      <p:sp>
        <p:nvSpPr>
          <p:cNvPr id="5" name="Text Placeholder 4"/>
          <p:cNvSpPr>
            <a:spLocks noGrp="1"/>
          </p:cNvSpPr>
          <p:nvPr>
            <p:ph type="body" sz="quarter" idx="22"/>
          </p:nvPr>
        </p:nvSpPr>
        <p:spPr>
          <a:xfrm>
            <a:off x="203108" y="2672077"/>
            <a:ext cx="5327904" cy="3340608"/>
          </a:xfrm>
        </p:spPr>
        <p:txBody>
          <a:bodyPr/>
          <a:lstStyle/>
          <a:p>
            <a:pPr marL="0" indent="0" algn="r">
              <a:buNone/>
            </a:pPr>
            <a:r>
              <a:rPr lang="en-US" sz="2000" dirty="0">
                <a:solidFill>
                  <a:schemeClr val="bg1">
                    <a:lumMod val="85000"/>
                  </a:schemeClr>
                </a:solidFill>
              </a:rPr>
              <a:t>Fixed</a:t>
            </a:r>
          </a:p>
          <a:p>
            <a:pPr marL="0" indent="0" algn="r">
              <a:buNone/>
            </a:pPr>
            <a:r>
              <a:rPr lang="en-US" sz="2000" dirty="0">
                <a:solidFill>
                  <a:schemeClr val="bg1">
                    <a:lumMod val="85000"/>
                  </a:schemeClr>
                </a:solidFill>
              </a:rPr>
              <a:t>Most Recently Used</a:t>
            </a:r>
          </a:p>
          <a:p>
            <a:pPr marL="0" indent="0" algn="r">
              <a:buNone/>
            </a:pPr>
            <a:r>
              <a:rPr lang="en-US" sz="2000" dirty="0"/>
              <a:t>Round Robin</a:t>
            </a:r>
          </a:p>
        </p:txBody>
      </p:sp>
      <p:sp>
        <p:nvSpPr>
          <p:cNvPr id="2" name="Text Placeholder 1"/>
          <p:cNvSpPr>
            <a:spLocks noGrp="1"/>
          </p:cNvSpPr>
          <p:nvPr>
            <p:ph type="body" sz="quarter" idx="17"/>
          </p:nvPr>
        </p:nvSpPr>
        <p:spPr>
          <a:xfrm>
            <a:off x="203108" y="1767090"/>
            <a:ext cx="5325003" cy="746957"/>
          </a:xfrm>
        </p:spPr>
        <p:txBody>
          <a:bodyPr/>
          <a:lstStyle/>
          <a:p>
            <a:pPr algn="r"/>
            <a:r>
              <a:rPr lang="en-US" dirty="0"/>
              <a:t>Policy</a:t>
            </a:r>
          </a:p>
        </p:txBody>
      </p:sp>
      <p:sp>
        <p:nvSpPr>
          <p:cNvPr id="4" name="Title 3"/>
          <p:cNvSpPr>
            <a:spLocks noGrp="1"/>
          </p:cNvSpPr>
          <p:nvPr>
            <p:ph type="title"/>
          </p:nvPr>
        </p:nvSpPr>
        <p:spPr/>
        <p:txBody>
          <a:bodyPr/>
          <a:lstStyle/>
          <a:p>
            <a:r>
              <a:rPr lang="en-US" dirty="0"/>
              <a:t>Identify Available</a:t>
            </a:r>
            <a:br>
              <a:rPr lang="en-US" dirty="0"/>
            </a:br>
            <a:r>
              <a:rPr lang="en-US" dirty="0"/>
              <a:t>Storage Multi-pathing Policies</a:t>
            </a:r>
          </a:p>
        </p:txBody>
      </p:sp>
      <p:cxnSp>
        <p:nvCxnSpPr>
          <p:cNvPr id="8" name="Orange Line"/>
          <p:cNvCxnSpPr/>
          <p:nvPr/>
        </p:nvCxnSpPr>
        <p:spPr>
          <a:xfrm>
            <a:off x="5957949" y="2158758"/>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4599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a:t>
            </a:r>
          </a:p>
        </p:txBody>
      </p:sp>
      <p:sp>
        <p:nvSpPr>
          <p:cNvPr id="3" name="Text Placeholder 2"/>
          <p:cNvSpPr>
            <a:spLocks noGrp="1"/>
          </p:cNvSpPr>
          <p:nvPr>
            <p:ph type="body" sz="quarter" idx="10"/>
          </p:nvPr>
        </p:nvSpPr>
        <p:spPr/>
        <p:txBody>
          <a:bodyPr/>
          <a:lstStyle/>
          <a:p>
            <a:r>
              <a:rPr lang="en-US" dirty="0"/>
              <a:t>Grok vSphere RBAC</a:t>
            </a:r>
          </a:p>
        </p:txBody>
      </p:sp>
    </p:spTree>
    <p:extLst>
      <p:ext uri="{BB962C8B-B14F-4D97-AF65-F5344CB8AC3E}">
        <p14:creationId xmlns:p14="http://schemas.microsoft.com/office/powerpoint/2010/main" val="5857900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#19</a:t>
            </a:r>
          </a:p>
        </p:txBody>
      </p:sp>
      <p:sp>
        <p:nvSpPr>
          <p:cNvPr id="3" name="Text Placeholder 2"/>
          <p:cNvSpPr>
            <a:spLocks noGrp="1"/>
          </p:cNvSpPr>
          <p:nvPr>
            <p:ph type="body" sz="quarter" idx="10"/>
          </p:nvPr>
        </p:nvSpPr>
        <p:spPr/>
        <p:txBody>
          <a:bodyPr/>
          <a:lstStyle/>
          <a:p>
            <a:r>
              <a:rPr lang="en-US" dirty="0"/>
              <a:t>Grok vSphere’s</a:t>
            </a:r>
            <a:br>
              <a:rPr lang="en-US" dirty="0"/>
            </a:br>
            <a:r>
              <a:rPr lang="en-US" dirty="0"/>
              <a:t>Pluggable Storage Architecture</a:t>
            </a:r>
          </a:p>
        </p:txBody>
      </p:sp>
    </p:spTree>
    <p:extLst>
      <p:ext uri="{BB962C8B-B14F-4D97-AF65-F5344CB8AC3E}">
        <p14:creationId xmlns:p14="http://schemas.microsoft.com/office/powerpoint/2010/main" val="16358200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Identify Features</a:t>
            </a:r>
            <a:br>
              <a:rPr lang="en-US" dirty="0"/>
            </a:br>
            <a:r>
              <a:rPr lang="en-US" dirty="0"/>
              <a:t>of Pluggable Storage Architecture</a:t>
            </a:r>
          </a:p>
        </p:txBody>
      </p:sp>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Tree>
    <p:extLst>
      <p:ext uri="{BB962C8B-B14F-4D97-AF65-F5344CB8AC3E}">
        <p14:creationId xmlns:p14="http://schemas.microsoft.com/office/powerpoint/2010/main" val="16480248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p:bldP spid="14" grpId="0"/>
      <p:bldP spid="15" grpId="0" animBg="1"/>
      <p:bldP spid="17" grpId="0" animBg="1"/>
      <p:bldP spid="18" grpId="0"/>
      <p:bldP spid="19" grpId="0"/>
      <p:bldP spid="20" grpId="0"/>
      <p:bldP spid="2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Identify Features</a:t>
            </a:r>
            <a:br>
              <a:rPr lang="en-US" dirty="0"/>
            </a:br>
            <a:r>
              <a:rPr lang="en-US" dirty="0"/>
              <a:t>of Pluggable Storage Architecture</a:t>
            </a:r>
          </a:p>
        </p:txBody>
      </p:sp>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
        <p:nvSpPr>
          <p:cNvPr id="22" name="Flowchart: Magnetic Disk 21"/>
          <p:cNvSpPr/>
          <p:nvPr/>
        </p:nvSpPr>
        <p:spPr>
          <a:xfrm>
            <a:off x="6607984" y="6116211"/>
            <a:ext cx="1016000" cy="647700"/>
          </a:xfrm>
          <a:prstGeom prst="flowChartMagneticDisk">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4" name="Rectangle 23"/>
          <p:cNvSpPr/>
          <p:nvPr/>
        </p:nvSpPr>
        <p:spPr>
          <a:xfrm>
            <a:off x="537029" y="159657"/>
            <a:ext cx="11306628" cy="1595979"/>
          </a:xfrm>
          <a:prstGeom prst="rect">
            <a:avLst/>
          </a:prstGeom>
          <a:solidFill>
            <a:schemeClr val="bg1">
              <a:alpha val="9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23" name="Picture 22"/>
          <p:cNvPicPr>
            <a:picLocks noChangeAspect="1"/>
          </p:cNvPicPr>
          <p:nvPr/>
        </p:nvPicPr>
        <p:blipFill>
          <a:blip r:embed="rId2"/>
          <a:stretch>
            <a:fillRect/>
          </a:stretch>
        </p:blipFill>
        <p:spPr>
          <a:xfrm>
            <a:off x="6784486" y="667940"/>
            <a:ext cx="662996" cy="1027170"/>
          </a:xfrm>
          <a:prstGeom prst="rect">
            <a:avLst/>
          </a:prstGeom>
        </p:spPr>
      </p:pic>
      <p:cxnSp>
        <p:nvCxnSpPr>
          <p:cNvPr id="27" name="Straight Arrow Connector 26"/>
          <p:cNvCxnSpPr/>
          <p:nvPr/>
        </p:nvCxnSpPr>
        <p:spPr>
          <a:xfrm>
            <a:off x="7123426" y="1891423"/>
            <a:ext cx="695586" cy="1601362"/>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487124" y="1884610"/>
            <a:ext cx="628860" cy="1608175"/>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7221579" y="4954170"/>
            <a:ext cx="460461" cy="1068435"/>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619696" y="5062910"/>
            <a:ext cx="480646" cy="966063"/>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061277" y="5007440"/>
            <a:ext cx="533668" cy="1079146"/>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456507" y="5007440"/>
            <a:ext cx="495496" cy="1021533"/>
          </a:xfrm>
          <a:prstGeom prst="straightConnector1">
            <a:avLst/>
          </a:prstGeom>
          <a:ln w="88900">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720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00"/>
                                        <p:tgtEl>
                                          <p:spTgt spid="28"/>
                                        </p:tgtEl>
                                      </p:cBhvr>
                                    </p:animEffect>
                                  </p:childTnLst>
                                </p:cTn>
                              </p:par>
                            </p:childTnLst>
                          </p:cTn>
                        </p:par>
                        <p:par>
                          <p:cTn id="18" fill="hold">
                            <p:stCondLst>
                              <p:cond delay="200"/>
                            </p:stCondLst>
                            <p:childTnLst>
                              <p:par>
                                <p:cTn id="19" presetID="10"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200"/>
                                        <p:tgtEl>
                                          <p:spTgt spid="37"/>
                                        </p:tgtEl>
                                      </p:cBhvr>
                                    </p:animEffect>
                                  </p:childTnLst>
                                </p:cTn>
                              </p:par>
                            </p:childTnLst>
                          </p:cTn>
                        </p:par>
                        <p:par>
                          <p:cTn id="22" fill="hold">
                            <p:stCondLst>
                              <p:cond delay="4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
                                        <p:tgtEl>
                                          <p:spTgt spid="39"/>
                                        </p:tgtEl>
                                      </p:cBhvr>
                                    </p:animEffect>
                                  </p:childTnLst>
                                </p:cTn>
                              </p:par>
                            </p:childTnLst>
                          </p:cTn>
                        </p:par>
                        <p:par>
                          <p:cTn id="26" fill="hold">
                            <p:stCondLst>
                              <p:cond delay="600"/>
                            </p:stCondLst>
                            <p:childTnLst>
                              <p:par>
                                <p:cTn id="27" presetID="19" presetClass="emph" presetSubtype="0" fill="hold" grpId="1" nodeType="afterEffect">
                                  <p:stCondLst>
                                    <p:cond delay="0"/>
                                  </p:stCondLst>
                                  <p:childTnLst>
                                    <p:animClr clrSpc="rgb" dir="cw">
                                      <p:cBhvr override="childStyle">
                                        <p:cTn id="28" dur="200" fill="hold"/>
                                        <p:tgtEl>
                                          <p:spTgt spid="22"/>
                                        </p:tgtEl>
                                        <p:attrNameLst>
                                          <p:attrName>style.color</p:attrName>
                                        </p:attrNameLst>
                                      </p:cBhvr>
                                      <p:to>
                                        <a:schemeClr val="accent1"/>
                                      </p:to>
                                    </p:animClr>
                                    <p:animClr clrSpc="rgb" dir="cw">
                                      <p:cBhvr>
                                        <p:cTn id="29" dur="200" fill="hold"/>
                                        <p:tgtEl>
                                          <p:spTgt spid="22"/>
                                        </p:tgtEl>
                                        <p:attrNameLst>
                                          <p:attrName>fillcolor</p:attrName>
                                        </p:attrNameLst>
                                      </p:cBhvr>
                                      <p:to>
                                        <a:schemeClr val="accent1"/>
                                      </p:to>
                                    </p:animClr>
                                    <p:set>
                                      <p:cBhvr>
                                        <p:cTn id="30" dur="200" fill="hold"/>
                                        <p:tgtEl>
                                          <p:spTgt spid="22"/>
                                        </p:tgtEl>
                                        <p:attrNameLst>
                                          <p:attrName>fill.type</p:attrName>
                                        </p:attrNameLst>
                                      </p:cBhvr>
                                      <p:to>
                                        <p:strVal val="solid"/>
                                      </p:to>
                                    </p:set>
                                    <p:set>
                                      <p:cBhvr>
                                        <p:cTn id="31" dur="200" fill="hold"/>
                                        <p:tgtEl>
                                          <p:spTgt spid="22"/>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200"/>
                                        <p:tgtEl>
                                          <p:spTgt spid="28"/>
                                        </p:tgtEl>
                                      </p:cBhvr>
                                    </p:animEffect>
                                    <p:set>
                                      <p:cBhvr>
                                        <p:cTn id="36" dur="1" fill="hold">
                                          <p:stCondLst>
                                            <p:cond delay="199"/>
                                          </p:stCondLst>
                                        </p:cTn>
                                        <p:tgtEl>
                                          <p:spTgt spid="28"/>
                                        </p:tgtEl>
                                        <p:attrNameLst>
                                          <p:attrName>style.visibility</p:attrName>
                                        </p:attrNameLst>
                                      </p:cBhvr>
                                      <p:to>
                                        <p:strVal val="hidden"/>
                                      </p:to>
                                    </p:set>
                                  </p:childTnLst>
                                </p:cTn>
                              </p:par>
                            </p:childTnLst>
                          </p:cTn>
                        </p:par>
                        <p:par>
                          <p:cTn id="37" fill="hold">
                            <p:stCondLst>
                              <p:cond delay="200"/>
                            </p:stCondLst>
                            <p:childTnLst>
                              <p:par>
                                <p:cTn id="38" presetID="10" presetClass="exit" presetSubtype="0" fill="hold" nodeType="afterEffect">
                                  <p:stCondLst>
                                    <p:cond delay="0"/>
                                  </p:stCondLst>
                                  <p:childTnLst>
                                    <p:animEffect transition="out" filter="fade">
                                      <p:cBhvr>
                                        <p:cTn id="39" dur="200"/>
                                        <p:tgtEl>
                                          <p:spTgt spid="37"/>
                                        </p:tgtEl>
                                      </p:cBhvr>
                                    </p:animEffect>
                                    <p:set>
                                      <p:cBhvr>
                                        <p:cTn id="40" dur="1" fill="hold">
                                          <p:stCondLst>
                                            <p:cond delay="199"/>
                                          </p:stCondLst>
                                        </p:cTn>
                                        <p:tgtEl>
                                          <p:spTgt spid="37"/>
                                        </p:tgtEl>
                                        <p:attrNameLst>
                                          <p:attrName>style.visibility</p:attrName>
                                        </p:attrNameLst>
                                      </p:cBhvr>
                                      <p:to>
                                        <p:strVal val="hidden"/>
                                      </p:to>
                                    </p:set>
                                  </p:childTnLst>
                                </p:cTn>
                              </p:par>
                            </p:childTnLst>
                          </p:cTn>
                        </p:par>
                        <p:par>
                          <p:cTn id="41" fill="hold">
                            <p:stCondLst>
                              <p:cond delay="400"/>
                            </p:stCondLst>
                            <p:childTnLst>
                              <p:par>
                                <p:cTn id="42" presetID="10" presetClass="exit" presetSubtype="0" fill="hold" nodeType="afterEffect">
                                  <p:stCondLst>
                                    <p:cond delay="0"/>
                                  </p:stCondLst>
                                  <p:childTnLst>
                                    <p:animEffect transition="out" filter="fade">
                                      <p:cBhvr>
                                        <p:cTn id="43" dur="200"/>
                                        <p:tgtEl>
                                          <p:spTgt spid="39"/>
                                        </p:tgtEl>
                                      </p:cBhvr>
                                    </p:animEffect>
                                    <p:set>
                                      <p:cBhvr>
                                        <p:cTn id="44" dur="1" fill="hold">
                                          <p:stCondLst>
                                            <p:cond delay="199"/>
                                          </p:stCondLst>
                                        </p:cTn>
                                        <p:tgtEl>
                                          <p:spTgt spid="39"/>
                                        </p:tgtEl>
                                        <p:attrNameLst>
                                          <p:attrName>style.visibility</p:attrName>
                                        </p:attrNameLst>
                                      </p:cBhvr>
                                      <p:to>
                                        <p:strVal val="hidden"/>
                                      </p:to>
                                    </p:set>
                                  </p:childTnLst>
                                </p:cTn>
                              </p:par>
                            </p:childTnLst>
                          </p:cTn>
                        </p:par>
                        <p:par>
                          <p:cTn id="45" fill="hold">
                            <p:stCondLst>
                              <p:cond delay="6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
                                        <p:tgtEl>
                                          <p:spTgt spid="27"/>
                                        </p:tgtEl>
                                      </p:cBhvr>
                                    </p:animEffect>
                                  </p:childTnLst>
                                </p:cTn>
                              </p:par>
                            </p:childTnLst>
                          </p:cTn>
                        </p:par>
                        <p:par>
                          <p:cTn id="49" fill="hold">
                            <p:stCondLst>
                              <p:cond delay="8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00"/>
                                        <p:tgtEl>
                                          <p:spTgt spid="3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2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Determine the Effect</a:t>
            </a:r>
            <a:br>
              <a:rPr lang="en-US" dirty="0"/>
            </a:br>
            <a:r>
              <a:rPr lang="en-US" dirty="0"/>
              <a:t>of Changing the PSP and SATP</a:t>
            </a:r>
          </a:p>
        </p:txBody>
      </p:sp>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Tree>
    <p:extLst>
      <p:ext uri="{BB962C8B-B14F-4D97-AF65-F5344CB8AC3E}">
        <p14:creationId xmlns:p14="http://schemas.microsoft.com/office/powerpoint/2010/main" val="1476719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 name="Rectangle 1"/>
          <p:cNvSpPr/>
          <p:nvPr/>
        </p:nvSpPr>
        <p:spPr>
          <a:xfrm>
            <a:off x="1194816" y="2083934"/>
            <a:ext cx="9899904" cy="3950208"/>
          </a:xfrm>
          <a:prstGeom prst="rect">
            <a:avLst/>
          </a:prstGeom>
          <a:solidFill>
            <a:schemeClr val="bg1">
              <a:alpha val="9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Determine the Effect</a:t>
            </a:r>
            <a:br>
              <a:rPr lang="en-US" dirty="0"/>
            </a:br>
            <a:r>
              <a:rPr lang="en-US" dirty="0"/>
              <a:t>of Changing the PSP and SATP</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
        <p:nvSpPr>
          <p:cNvPr id="3" name="Left Brace 2"/>
          <p:cNvSpPr/>
          <p:nvPr/>
        </p:nvSpPr>
        <p:spPr>
          <a:xfrm>
            <a:off x="7019922" y="2392681"/>
            <a:ext cx="545493" cy="3769926"/>
          </a:xfrm>
          <a:prstGeom prst="lef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ight Brace 3"/>
          <p:cNvSpPr/>
          <p:nvPr/>
        </p:nvSpPr>
        <p:spPr>
          <a:xfrm>
            <a:off x="3493281" y="3633856"/>
            <a:ext cx="621792" cy="1373584"/>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679474" y="2430984"/>
            <a:ext cx="2648417" cy="3693319"/>
          </a:xfrm>
          <a:prstGeom prst="rect">
            <a:avLst/>
          </a:prstGeom>
          <a:noFill/>
        </p:spPr>
        <p:txBody>
          <a:bodyPr wrap="none" rtlCol="0">
            <a:spAutoFit/>
          </a:bodyPr>
          <a:lstStyle/>
          <a:p>
            <a:r>
              <a:rPr lang="en-US" dirty="0"/>
              <a:t>VMW_SATP_MSA</a:t>
            </a:r>
          </a:p>
          <a:p>
            <a:r>
              <a:rPr lang="en-US" dirty="0"/>
              <a:t>VMW_SATP_ALUA</a:t>
            </a:r>
          </a:p>
          <a:p>
            <a:r>
              <a:rPr lang="en-US" dirty="0"/>
              <a:t>VMW_SATP_DEFAULT_AP</a:t>
            </a:r>
          </a:p>
          <a:p>
            <a:r>
              <a:rPr lang="en-US" dirty="0"/>
              <a:t>VMW_SATP_SVC</a:t>
            </a:r>
          </a:p>
          <a:p>
            <a:r>
              <a:rPr lang="en-US" dirty="0"/>
              <a:t>VMW_SATP_EQL</a:t>
            </a:r>
          </a:p>
          <a:p>
            <a:r>
              <a:rPr lang="en-US" dirty="0"/>
              <a:t>VMW_SATP_INV</a:t>
            </a:r>
          </a:p>
          <a:p>
            <a:r>
              <a:rPr lang="en-US" dirty="0"/>
              <a:t>VMW_SATP_EVA</a:t>
            </a:r>
          </a:p>
          <a:p>
            <a:r>
              <a:rPr lang="en-US" dirty="0"/>
              <a:t>VMW_SATP_ALUA_CX</a:t>
            </a:r>
          </a:p>
          <a:p>
            <a:r>
              <a:rPr lang="en-US" dirty="0"/>
              <a:t>VMW_SATP_SYMM</a:t>
            </a:r>
          </a:p>
          <a:p>
            <a:r>
              <a:rPr lang="en-US" dirty="0"/>
              <a:t>VMW_SATP_CX</a:t>
            </a:r>
          </a:p>
          <a:p>
            <a:r>
              <a:rPr lang="en-US" dirty="0"/>
              <a:t>VMW_SATP_LSI</a:t>
            </a:r>
          </a:p>
          <a:p>
            <a:r>
              <a:rPr lang="en-US" dirty="0"/>
              <a:t>VMW_SATP_DEFAULT_AA</a:t>
            </a:r>
          </a:p>
          <a:p>
            <a:r>
              <a:rPr lang="en-US" dirty="0"/>
              <a:t>VMW_SATP_LOCAL</a:t>
            </a:r>
          </a:p>
        </p:txBody>
      </p:sp>
      <p:sp>
        <p:nvSpPr>
          <p:cNvPr id="22" name="TextBox 21"/>
          <p:cNvSpPr txBox="1"/>
          <p:nvPr/>
        </p:nvSpPr>
        <p:spPr>
          <a:xfrm>
            <a:off x="1651705" y="3815978"/>
            <a:ext cx="1851789" cy="923330"/>
          </a:xfrm>
          <a:prstGeom prst="rect">
            <a:avLst/>
          </a:prstGeom>
          <a:noFill/>
        </p:spPr>
        <p:txBody>
          <a:bodyPr wrap="none" rtlCol="0">
            <a:spAutoFit/>
          </a:bodyPr>
          <a:lstStyle/>
          <a:p>
            <a:r>
              <a:rPr lang="en-US" dirty="0"/>
              <a:t>VMW_PSP_MRU</a:t>
            </a:r>
          </a:p>
          <a:p>
            <a:r>
              <a:rPr lang="en-US" dirty="0"/>
              <a:t>WMV_PSP_RR</a:t>
            </a:r>
          </a:p>
          <a:p>
            <a:r>
              <a:rPr lang="en-US" dirty="0"/>
              <a:t>WMV_PSP_FIXED</a:t>
            </a:r>
          </a:p>
        </p:txBody>
      </p:sp>
      <p:sp>
        <p:nvSpPr>
          <p:cNvPr id="6" name="TextBox 5"/>
          <p:cNvSpPr txBox="1"/>
          <p:nvPr/>
        </p:nvSpPr>
        <p:spPr>
          <a:xfrm>
            <a:off x="5795626" y="5286747"/>
            <a:ext cx="928396" cy="1200329"/>
          </a:xfrm>
          <a:prstGeom prst="rect">
            <a:avLst/>
          </a:prstGeom>
          <a:noFill/>
        </p:spPr>
        <p:txBody>
          <a:bodyPr wrap="none" rtlCol="0">
            <a:spAutoFit/>
          </a:bodyPr>
          <a:lstStyle/>
          <a:p>
            <a:pPr algn="ctr"/>
            <a:r>
              <a:rPr lang="en-US" dirty="0"/>
              <a:t>Storage</a:t>
            </a:r>
          </a:p>
          <a:p>
            <a:pPr algn="ctr"/>
            <a:r>
              <a:rPr lang="en-US" dirty="0"/>
              <a:t>Array</a:t>
            </a:r>
          </a:p>
          <a:p>
            <a:pPr algn="ctr"/>
            <a:r>
              <a:rPr lang="en-US" dirty="0"/>
              <a:t>Type</a:t>
            </a:r>
          </a:p>
          <a:p>
            <a:pPr algn="ctr"/>
            <a:r>
              <a:rPr lang="en-US" dirty="0"/>
              <a:t>Plug-in</a:t>
            </a:r>
          </a:p>
        </p:txBody>
      </p:sp>
      <p:sp>
        <p:nvSpPr>
          <p:cNvPr id="23" name="TextBox 22"/>
          <p:cNvSpPr txBox="1"/>
          <p:nvPr/>
        </p:nvSpPr>
        <p:spPr>
          <a:xfrm>
            <a:off x="4323876" y="5291213"/>
            <a:ext cx="1078757" cy="923330"/>
          </a:xfrm>
          <a:prstGeom prst="rect">
            <a:avLst/>
          </a:prstGeom>
          <a:noFill/>
        </p:spPr>
        <p:txBody>
          <a:bodyPr wrap="none" rtlCol="0">
            <a:spAutoFit/>
          </a:bodyPr>
          <a:lstStyle/>
          <a:p>
            <a:pPr algn="ctr"/>
            <a:r>
              <a:rPr lang="en-US" dirty="0"/>
              <a:t>Path</a:t>
            </a:r>
            <a:br>
              <a:rPr lang="en-US" dirty="0"/>
            </a:br>
            <a:r>
              <a:rPr lang="en-US" dirty="0"/>
              <a:t>Selection</a:t>
            </a:r>
            <a:br>
              <a:rPr lang="en-US" dirty="0"/>
            </a:br>
            <a:r>
              <a:rPr lang="en-US" dirty="0"/>
              <a:t>Plug-in</a:t>
            </a:r>
          </a:p>
        </p:txBody>
      </p:sp>
      <p:sp>
        <p:nvSpPr>
          <p:cNvPr id="9" name="Rectangle 8"/>
          <p:cNvSpPr/>
          <p:nvPr/>
        </p:nvSpPr>
        <p:spPr>
          <a:xfrm>
            <a:off x="10327891" y="2227783"/>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Storage</a:t>
            </a:r>
          </a:p>
        </p:txBody>
      </p:sp>
      <p:sp>
        <p:nvSpPr>
          <p:cNvPr id="24" name="Rectangle 23"/>
          <p:cNvSpPr/>
          <p:nvPr/>
        </p:nvSpPr>
        <p:spPr>
          <a:xfrm>
            <a:off x="352018" y="2202556"/>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Multi-pathing</a:t>
            </a:r>
            <a:br>
              <a:rPr lang="en-US" dirty="0">
                <a:solidFill>
                  <a:schemeClr val="bg1"/>
                </a:solidFill>
              </a:rPr>
            </a:br>
            <a:r>
              <a:rPr lang="en-US" dirty="0">
                <a:solidFill>
                  <a:schemeClr val="bg1"/>
                </a:solidFill>
              </a:rPr>
              <a:t>Policies</a:t>
            </a:r>
          </a:p>
        </p:txBody>
      </p:sp>
    </p:spTree>
    <p:extLst>
      <p:ext uri="{BB962C8B-B14F-4D97-AF65-F5344CB8AC3E}">
        <p14:creationId xmlns:p14="http://schemas.microsoft.com/office/powerpoint/2010/main" val="4020892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
                                        <p:tgtEl>
                                          <p:spTgt spid="3"/>
                                        </p:tgtEl>
                                      </p:cBhvr>
                                    </p:animEffect>
                                  </p:childTnLst>
                                </p:cTn>
                              </p:par>
                            </p:childTnLst>
                          </p:cTn>
                        </p:par>
                        <p:par>
                          <p:cTn id="13" fill="hold">
                            <p:stCondLst>
                              <p:cond delay="2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200"/>
                                        <p:tgtEl>
                                          <p:spTgt spid="4"/>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2" grpId="0"/>
      <p:bldP spid="6" grpId="0"/>
      <p:bldP spid="23" grpId="0"/>
      <p:bldP spid="9" grpId="0" animBg="1"/>
      <p:bldP spid="2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 name="Rectangle 1"/>
          <p:cNvSpPr/>
          <p:nvPr/>
        </p:nvSpPr>
        <p:spPr>
          <a:xfrm>
            <a:off x="1194816" y="2083934"/>
            <a:ext cx="9899904" cy="3950208"/>
          </a:xfrm>
          <a:prstGeom prst="rect">
            <a:avLst/>
          </a:prstGeom>
          <a:solidFill>
            <a:schemeClr val="bg1">
              <a:alpha val="9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Determine the Effect</a:t>
            </a:r>
            <a:br>
              <a:rPr lang="en-US" dirty="0"/>
            </a:br>
            <a:r>
              <a:rPr lang="en-US" dirty="0"/>
              <a:t>of Changing the PSP and SATP</a:t>
            </a: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
        <p:nvSpPr>
          <p:cNvPr id="3" name="Left Brace 2"/>
          <p:cNvSpPr/>
          <p:nvPr/>
        </p:nvSpPr>
        <p:spPr>
          <a:xfrm>
            <a:off x="7019922" y="2392681"/>
            <a:ext cx="545493" cy="3769926"/>
          </a:xfrm>
          <a:prstGeom prst="lef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ight Brace 3"/>
          <p:cNvSpPr/>
          <p:nvPr/>
        </p:nvSpPr>
        <p:spPr>
          <a:xfrm>
            <a:off x="3493281" y="3633856"/>
            <a:ext cx="621792" cy="1373584"/>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679474" y="2430984"/>
            <a:ext cx="2648417" cy="3693319"/>
          </a:xfrm>
          <a:prstGeom prst="rect">
            <a:avLst/>
          </a:prstGeom>
          <a:noFill/>
        </p:spPr>
        <p:txBody>
          <a:bodyPr wrap="none" rtlCol="0">
            <a:spAutoFit/>
          </a:bodyPr>
          <a:lstStyle/>
          <a:p>
            <a:r>
              <a:rPr lang="en-US" dirty="0"/>
              <a:t>VMW_SATP_MSA</a:t>
            </a:r>
          </a:p>
          <a:p>
            <a:r>
              <a:rPr lang="en-US" dirty="0"/>
              <a:t>VMW_SATP_ALUA</a:t>
            </a:r>
          </a:p>
          <a:p>
            <a:r>
              <a:rPr lang="en-US" dirty="0"/>
              <a:t>VMW_SATP_DEFAULT_AP</a:t>
            </a:r>
          </a:p>
          <a:p>
            <a:r>
              <a:rPr lang="en-US" dirty="0"/>
              <a:t>VMW_SATP_SVC</a:t>
            </a:r>
          </a:p>
          <a:p>
            <a:r>
              <a:rPr lang="en-US" dirty="0"/>
              <a:t>VMW_SATP_EQL</a:t>
            </a:r>
          </a:p>
          <a:p>
            <a:r>
              <a:rPr lang="en-US" dirty="0"/>
              <a:t>VMW_SATP_INV</a:t>
            </a:r>
          </a:p>
          <a:p>
            <a:r>
              <a:rPr lang="en-US" dirty="0"/>
              <a:t>VMW_SATP_EVA</a:t>
            </a:r>
          </a:p>
          <a:p>
            <a:r>
              <a:rPr lang="en-US" dirty="0"/>
              <a:t>VMW_SATP_ALUA_CX</a:t>
            </a:r>
          </a:p>
          <a:p>
            <a:r>
              <a:rPr lang="en-US" dirty="0"/>
              <a:t>VMW_SATP_SYMM</a:t>
            </a:r>
          </a:p>
          <a:p>
            <a:r>
              <a:rPr lang="en-US" dirty="0"/>
              <a:t>VMW_SATP_CX</a:t>
            </a:r>
          </a:p>
          <a:p>
            <a:r>
              <a:rPr lang="en-US" dirty="0"/>
              <a:t>VMW_SATP_LSI</a:t>
            </a:r>
          </a:p>
          <a:p>
            <a:r>
              <a:rPr lang="en-US" dirty="0"/>
              <a:t>VMW_SATP_DEFAULT_AA</a:t>
            </a:r>
          </a:p>
          <a:p>
            <a:r>
              <a:rPr lang="en-US" dirty="0"/>
              <a:t>VMW_SATP_LOCAL</a:t>
            </a:r>
          </a:p>
        </p:txBody>
      </p:sp>
      <p:sp>
        <p:nvSpPr>
          <p:cNvPr id="22" name="TextBox 21"/>
          <p:cNvSpPr txBox="1"/>
          <p:nvPr/>
        </p:nvSpPr>
        <p:spPr>
          <a:xfrm>
            <a:off x="1651705" y="3815978"/>
            <a:ext cx="1851789" cy="923330"/>
          </a:xfrm>
          <a:prstGeom prst="rect">
            <a:avLst/>
          </a:prstGeom>
          <a:noFill/>
        </p:spPr>
        <p:txBody>
          <a:bodyPr wrap="none" rtlCol="0">
            <a:spAutoFit/>
          </a:bodyPr>
          <a:lstStyle/>
          <a:p>
            <a:r>
              <a:rPr lang="en-US" dirty="0"/>
              <a:t>VMW_PSP_MRU</a:t>
            </a:r>
          </a:p>
          <a:p>
            <a:r>
              <a:rPr lang="en-US" dirty="0"/>
              <a:t>WMV_PSP_RR</a:t>
            </a:r>
          </a:p>
          <a:p>
            <a:r>
              <a:rPr lang="en-US" dirty="0"/>
              <a:t>WMV_PSP_FIXED</a:t>
            </a:r>
          </a:p>
        </p:txBody>
      </p:sp>
      <p:sp>
        <p:nvSpPr>
          <p:cNvPr id="6" name="TextBox 5"/>
          <p:cNvSpPr txBox="1"/>
          <p:nvPr/>
        </p:nvSpPr>
        <p:spPr>
          <a:xfrm>
            <a:off x="5795626" y="5286747"/>
            <a:ext cx="928396" cy="1200329"/>
          </a:xfrm>
          <a:prstGeom prst="rect">
            <a:avLst/>
          </a:prstGeom>
          <a:noFill/>
        </p:spPr>
        <p:txBody>
          <a:bodyPr wrap="none" rtlCol="0">
            <a:spAutoFit/>
          </a:bodyPr>
          <a:lstStyle/>
          <a:p>
            <a:pPr algn="ctr"/>
            <a:r>
              <a:rPr lang="en-US" dirty="0"/>
              <a:t>Storage</a:t>
            </a:r>
          </a:p>
          <a:p>
            <a:pPr algn="ctr"/>
            <a:r>
              <a:rPr lang="en-US" dirty="0"/>
              <a:t>Array</a:t>
            </a:r>
          </a:p>
          <a:p>
            <a:pPr algn="ctr"/>
            <a:r>
              <a:rPr lang="en-US" dirty="0"/>
              <a:t>Type</a:t>
            </a:r>
          </a:p>
          <a:p>
            <a:pPr algn="ctr"/>
            <a:r>
              <a:rPr lang="en-US" dirty="0"/>
              <a:t>Plug-in</a:t>
            </a:r>
          </a:p>
        </p:txBody>
      </p:sp>
      <p:sp>
        <p:nvSpPr>
          <p:cNvPr id="23" name="TextBox 22"/>
          <p:cNvSpPr txBox="1"/>
          <p:nvPr/>
        </p:nvSpPr>
        <p:spPr>
          <a:xfrm>
            <a:off x="4323876" y="5291213"/>
            <a:ext cx="1078757" cy="923330"/>
          </a:xfrm>
          <a:prstGeom prst="rect">
            <a:avLst/>
          </a:prstGeom>
          <a:noFill/>
        </p:spPr>
        <p:txBody>
          <a:bodyPr wrap="none" rtlCol="0">
            <a:spAutoFit/>
          </a:bodyPr>
          <a:lstStyle/>
          <a:p>
            <a:pPr algn="ctr"/>
            <a:r>
              <a:rPr lang="en-US" dirty="0"/>
              <a:t>Path</a:t>
            </a:r>
            <a:br>
              <a:rPr lang="en-US" dirty="0"/>
            </a:br>
            <a:r>
              <a:rPr lang="en-US" dirty="0"/>
              <a:t>Selection</a:t>
            </a:r>
            <a:br>
              <a:rPr lang="en-US" dirty="0"/>
            </a:br>
            <a:r>
              <a:rPr lang="en-US" dirty="0"/>
              <a:t>Plug-in</a:t>
            </a:r>
          </a:p>
        </p:txBody>
      </p:sp>
      <p:sp>
        <p:nvSpPr>
          <p:cNvPr id="9" name="Rectangle 8"/>
          <p:cNvSpPr/>
          <p:nvPr/>
        </p:nvSpPr>
        <p:spPr>
          <a:xfrm>
            <a:off x="10327891" y="2227783"/>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Storage</a:t>
            </a:r>
          </a:p>
        </p:txBody>
      </p:sp>
      <p:sp>
        <p:nvSpPr>
          <p:cNvPr id="24" name="Rectangle 23"/>
          <p:cNvSpPr/>
          <p:nvPr/>
        </p:nvSpPr>
        <p:spPr>
          <a:xfrm>
            <a:off x="352018" y="2202556"/>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Multi-pathing</a:t>
            </a:r>
            <a:br>
              <a:rPr lang="en-US" dirty="0">
                <a:solidFill>
                  <a:schemeClr val="bg1"/>
                </a:solidFill>
              </a:rPr>
            </a:br>
            <a:r>
              <a:rPr lang="en-US" dirty="0">
                <a:solidFill>
                  <a:schemeClr val="bg1"/>
                </a:solidFill>
              </a:rPr>
              <a:t>Policies</a:t>
            </a:r>
          </a:p>
        </p:txBody>
      </p:sp>
    </p:spTree>
    <p:extLst>
      <p:ext uri="{BB962C8B-B14F-4D97-AF65-F5344CB8AC3E}">
        <p14:creationId xmlns:p14="http://schemas.microsoft.com/office/powerpoint/2010/main" val="325034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534332" y="2196087"/>
            <a:ext cx="9236990" cy="342512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10" name="Rounded Rectangle 9"/>
          <p:cNvSpPr/>
          <p:nvPr/>
        </p:nvSpPr>
        <p:spPr>
          <a:xfrm>
            <a:off x="1812728" y="2689448"/>
            <a:ext cx="8680197" cy="2655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bg1"/>
              </a:solidFill>
            </a:endParaRPr>
          </a:p>
        </p:txBody>
      </p:sp>
      <p:sp>
        <p:nvSpPr>
          <p:cNvPr id="12" name="Rounded Rectangle 11"/>
          <p:cNvSpPr/>
          <p:nvPr/>
        </p:nvSpPr>
        <p:spPr>
          <a:xfrm>
            <a:off x="7293963"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3" name="TextBox 12"/>
          <p:cNvSpPr txBox="1"/>
          <p:nvPr/>
        </p:nvSpPr>
        <p:spPr>
          <a:xfrm>
            <a:off x="2340244" y="2227783"/>
            <a:ext cx="1400961" cy="461665"/>
          </a:xfrm>
          <a:prstGeom prst="rect">
            <a:avLst/>
          </a:prstGeom>
          <a:noFill/>
        </p:spPr>
        <p:txBody>
          <a:bodyPr wrap="none" rtlCol="0">
            <a:spAutoFit/>
          </a:bodyPr>
          <a:lstStyle/>
          <a:p>
            <a:r>
              <a:rPr lang="en-US" sz="2400" dirty="0" err="1"/>
              <a:t>VMkernel</a:t>
            </a:r>
            <a:endParaRPr lang="en-US" sz="2400" dirty="0"/>
          </a:p>
        </p:txBody>
      </p:sp>
      <p:sp>
        <p:nvSpPr>
          <p:cNvPr id="14" name="TextBox 13"/>
          <p:cNvSpPr txBox="1"/>
          <p:nvPr/>
        </p:nvSpPr>
        <p:spPr>
          <a:xfrm>
            <a:off x="2067308" y="3372246"/>
            <a:ext cx="1773114" cy="1200329"/>
          </a:xfrm>
          <a:prstGeom prst="rect">
            <a:avLst/>
          </a:prstGeom>
          <a:noFill/>
        </p:spPr>
        <p:txBody>
          <a:bodyPr wrap="none" rtlCol="0">
            <a:spAutoFit/>
          </a:bodyPr>
          <a:lstStyle/>
          <a:p>
            <a:pPr algn="r"/>
            <a:r>
              <a:rPr lang="en-US" sz="2400" dirty="0"/>
              <a:t>Pluggable</a:t>
            </a:r>
            <a:br>
              <a:rPr lang="en-US" sz="2400" dirty="0"/>
            </a:br>
            <a:r>
              <a:rPr lang="en-US" sz="2400" dirty="0"/>
              <a:t>Storage</a:t>
            </a:r>
            <a:br>
              <a:rPr lang="en-US" sz="2400" dirty="0"/>
            </a:br>
            <a:r>
              <a:rPr lang="en-US" sz="2400" dirty="0"/>
              <a:t>Architecture</a:t>
            </a:r>
          </a:p>
        </p:txBody>
      </p:sp>
      <p:sp>
        <p:nvSpPr>
          <p:cNvPr id="19" name="TextBox 18"/>
          <p:cNvSpPr txBox="1"/>
          <p:nvPr/>
        </p:nvSpPr>
        <p:spPr>
          <a:xfrm>
            <a:off x="8325020" y="3110785"/>
            <a:ext cx="854721" cy="523220"/>
          </a:xfrm>
          <a:prstGeom prst="rect">
            <a:avLst/>
          </a:prstGeom>
          <a:noFill/>
        </p:spPr>
        <p:txBody>
          <a:bodyPr wrap="none" rtlCol="0">
            <a:spAutoFit/>
          </a:bodyPr>
          <a:lstStyle/>
          <a:p>
            <a:r>
              <a:rPr lang="en-US" sz="2800" dirty="0"/>
              <a:t>MPP</a:t>
            </a:r>
          </a:p>
        </p:txBody>
      </p:sp>
      <p:sp>
        <p:nvSpPr>
          <p:cNvPr id="2" name="Rectangle 1"/>
          <p:cNvSpPr/>
          <p:nvPr/>
        </p:nvSpPr>
        <p:spPr>
          <a:xfrm>
            <a:off x="1194816" y="2083934"/>
            <a:ext cx="9899904" cy="3950208"/>
          </a:xfrm>
          <a:prstGeom prst="rect">
            <a:avLst/>
          </a:prstGeom>
          <a:solidFill>
            <a:schemeClr val="bg1">
              <a:alpha val="9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7" name="Title 6"/>
          <p:cNvSpPr>
            <a:spLocks noGrp="1"/>
          </p:cNvSpPr>
          <p:nvPr>
            <p:ph type="title"/>
          </p:nvPr>
        </p:nvSpPr>
        <p:spPr/>
        <p:txBody>
          <a:bodyPr/>
          <a:lstStyle/>
          <a:p>
            <a:r>
              <a:rPr lang="en-US" dirty="0"/>
              <a:t>Determine the Effect</a:t>
            </a:r>
            <a:br>
              <a:rPr lang="en-US" dirty="0"/>
            </a:br>
            <a:r>
              <a:rPr lang="en-US" dirty="0"/>
              <a:t>of Changing the PSP and SATP</a:t>
            </a:r>
          </a:p>
        </p:txBody>
      </p:sp>
      <p:sp>
        <p:nvSpPr>
          <p:cNvPr id="11" name="Rounded Rectangle 10"/>
          <p:cNvSpPr/>
          <p:nvPr/>
        </p:nvSpPr>
        <p:spPr>
          <a:xfrm>
            <a:off x="4095001" y="2885761"/>
            <a:ext cx="2916837" cy="226275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8" name="TextBox 17"/>
          <p:cNvSpPr txBox="1"/>
          <p:nvPr/>
        </p:nvSpPr>
        <p:spPr>
          <a:xfrm>
            <a:off x="5103616" y="3110636"/>
            <a:ext cx="899605" cy="523220"/>
          </a:xfrm>
          <a:prstGeom prst="rect">
            <a:avLst/>
          </a:prstGeom>
          <a:noFill/>
        </p:spPr>
        <p:txBody>
          <a:bodyPr wrap="none" rtlCol="0">
            <a:spAutoFit/>
          </a:bodyPr>
          <a:lstStyle/>
          <a:p>
            <a:r>
              <a:rPr lang="en-US" sz="2800" dirty="0"/>
              <a:t>NMP</a:t>
            </a:r>
          </a:p>
        </p:txBody>
      </p:sp>
      <p:sp>
        <p:nvSpPr>
          <p:cNvPr id="15" name="Rounded Rectangle 14"/>
          <p:cNvSpPr/>
          <p:nvPr/>
        </p:nvSpPr>
        <p:spPr>
          <a:xfrm>
            <a:off x="4246686" y="3837619"/>
            <a:ext cx="1238998" cy="966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err="1">
              <a:solidFill>
                <a:schemeClr val="bg1"/>
              </a:solidFill>
            </a:endParaRPr>
          </a:p>
        </p:txBody>
      </p:sp>
      <p:sp>
        <p:nvSpPr>
          <p:cNvPr id="17" name="Rounded Rectangle 16"/>
          <p:cNvSpPr/>
          <p:nvPr/>
        </p:nvSpPr>
        <p:spPr>
          <a:xfrm>
            <a:off x="5637369" y="3837619"/>
            <a:ext cx="1238998" cy="9660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bg1"/>
              </a:solidFill>
            </a:endParaRPr>
          </a:p>
        </p:txBody>
      </p:sp>
      <p:sp>
        <p:nvSpPr>
          <p:cNvPr id="20" name="TextBox 19"/>
          <p:cNvSpPr txBox="1"/>
          <p:nvPr/>
        </p:nvSpPr>
        <p:spPr>
          <a:xfrm>
            <a:off x="4492000" y="4059038"/>
            <a:ext cx="742511" cy="523220"/>
          </a:xfrm>
          <a:prstGeom prst="rect">
            <a:avLst/>
          </a:prstGeom>
          <a:noFill/>
        </p:spPr>
        <p:txBody>
          <a:bodyPr wrap="none" rtlCol="0">
            <a:spAutoFit/>
          </a:bodyPr>
          <a:lstStyle/>
          <a:p>
            <a:r>
              <a:rPr lang="en-US" sz="2800" dirty="0"/>
              <a:t>PSP</a:t>
            </a:r>
          </a:p>
        </p:txBody>
      </p:sp>
      <p:sp>
        <p:nvSpPr>
          <p:cNvPr id="21" name="TextBox 20"/>
          <p:cNvSpPr txBox="1"/>
          <p:nvPr/>
        </p:nvSpPr>
        <p:spPr>
          <a:xfrm>
            <a:off x="5796036" y="4059038"/>
            <a:ext cx="921663" cy="523220"/>
          </a:xfrm>
          <a:prstGeom prst="rect">
            <a:avLst/>
          </a:prstGeom>
          <a:noFill/>
        </p:spPr>
        <p:txBody>
          <a:bodyPr wrap="none" rtlCol="0">
            <a:spAutoFit/>
          </a:bodyPr>
          <a:lstStyle/>
          <a:p>
            <a:r>
              <a:rPr lang="en-US" sz="2800" dirty="0"/>
              <a:t>SATP</a:t>
            </a:r>
          </a:p>
        </p:txBody>
      </p:sp>
      <p:sp>
        <p:nvSpPr>
          <p:cNvPr id="3" name="Left Brace 2"/>
          <p:cNvSpPr/>
          <p:nvPr/>
        </p:nvSpPr>
        <p:spPr>
          <a:xfrm>
            <a:off x="7019922" y="2392681"/>
            <a:ext cx="545493" cy="3769926"/>
          </a:xfrm>
          <a:prstGeom prst="lef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ight Brace 3"/>
          <p:cNvSpPr/>
          <p:nvPr/>
        </p:nvSpPr>
        <p:spPr>
          <a:xfrm>
            <a:off x="3493281" y="3633856"/>
            <a:ext cx="621792" cy="1373584"/>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679474" y="2430984"/>
            <a:ext cx="2648417" cy="3693319"/>
          </a:xfrm>
          <a:prstGeom prst="rect">
            <a:avLst/>
          </a:prstGeom>
          <a:noFill/>
        </p:spPr>
        <p:txBody>
          <a:bodyPr wrap="none" rtlCol="0">
            <a:spAutoFit/>
          </a:bodyPr>
          <a:lstStyle/>
          <a:p>
            <a:r>
              <a:rPr lang="en-US" dirty="0"/>
              <a:t>VMW_SATP_MSA</a:t>
            </a:r>
          </a:p>
          <a:p>
            <a:r>
              <a:rPr lang="en-US" dirty="0"/>
              <a:t>VMW_SATP_ALUA</a:t>
            </a:r>
          </a:p>
          <a:p>
            <a:r>
              <a:rPr lang="en-US" dirty="0"/>
              <a:t>VMW_SATP_DEFAULT_AP</a:t>
            </a:r>
          </a:p>
          <a:p>
            <a:r>
              <a:rPr lang="en-US" dirty="0"/>
              <a:t>VMW_SATP_SVC</a:t>
            </a:r>
          </a:p>
          <a:p>
            <a:r>
              <a:rPr lang="en-US" dirty="0"/>
              <a:t>VMW_SATP_EQL</a:t>
            </a:r>
          </a:p>
          <a:p>
            <a:r>
              <a:rPr lang="en-US" dirty="0"/>
              <a:t>VMW_SATP_INV</a:t>
            </a:r>
          </a:p>
          <a:p>
            <a:r>
              <a:rPr lang="en-US" dirty="0"/>
              <a:t>VMW_SATP_EVA</a:t>
            </a:r>
          </a:p>
          <a:p>
            <a:r>
              <a:rPr lang="en-US" dirty="0"/>
              <a:t>VMW_SATP_ALUA_CX</a:t>
            </a:r>
          </a:p>
          <a:p>
            <a:r>
              <a:rPr lang="en-US" dirty="0"/>
              <a:t>VMW_SATP_SYMM</a:t>
            </a:r>
          </a:p>
          <a:p>
            <a:r>
              <a:rPr lang="en-US" dirty="0"/>
              <a:t>VMW_SATP_CX</a:t>
            </a:r>
          </a:p>
          <a:p>
            <a:r>
              <a:rPr lang="en-US" dirty="0"/>
              <a:t>VMW_SATP_LSI</a:t>
            </a:r>
          </a:p>
          <a:p>
            <a:r>
              <a:rPr lang="en-US" dirty="0"/>
              <a:t>VMW_SATP_DEFAULT_AA</a:t>
            </a:r>
          </a:p>
          <a:p>
            <a:r>
              <a:rPr lang="en-US" dirty="0"/>
              <a:t>VMW_SATP_LOCAL</a:t>
            </a:r>
          </a:p>
        </p:txBody>
      </p:sp>
      <p:sp>
        <p:nvSpPr>
          <p:cNvPr id="22" name="TextBox 21"/>
          <p:cNvSpPr txBox="1"/>
          <p:nvPr/>
        </p:nvSpPr>
        <p:spPr>
          <a:xfrm>
            <a:off x="1651705" y="3815978"/>
            <a:ext cx="1851789" cy="923330"/>
          </a:xfrm>
          <a:prstGeom prst="rect">
            <a:avLst/>
          </a:prstGeom>
          <a:noFill/>
        </p:spPr>
        <p:txBody>
          <a:bodyPr wrap="none" rtlCol="0">
            <a:spAutoFit/>
          </a:bodyPr>
          <a:lstStyle/>
          <a:p>
            <a:r>
              <a:rPr lang="en-US" dirty="0"/>
              <a:t>VMW_PSP_MRU</a:t>
            </a:r>
          </a:p>
          <a:p>
            <a:r>
              <a:rPr lang="en-US" dirty="0"/>
              <a:t>WMV_PSP_RR</a:t>
            </a:r>
          </a:p>
          <a:p>
            <a:r>
              <a:rPr lang="en-US" dirty="0"/>
              <a:t>WMV_PSP_FIXED</a:t>
            </a:r>
          </a:p>
        </p:txBody>
      </p:sp>
      <p:sp>
        <p:nvSpPr>
          <p:cNvPr id="6" name="TextBox 5"/>
          <p:cNvSpPr txBox="1"/>
          <p:nvPr/>
        </p:nvSpPr>
        <p:spPr>
          <a:xfrm>
            <a:off x="5795626" y="5286747"/>
            <a:ext cx="928396" cy="1200329"/>
          </a:xfrm>
          <a:prstGeom prst="rect">
            <a:avLst/>
          </a:prstGeom>
          <a:noFill/>
        </p:spPr>
        <p:txBody>
          <a:bodyPr wrap="none" rtlCol="0">
            <a:spAutoFit/>
          </a:bodyPr>
          <a:lstStyle/>
          <a:p>
            <a:pPr algn="ctr"/>
            <a:r>
              <a:rPr lang="en-US" dirty="0"/>
              <a:t>Storage</a:t>
            </a:r>
          </a:p>
          <a:p>
            <a:pPr algn="ctr"/>
            <a:r>
              <a:rPr lang="en-US" dirty="0"/>
              <a:t>Array</a:t>
            </a:r>
          </a:p>
          <a:p>
            <a:pPr algn="ctr"/>
            <a:r>
              <a:rPr lang="en-US" dirty="0"/>
              <a:t>Type</a:t>
            </a:r>
          </a:p>
          <a:p>
            <a:pPr algn="ctr"/>
            <a:r>
              <a:rPr lang="en-US" dirty="0"/>
              <a:t>Plug-in</a:t>
            </a:r>
          </a:p>
        </p:txBody>
      </p:sp>
      <p:sp>
        <p:nvSpPr>
          <p:cNvPr id="23" name="TextBox 22"/>
          <p:cNvSpPr txBox="1"/>
          <p:nvPr/>
        </p:nvSpPr>
        <p:spPr>
          <a:xfrm>
            <a:off x="4323876" y="5291213"/>
            <a:ext cx="1078757" cy="923330"/>
          </a:xfrm>
          <a:prstGeom prst="rect">
            <a:avLst/>
          </a:prstGeom>
          <a:noFill/>
        </p:spPr>
        <p:txBody>
          <a:bodyPr wrap="none" rtlCol="0">
            <a:spAutoFit/>
          </a:bodyPr>
          <a:lstStyle/>
          <a:p>
            <a:pPr algn="ctr"/>
            <a:r>
              <a:rPr lang="en-US" dirty="0"/>
              <a:t>Path</a:t>
            </a:r>
            <a:br>
              <a:rPr lang="en-US" dirty="0"/>
            </a:br>
            <a:r>
              <a:rPr lang="en-US" dirty="0"/>
              <a:t>Selection</a:t>
            </a:r>
            <a:br>
              <a:rPr lang="en-US" dirty="0"/>
            </a:br>
            <a:r>
              <a:rPr lang="en-US" dirty="0"/>
              <a:t>Plug-in</a:t>
            </a:r>
          </a:p>
        </p:txBody>
      </p:sp>
      <p:sp>
        <p:nvSpPr>
          <p:cNvPr id="9" name="Rectangle 8"/>
          <p:cNvSpPr/>
          <p:nvPr/>
        </p:nvSpPr>
        <p:spPr>
          <a:xfrm>
            <a:off x="10327891" y="2227783"/>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Storage</a:t>
            </a:r>
          </a:p>
        </p:txBody>
      </p:sp>
      <p:sp>
        <p:nvSpPr>
          <p:cNvPr id="24" name="Rectangle 23"/>
          <p:cNvSpPr/>
          <p:nvPr/>
        </p:nvSpPr>
        <p:spPr>
          <a:xfrm>
            <a:off x="352018" y="2202556"/>
            <a:ext cx="1544795" cy="1144463"/>
          </a:xfrm>
          <a:prstGeom prst="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solidFill>
                  <a:schemeClr val="bg1"/>
                </a:solidFill>
              </a:rPr>
              <a:t>Types of Multi-pathing</a:t>
            </a:r>
            <a:br>
              <a:rPr lang="en-US" dirty="0">
                <a:solidFill>
                  <a:schemeClr val="bg1"/>
                </a:solidFill>
              </a:rPr>
            </a:br>
            <a:r>
              <a:rPr lang="en-US" dirty="0">
                <a:solidFill>
                  <a:schemeClr val="bg1"/>
                </a:solidFill>
              </a:rPr>
              <a:t>Policies</a:t>
            </a:r>
          </a:p>
        </p:txBody>
      </p:sp>
      <p:sp>
        <p:nvSpPr>
          <p:cNvPr id="16" name="Rectangle 15"/>
          <p:cNvSpPr/>
          <p:nvPr/>
        </p:nvSpPr>
        <p:spPr>
          <a:xfrm>
            <a:off x="7679475" y="5500914"/>
            <a:ext cx="3099932" cy="261257"/>
          </a:xfrm>
          <a:prstGeom prst="rect">
            <a:avLst/>
          </a:prstGeom>
          <a:solidFill>
            <a:srgbClr val="FFFF00">
              <a:alpha val="39000"/>
            </a:srgbClr>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25" name="Rectangle 24"/>
          <p:cNvSpPr/>
          <p:nvPr/>
        </p:nvSpPr>
        <p:spPr>
          <a:xfrm>
            <a:off x="1194816" y="4147014"/>
            <a:ext cx="2510586" cy="261257"/>
          </a:xfrm>
          <a:prstGeom prst="rect">
            <a:avLst/>
          </a:prstGeom>
          <a:solidFill>
            <a:srgbClr val="FFFF00">
              <a:alpha val="39000"/>
            </a:srgbClr>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8818842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#20</a:t>
            </a:r>
          </a:p>
        </p:txBody>
      </p:sp>
      <p:sp>
        <p:nvSpPr>
          <p:cNvPr id="3" name="Text Placeholder 2"/>
          <p:cNvSpPr>
            <a:spLocks noGrp="1"/>
          </p:cNvSpPr>
          <p:nvPr>
            <p:ph type="body" sz="quarter" idx="10"/>
          </p:nvPr>
        </p:nvSpPr>
        <p:spPr/>
        <p:txBody>
          <a:bodyPr/>
          <a:lstStyle/>
          <a:p>
            <a:r>
              <a:rPr lang="en-US" dirty="0"/>
              <a:t>Respect What Changes</a:t>
            </a:r>
            <a:br>
              <a:rPr lang="en-US" dirty="0"/>
            </a:br>
            <a:r>
              <a:rPr lang="en-US" dirty="0"/>
              <a:t>When You Change PSPs and SATPs</a:t>
            </a:r>
          </a:p>
        </p:txBody>
      </p:sp>
    </p:spTree>
    <p:extLst>
      <p:ext uri="{BB962C8B-B14F-4D97-AF65-F5344CB8AC3E}">
        <p14:creationId xmlns:p14="http://schemas.microsoft.com/office/powerpoint/2010/main" val="556277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#21</a:t>
            </a:r>
          </a:p>
        </p:txBody>
      </p:sp>
      <p:sp>
        <p:nvSpPr>
          <p:cNvPr id="3" name="Text Placeholder 2"/>
          <p:cNvSpPr>
            <a:spLocks noGrp="1"/>
          </p:cNvSpPr>
          <p:nvPr>
            <p:ph type="body" sz="quarter" idx="10"/>
          </p:nvPr>
        </p:nvSpPr>
        <p:spPr/>
        <p:txBody>
          <a:bodyPr/>
          <a:lstStyle/>
          <a:p>
            <a:r>
              <a:rPr lang="en-US" dirty="0"/>
              <a:t>Customize Storage Claim Rules</a:t>
            </a:r>
          </a:p>
        </p:txBody>
      </p:sp>
    </p:spTree>
    <p:extLst>
      <p:ext uri="{BB962C8B-B14F-4D97-AF65-F5344CB8AC3E}">
        <p14:creationId xmlns:p14="http://schemas.microsoft.com/office/powerpoint/2010/main" val="8077575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dirty="0"/>
          </a:p>
          <a:p>
            <a:r>
              <a:rPr lang="en-US" dirty="0"/>
              <a:t>Tip #22</a:t>
            </a:r>
          </a:p>
        </p:txBody>
      </p:sp>
      <p:sp>
        <p:nvSpPr>
          <p:cNvPr id="3" name="Text Placeholder 2"/>
          <p:cNvSpPr>
            <a:spLocks noGrp="1"/>
          </p:cNvSpPr>
          <p:nvPr>
            <p:ph type="body" sz="quarter" idx="10"/>
          </p:nvPr>
        </p:nvSpPr>
        <p:spPr/>
        <p:txBody>
          <a:bodyPr/>
          <a:lstStyle/>
          <a:p>
            <a:r>
              <a:rPr lang="en-US" dirty="0"/>
              <a:t>Extend the Windows Timeout</a:t>
            </a:r>
            <a:br>
              <a:rPr lang="en-US" dirty="0"/>
            </a:br>
            <a:r>
              <a:rPr lang="en-US" dirty="0"/>
              <a:t>for Delayed Write Operations</a:t>
            </a:r>
          </a:p>
        </p:txBody>
      </p:sp>
    </p:spTree>
    <p:extLst>
      <p:ext uri="{BB962C8B-B14F-4D97-AF65-F5344CB8AC3E}">
        <p14:creationId xmlns:p14="http://schemas.microsoft.com/office/powerpoint/2010/main" val="19984578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Pluralsight default theme">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Pluralsigh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uralsight_PowerPoint_Template_2015.pptx" id="{08EE27A6-D1F8-4BF2-BDB6-68B13278DA73}" vid="{FF5B2263-AFCB-4834-8A90-3E82779AAE92}"/>
    </a:ext>
  </a:ext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luralsight default theme">
  <a:themeElements>
    <a:clrScheme name="Custom 1">
      <a:dk1>
        <a:srgbClr val="404040"/>
      </a:dk1>
      <a:lt1>
        <a:srgbClr val="FFFFFF"/>
      </a:lt1>
      <a:dk2>
        <a:srgbClr val="303030"/>
      </a:dk2>
      <a:lt2>
        <a:srgbClr val="E5E5E5"/>
      </a:lt2>
      <a:accent1>
        <a:srgbClr val="F05A28"/>
      </a:accent1>
      <a:accent2>
        <a:srgbClr val="E80A89"/>
      </a:accent2>
      <a:accent3>
        <a:srgbClr val="0C9DBF"/>
      </a:accent3>
      <a:accent4>
        <a:srgbClr val="A02758"/>
      </a:accent4>
      <a:accent5>
        <a:srgbClr val="9BC84D"/>
      </a:accent5>
      <a:accent6>
        <a:srgbClr val="606060"/>
      </a:accent6>
      <a:hlink>
        <a:srgbClr val="0C9DBF"/>
      </a:hlink>
      <a:folHlink>
        <a:srgbClr val="A02758"/>
      </a:folHlink>
    </a:clrScheme>
    <a:fontScheme name="August2015">
      <a:majorFont>
        <a:latin typeface="Montserrat-UltraLight"/>
        <a:ea typeface=""/>
        <a:cs typeface=""/>
      </a:majorFont>
      <a:minorFont>
        <a:latin typeface="Montserrat-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_AuthorDeck_v02.potx" id="{AB481A50-328F-415C-A08E-EE1559D0AE62}" vid="{ED73D52C-D394-41FA-B84C-FDD2CD08EC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53929</TotalTime>
  <Words>11984</Words>
  <Application>Microsoft Office PowerPoint</Application>
  <PresentationFormat>Widescreen</PresentationFormat>
  <Paragraphs>2302</Paragraphs>
  <Slides>291</Slides>
  <Notes>5</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291</vt:i4>
      </vt:variant>
    </vt:vector>
  </HeadingPairs>
  <TitlesOfParts>
    <vt:vector size="310" baseType="lpstr">
      <vt:lpstr>ＭＳ Ｐゴシック</vt:lpstr>
      <vt:lpstr>Arial</vt:lpstr>
      <vt:lpstr>Arial Bold</vt:lpstr>
      <vt:lpstr>Calibri</vt:lpstr>
      <vt:lpstr>Cambria Math</vt:lpstr>
      <vt:lpstr>Consolas</vt:lpstr>
      <vt:lpstr>Helvetica Light</vt:lpstr>
      <vt:lpstr>Lucida Grande</vt:lpstr>
      <vt:lpstr>Montserrat Light</vt:lpstr>
      <vt:lpstr>Montserrat Ultra Light</vt:lpstr>
      <vt:lpstr>Montserrat-Regular</vt:lpstr>
      <vt:lpstr>Montserrat-UltraLight</vt:lpstr>
      <vt:lpstr>Myriad Pro</vt:lpstr>
      <vt:lpstr>Myriad Pro Light</vt:lpstr>
      <vt:lpstr>Tahoma</vt:lpstr>
      <vt:lpstr>Wingdings</vt:lpstr>
      <vt:lpstr>Pluralsight default theme</vt:lpstr>
      <vt:lpstr>Live! 360 2016</vt:lpstr>
      <vt:lpstr>1_Pluralsight default theme</vt:lpstr>
      <vt:lpstr>PowerPoint Presentation</vt:lpstr>
      <vt:lpstr>PowerPoint Presentation</vt:lpstr>
      <vt:lpstr>Our Learning Path for vSphere 6</vt:lpstr>
      <vt:lpstr>PowerPoint Presentation</vt:lpstr>
      <vt:lpstr>PowerPoint Presentation</vt:lpstr>
      <vt:lpstr>Repository for Session Notes</vt:lpstr>
      <vt:lpstr>Exploring the Infrastructure</vt:lpstr>
      <vt:lpstr>PowerPoint Presentation</vt:lpstr>
      <vt:lpstr>PowerPoint Presentation</vt:lpstr>
      <vt:lpstr>Four Types of Permissions</vt:lpstr>
      <vt:lpstr>Permissions Application</vt:lpstr>
      <vt:lpstr>Permissions Inheritance</vt:lpstr>
      <vt:lpstr>Permissions Inheritance</vt:lpstr>
      <vt:lpstr>Permissions Inheritance</vt:lpstr>
      <vt:lpstr>Permissions Inheritance</vt:lpstr>
      <vt:lpstr>Permissions Inheritance</vt:lpstr>
      <vt:lpstr>PowerPoint Presentation</vt:lpstr>
      <vt:lpstr>PowerPoint Presentation</vt:lpstr>
      <vt:lpstr>PowerPoint Presentation</vt:lpstr>
      <vt:lpstr>PowerPoint Presentation</vt:lpstr>
      <vt:lpstr>PowerPoint Presentation</vt:lpstr>
      <vt:lpstr>PowerPoint Presentation</vt:lpstr>
      <vt:lpstr>Configure Platform Services Controller</vt:lpstr>
      <vt:lpstr>Configure Platform Services Controller</vt:lpstr>
      <vt:lpstr>Configure Platform Services Controller</vt:lpstr>
      <vt:lpstr>Configure Platform Services Controller</vt:lpstr>
      <vt:lpstr>Configure Platform Services Controller</vt:lpstr>
      <vt:lpstr>Configure Platform Services Controller</vt:lpstr>
      <vt:lpstr>Configure Platform Services Controller</vt:lpstr>
      <vt:lpstr>Perform a Multi-site SSO Installation</vt:lpstr>
      <vt:lpstr>Perform a Multi-site SSO Installation</vt:lpstr>
      <vt:lpstr>PowerPoint Presentation</vt:lpstr>
      <vt:lpstr>PowerPoint Presentation</vt:lpstr>
      <vt:lpstr>PowerPoint Presentation</vt:lpstr>
      <vt:lpstr>Identify vDS Capabilities</vt:lpstr>
      <vt:lpstr>Identify vDS Capabilities</vt:lpstr>
      <vt:lpstr>Identify vDS Capabilities</vt:lpstr>
      <vt:lpstr>PowerPoint Presentation</vt:lpstr>
      <vt:lpstr>Constructing a vSphere Network</vt:lpstr>
      <vt:lpstr>Constructing a vSphere Network</vt:lpstr>
      <vt:lpstr>Constructing a vSphere Network</vt:lpstr>
      <vt:lpstr>PowerPoint Presentation</vt:lpstr>
      <vt:lpstr>Configure Load Balancing and Failover Policies</vt:lpstr>
      <vt:lpstr>Configure Load Balancing and Failover Policies</vt:lpstr>
      <vt:lpstr>Configure Load Balancing and Failover Policies</vt:lpstr>
      <vt:lpstr>Configure Load Balancing and Failover Policies</vt:lpstr>
      <vt:lpstr>Configure Load Balancing and Failover Policies</vt:lpstr>
      <vt:lpstr>Configure Load Balancing and Failover Policies</vt:lpstr>
      <vt:lpstr>PowerPoint Presentation</vt:lpstr>
      <vt:lpstr>Determine Appropriate VLAN Configuration</vt:lpstr>
      <vt:lpstr>Determine Appropriate VLAN Configuration</vt:lpstr>
      <vt:lpstr>Determine Appropriate VLAN Configuration</vt:lpstr>
      <vt:lpstr>Determine Appropriate VLAN Configuration</vt:lpstr>
      <vt:lpstr>PowerPoint Presentation</vt:lpstr>
      <vt:lpstr>PowerPoint Presentation</vt:lpstr>
      <vt:lpstr>Constructing vSphere Storage</vt:lpstr>
      <vt:lpstr>Identify Storage Adapters &amp; Devices</vt:lpstr>
      <vt:lpstr>Identify Storage Naming Conventions</vt:lpstr>
      <vt:lpstr>Identify Storage Naming Conventions</vt:lpstr>
      <vt:lpstr>Identify Storage Naming Conventions</vt:lpstr>
      <vt:lpstr>Identify Storage Naming Conventions</vt:lpstr>
      <vt:lpstr>Identify Storage Naming Conventions</vt:lpstr>
      <vt:lpstr>Identify Storage Naming Conventions</vt:lpstr>
      <vt:lpstr>Identify Storage Naming Conventions</vt:lpstr>
      <vt:lpstr>Identify Storage Naming Conventions</vt:lpstr>
      <vt:lpstr>Identify Storage Naming Conventions</vt:lpstr>
      <vt:lpstr>Identify Storage Naming Conventions</vt:lpstr>
      <vt:lpstr>PowerPoint Presentation</vt:lpstr>
      <vt:lpstr>Compare/Contrast Array and Virtual Disk Thin Provisioning</vt:lpstr>
      <vt:lpstr>Compare/Contrast Array and Virtual Disk Thin Provisioning</vt:lpstr>
      <vt:lpstr>Compare/Contrast Array and Virtual Disk Thin Provisioning</vt:lpstr>
      <vt:lpstr>Compare/Contrast Array and Virtual Disk Thin Provisioning</vt:lpstr>
      <vt:lpstr>Determine the Use Case for and Configure Array Thin Provisioning</vt:lpstr>
      <vt:lpstr>Determine the Use Case for and Configure Array Thin Provisioning</vt:lpstr>
      <vt:lpstr>Determine the Use Case for and Configure Array Thin Provisioning</vt:lpstr>
      <vt:lpstr>Determine the Use Case for and Configure Array Thin Provisioning</vt:lpstr>
      <vt:lpstr>PowerPoint Presentation</vt:lpstr>
      <vt:lpstr>PowerPoint Presentation</vt:lpstr>
      <vt:lpstr>Configure vCenter Server Storage Filters</vt:lpstr>
      <vt:lpstr>Configure vCenter Server Storage Filters</vt:lpstr>
      <vt:lpstr>Configure vCenter Server Storage Filters</vt:lpstr>
      <vt:lpstr>Configure vCenter Server Storage Filters</vt:lpstr>
      <vt:lpstr>Configure vCenter Server Storage Filters</vt:lpstr>
      <vt:lpstr>Configure vCenter Server Storage Filters</vt:lpstr>
      <vt:lpstr>PowerPoint Presentation</vt:lpstr>
      <vt:lpstr>Identify Available Storage Multi-pathing Policies</vt:lpstr>
      <vt:lpstr>Identify Available Storage Multi-pathing Policies</vt:lpstr>
      <vt:lpstr>Identify Available Storage Multi-pathing Policies</vt:lpstr>
      <vt:lpstr>Identify Available Storage Multi-pathing Policies</vt:lpstr>
      <vt:lpstr>PowerPoint Presentation</vt:lpstr>
      <vt:lpstr>Identify Features of Pluggable Storage Architecture</vt:lpstr>
      <vt:lpstr>Identify Features of Pluggable Storage Architecture</vt:lpstr>
      <vt:lpstr>Determine the Effect of Changing the PSP and SATP</vt:lpstr>
      <vt:lpstr>Determine the Effect of Changing the PSP and SATP</vt:lpstr>
      <vt:lpstr>Determine the Effect of Changing the PSP and SATP</vt:lpstr>
      <vt:lpstr>Determine the Effect of Changing the PSP and SATP</vt:lpstr>
      <vt:lpstr>PowerPoint Presentation</vt:lpstr>
      <vt:lpstr>PowerPoint Presentation</vt:lpstr>
      <vt:lpstr>PowerPoint Presentation</vt:lpstr>
      <vt:lpstr>PowerPoint Presentation</vt:lpstr>
      <vt:lpstr>Compare Active Optimized vs.  Active Non-optimized Port Group States</vt:lpstr>
      <vt:lpstr>Compare Active Optimized vs.  Active Non-optimized Port Group States</vt:lpstr>
      <vt:lpstr>Compare Active Optimized vs.  Active Non-optimized Port Group States</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The default PSP for all devices claimed by VMW_SATP_ALUA is VMW_PSP_MRU. The VMW_PSP_MRU selects an active/optimized path as reported by the VMW_SATP_ALUA, or an active/unoptimized path if there is no active/optimized path. This path is used until a better path is available. For example, if the VMW_PSP_MRU is currently using an active/unoptimized path and an active/optimized path becomes available, the VMW_PSP_MRU will switch the current path to the active/optimized one. While VMW_PSP_MRU is typically selected for ALUA arrays by default, certain ALUA storage arrays need to use VMW_PSP_FIXED.</vt:lpstr>
      <vt:lpstr>PowerPoint Presentation</vt:lpstr>
      <vt:lpstr>Compare and contrast VMFS and NFS Datastore Properties</vt:lpstr>
      <vt:lpstr>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datastore using separate network connections between the host and the storage.</vt:lpstr>
      <vt:lpstr>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datastore using separate network connections between the host and the storage.</vt:lpstr>
      <vt:lpstr>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datastore using separate network connections between the host and the storage.</vt:lpstr>
      <vt:lpstr>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datastore using separate network connections between the host and the storage.</vt:lpstr>
      <vt:lpstr>NFS 3 uses only one TCP connection for I/O. As a result, ESXi supports I/O on only one IP address or hostname for the NFS server, and does not support multiple paths. Depending on your network infrastructure and configuration, you can use the network stack to configure multiple connections to the storage targets. In this case, you must have multiple datastores, with each datastore using separate network connections between the host and the storage.</vt:lpstr>
      <vt:lpstr>Differentiate NFS 3.x and 4.1 capabilities</vt:lpstr>
      <vt:lpstr>Differentiate NFS 3.x and 4.1 capabilities</vt:lpstr>
      <vt:lpstr>Differentiate NFS 3.x and 4.1 capabilities</vt:lpstr>
      <vt:lpstr>Differentiate NFS 3.x and 4.1 capabilities</vt:lpstr>
      <vt:lpstr>Differentiate NFS 3.x and 4.1 capabilities</vt:lpstr>
      <vt:lpstr>Differentiate NFS 3.x and 4.1 capabilities</vt:lpstr>
      <vt:lpstr>PowerPoint Presentation</vt:lpstr>
      <vt:lpstr>Identify VMFS5 Capabilities</vt:lpstr>
      <vt:lpstr>Compare Functionality of Newly-created vs. Upgraded VMFS5 Datastores</vt:lpstr>
      <vt:lpstr>Compare Functionality of Newly-created vs. Upgraded VMFS5 Datastores</vt:lpstr>
      <vt:lpstr>Compare Functionality of Newly-created vs. Upgraded VMFS5 Datastores</vt:lpstr>
      <vt:lpstr>Compare Functionality of Newly-created vs. Upgraded VMFS5 Datastores</vt:lpstr>
      <vt:lpstr>Compare Functionality of Newly-created vs. Upgraded VMFS5 Datastores</vt:lpstr>
      <vt:lpstr>Compare Functionality of Newly-created vs. Upgraded VMFS5 Datastores</vt:lpstr>
      <vt:lpstr>PowerPoint Presentation</vt:lpstr>
      <vt:lpstr>Identify Available Raw Device Mapping Solutions</vt:lpstr>
      <vt:lpstr>Identify Available Raw Device Mapping Solutions</vt:lpstr>
      <vt:lpstr>Identify Available Raw Device Mapping Solutions</vt:lpstr>
      <vt:lpstr>Identify Available Raw Device Mapping Solutions</vt:lpstr>
      <vt:lpstr>Configure Bus Sharing</vt:lpstr>
      <vt:lpstr>Configure Bus Sharing</vt:lpstr>
      <vt:lpstr>PowerPoint Presentation</vt:lpstr>
      <vt:lpstr>PowerPoint Presentation</vt:lpstr>
      <vt:lpstr>PowerPoint Presentation</vt:lpstr>
      <vt:lpstr>VSAN Requirements Recap</vt:lpstr>
      <vt:lpstr>Enable Virtual SAN Fault Domains</vt:lpstr>
      <vt:lpstr>PowerPoint Presentation</vt:lpstr>
      <vt:lpstr>Understand vStorage API for Array Integration (VAAI)</vt:lpstr>
      <vt:lpstr>Understand vStorage API for Array Integration (VAAI)</vt:lpstr>
      <vt:lpstr>Understand vStorage API for Array Integration (VAAI)</vt:lpstr>
      <vt:lpstr>Understand vSphere API for Storage Awareness (VASA)</vt:lpstr>
      <vt:lpstr>Understand VMware Virtual Volumes (VVOLs)</vt:lpstr>
      <vt:lpstr>PowerPoint Presentation</vt:lpstr>
      <vt:lpstr>PowerPoint Presentation</vt:lpstr>
      <vt:lpstr>PowerPoint Presentation</vt:lpstr>
      <vt:lpstr>   “There’s no such thing     as a free lunch.”</vt:lpstr>
      <vt:lpstr>Understanding Reservations, Limits, and Shares</vt:lpstr>
      <vt:lpstr>Understanding Reservations, Limits, and Shares</vt:lpstr>
      <vt:lpstr>Understanding Reservations, Limits, and Shares</vt:lpstr>
      <vt:lpstr>Understanding Reservations, Limits, and Shares</vt:lpstr>
      <vt:lpstr>PowerPoint Presentation</vt:lpstr>
      <vt:lpstr>Working with Memory Reservations</vt:lpstr>
      <vt:lpstr>Working with Memory Reservations</vt:lpstr>
      <vt:lpstr>Working with Memory Limits</vt:lpstr>
      <vt:lpstr>Working with Memory Limits</vt:lpstr>
      <vt:lpstr>Working with Memory Shares</vt:lpstr>
      <vt:lpstr>Working with Memory Shares</vt:lpstr>
      <vt:lpstr>Working with Memory Shares</vt:lpstr>
      <vt:lpstr>Working with Memory Shares</vt:lpstr>
      <vt:lpstr>Working with Memory Shares</vt:lpstr>
      <vt:lpstr>Working with Memory Shares</vt:lpstr>
      <vt:lpstr>PowerPoint Presentation</vt:lpstr>
      <vt:lpstr>Working with CPU Reservations</vt:lpstr>
      <vt:lpstr>Working with CPU Limits</vt:lpstr>
      <vt:lpstr>Working with CPU Shares</vt:lpstr>
      <vt:lpstr>PowerPoint Presentation</vt:lpstr>
      <vt:lpstr>Describe the Resource Pool Hierarchy</vt:lpstr>
      <vt:lpstr>Describe the Resource Pool Hierarchy</vt:lpstr>
      <vt:lpstr>Describe the Resource Pool Hierarchy</vt:lpstr>
      <vt:lpstr>Describe the Resource Pool Hierarchy</vt:lpstr>
      <vt:lpstr>Describe the Resource Pool Hierarchy</vt:lpstr>
      <vt:lpstr>Describe the Resource Pool Hierarchy</vt:lpstr>
      <vt:lpstr>Describe the Resource Pool Hierarchy</vt:lpstr>
      <vt:lpstr>Describe the Resource Pool Hierarchy</vt:lpstr>
      <vt:lpstr>PowerPoint Presentation</vt:lpstr>
      <vt:lpstr>Describe the Resource Pool Hierarchy</vt:lpstr>
      <vt:lpstr>Describe the Resource Pool Hierarchy</vt:lpstr>
      <vt:lpstr>Describe the Resource Pool Hierarchy</vt:lpstr>
      <vt:lpstr>PowerPoint Presentation</vt:lpstr>
      <vt:lpstr>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vt:lpstr>
      <vt:lpstr>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vt:lpstr>
      <vt:lpstr>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vt:lpstr>
      <vt:lpstr>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vt:lpstr>
      <vt:lpstr>The Expandable Reservation parameter instructs vSphere to consider the resources available in the selected resource pool and its direct parent resource pool. If the parent resource pool also has the Expandable Reservation option selected, it can borrow resources from its parent resource pool. Leaving this option selected offers more flexibility, but at the same time provides less protection. A child resource pool owner might reserve more resources than [the parent pool] anticipates.</vt:lpstr>
      <vt:lpstr>PowerPoint Presentation</vt:lpstr>
      <vt:lpstr>Describe vFlash Architecture</vt:lpstr>
      <vt:lpstr>PowerPoint Presentation</vt:lpstr>
      <vt:lpstr>PowerPoint Presentation</vt:lpstr>
      <vt:lpstr>Identify Network I/O Control Requirements</vt:lpstr>
      <vt:lpstr>Identify Network I/O Control Capabilities</vt:lpstr>
      <vt:lpstr>PowerPoint Presentation</vt:lpstr>
      <vt:lpstr>Identify Storage I/O Control Requirements</vt:lpstr>
      <vt:lpstr>PowerPoint Presentation</vt:lpstr>
      <vt:lpstr>PowerPoint Presentation</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Apply an Admission Control Policy for HA</vt:lpstr>
      <vt:lpstr>PowerPoint Presentation</vt:lpstr>
      <vt:lpstr>PowerPoint Presentation</vt:lpstr>
      <vt:lpstr>Networking for HA Heartbeats</vt:lpstr>
      <vt:lpstr>Networking for HA Heartbeats</vt:lpstr>
      <vt:lpstr>Implement  HA on a VSAN Cluster</vt:lpstr>
      <vt:lpstr>PowerPoint Presentation</vt:lpstr>
      <vt:lpstr>PowerPoint Presentation</vt:lpstr>
      <vt:lpstr>PowerPoint Presentation</vt:lpstr>
      <vt:lpstr>HA with DRS and DPM</vt:lpstr>
      <vt:lpstr>HA with DRS and DPM</vt:lpstr>
      <vt:lpstr>PowerPoint Presentation</vt:lpstr>
      <vt:lpstr>Configure the Proper DRS Automation Level</vt:lpstr>
      <vt:lpstr>Configure the Proper DRS Automation Level</vt:lpstr>
      <vt:lpstr>Configure the Proper DRS Automation Level</vt:lpstr>
      <vt:lpstr>Configure the Proper DRS Automation Level</vt:lpstr>
      <vt:lpstr>Configure the Proper DRS Automation Level</vt:lpstr>
      <vt:lpstr>Configure the Proper DRS Automation Level</vt:lpstr>
      <vt:lpstr>Configure the Proper DRS Automation Level</vt:lpstr>
      <vt:lpstr>PowerPoint Presentation</vt:lpstr>
      <vt:lpstr>Explain how DRS Affinity Rules Affect VM Placement</vt:lpstr>
      <vt:lpstr>Explain how DRS Affinity Rules Affect VM Placement</vt:lpstr>
      <vt:lpstr>Explain how DRS Affinity Rules Affect VM Placement</vt:lpstr>
      <vt:lpstr>Explain how DRS Affinity Rules Affect VM Placement</vt:lpstr>
      <vt:lpstr>PowerPoint Presentation</vt:lpstr>
      <vt:lpstr>Reasons for Multi-NIC vMotion (as if you needed any)</vt:lpstr>
      <vt:lpstr>PowerPoint Presentation</vt:lpstr>
      <vt:lpstr>PowerPoint Presentation</vt:lpstr>
      <vt:lpstr>PowerPoint Presentation</vt:lpstr>
      <vt:lpstr>PowerPoint Presentation</vt:lpstr>
      <vt:lpstr>PowerPoint Presentation</vt:lpstr>
      <vt:lpstr>Describe the Components and Architecture of an Auto Deploy Environment</vt:lpstr>
      <vt:lpstr>Describe the Components and Architecture of an Auto Deploy Environment</vt:lpstr>
      <vt:lpstr>Describe the Components and Architecture of an Auto Deploy Environment</vt:lpstr>
      <vt:lpstr>Describe the Components and Architecture of an Auto Deploy Environment</vt:lpstr>
      <vt:lpstr>Describe the Components and Architecture of an Auto Deploy Environment</vt:lpstr>
      <vt:lpstr>Describe the Components and Architecture of an Auto Deploy Environment</vt:lpstr>
      <vt:lpstr>Describe the Components and Architecture of an Auto Deploy Environment</vt:lpstr>
      <vt:lpstr>Explain the Auto Deploy Deployment Model</vt:lpstr>
      <vt:lpstr>Explain the Auto Deploy Deployment Model</vt:lpstr>
      <vt:lpstr>PowerPoint Presentation</vt:lpstr>
      <vt:lpstr>PowerPoint Presentation</vt:lpstr>
      <vt:lpstr>Understand PowerCLI Cmdlets for Auto Deploy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Troubleshoot and Monitor vSphere Performance</vt:lpstr>
      <vt:lpstr>Describe and Differentiate Critical CPU Performance Metrics</vt:lpstr>
      <vt:lpstr>Describe and Differentiate Critical CPU Performance Metrics</vt:lpstr>
      <vt:lpstr>Describe and Differentiate Critical CPU Performance Metrics</vt:lpstr>
      <vt:lpstr>Describe and Differentiate Critical CPU Performance Metrics</vt:lpstr>
      <vt:lpstr>Describe and Differentiate Critical CPU Performance Metrics</vt:lpstr>
      <vt:lpstr>Describe and Differentiate Critical CPU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Memory Performance Metrics</vt:lpstr>
      <vt:lpstr>Describe and Differentiate Critical Storage Performance Metrics</vt:lpstr>
      <vt:lpstr>Describe and Differentiate Critical Storage Performance Metrics</vt:lpstr>
      <vt:lpstr>Describe and Differentiate Critical Storage Performance Metrics</vt:lpstr>
      <vt:lpstr>Describe and Differentiate Critical Storage Performance Metrics</vt:lpstr>
      <vt:lpstr>Describe and Differentiate Critical Storage Performance Metrics</vt:lpstr>
      <vt:lpstr>Describe and Differentiate Critical Storage Performance Metrics</vt:lpstr>
      <vt:lpstr>Describe and Differentiate Critical Storage Performance Metrics</vt:lpstr>
      <vt:lpstr>Describe and Differentiate Critical Network Performance Metrics</vt:lpstr>
      <vt:lpstr>Describe and Differentiate Critical Network Performance Metrics</vt:lpstr>
      <vt:lpstr>Describe and Differentiate Critical Network Performance Metrics</vt:lpstr>
      <vt:lpstr>Describe and Differentiate Critical Network Performance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Handle Title Slides</dc:title>
  <dc:creator>Greg Shields</dc:creator>
  <cp:lastModifiedBy>Greg Shields</cp:lastModifiedBy>
  <cp:revision>646</cp:revision>
  <dcterms:created xsi:type="dcterms:W3CDTF">2014-10-23T16:17:43Z</dcterms:created>
  <dcterms:modified xsi:type="dcterms:W3CDTF">2016-11-25T21:28:25Z</dcterms:modified>
</cp:coreProperties>
</file>